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216" r:id="rId1"/>
    <p:sldMasterId id="2147484277" r:id="rId2"/>
    <p:sldMasterId id="2147484289" r:id="rId3"/>
    <p:sldMasterId id="2147484313" r:id="rId4"/>
    <p:sldMasterId id="2147484325" r:id="rId5"/>
    <p:sldMasterId id="2147484337" r:id="rId6"/>
  </p:sldMasterIdLst>
  <p:notesMasterIdLst>
    <p:notesMasterId r:id="rId94"/>
  </p:notesMasterIdLst>
  <p:handoutMasterIdLst>
    <p:handoutMasterId r:id="rId95"/>
  </p:handoutMasterIdLst>
  <p:sldIdLst>
    <p:sldId id="3794" r:id="rId7"/>
    <p:sldId id="5090" r:id="rId8"/>
    <p:sldId id="3791" r:id="rId9"/>
    <p:sldId id="3946" r:id="rId10"/>
    <p:sldId id="3716" r:id="rId11"/>
    <p:sldId id="5031" r:id="rId12"/>
    <p:sldId id="5030" r:id="rId13"/>
    <p:sldId id="3795" r:id="rId14"/>
    <p:sldId id="5088" r:id="rId15"/>
    <p:sldId id="3965" r:id="rId16"/>
    <p:sldId id="5022" r:id="rId17"/>
    <p:sldId id="5029" r:id="rId18"/>
    <p:sldId id="5091" r:id="rId19"/>
    <p:sldId id="5068" r:id="rId20"/>
    <p:sldId id="5012" r:id="rId21"/>
    <p:sldId id="5013" r:id="rId22"/>
    <p:sldId id="5014" r:id="rId23"/>
    <p:sldId id="5015" r:id="rId24"/>
    <p:sldId id="5016" r:id="rId25"/>
    <p:sldId id="5017" r:id="rId26"/>
    <p:sldId id="5018" r:id="rId27"/>
    <p:sldId id="5019" r:id="rId28"/>
    <p:sldId id="4979" r:id="rId29"/>
    <p:sldId id="3986" r:id="rId30"/>
    <p:sldId id="3987" r:id="rId31"/>
    <p:sldId id="5020" r:id="rId32"/>
    <p:sldId id="5023" r:id="rId33"/>
    <p:sldId id="5076" r:id="rId34"/>
    <p:sldId id="5078" r:id="rId35"/>
    <p:sldId id="5079" r:id="rId36"/>
    <p:sldId id="5080" r:id="rId37"/>
    <p:sldId id="5082" r:id="rId38"/>
    <p:sldId id="5083" r:id="rId39"/>
    <p:sldId id="5087" r:id="rId40"/>
    <p:sldId id="4791" r:id="rId41"/>
    <p:sldId id="3738" r:id="rId42"/>
    <p:sldId id="4809" r:id="rId43"/>
    <p:sldId id="5041" r:id="rId44"/>
    <p:sldId id="5089" r:id="rId45"/>
    <p:sldId id="5042" r:id="rId46"/>
    <p:sldId id="5043" r:id="rId47"/>
    <p:sldId id="5044" r:id="rId48"/>
    <p:sldId id="5045" r:id="rId49"/>
    <p:sldId id="5046" r:id="rId50"/>
    <p:sldId id="5047" r:id="rId51"/>
    <p:sldId id="5048" r:id="rId52"/>
    <p:sldId id="4003" r:id="rId53"/>
    <p:sldId id="4792" r:id="rId54"/>
    <p:sldId id="4811" r:id="rId55"/>
    <p:sldId id="4812" r:id="rId56"/>
    <p:sldId id="5049" r:id="rId57"/>
    <p:sldId id="4794" r:id="rId58"/>
    <p:sldId id="4804" r:id="rId59"/>
    <p:sldId id="4813" r:id="rId60"/>
    <p:sldId id="5051" r:id="rId61"/>
    <p:sldId id="5130" r:id="rId62"/>
    <p:sldId id="5100" r:id="rId63"/>
    <p:sldId id="5050" r:id="rId64"/>
    <p:sldId id="5054" r:id="rId65"/>
    <p:sldId id="5053" r:id="rId66"/>
    <p:sldId id="5056" r:id="rId67"/>
    <p:sldId id="5061" r:id="rId68"/>
    <p:sldId id="5131" r:id="rId69"/>
    <p:sldId id="5132" r:id="rId70"/>
    <p:sldId id="5133" r:id="rId71"/>
    <p:sldId id="4820" r:id="rId72"/>
    <p:sldId id="4802" r:id="rId73"/>
    <p:sldId id="4825" r:id="rId74"/>
    <p:sldId id="4818" r:id="rId75"/>
    <p:sldId id="4819" r:id="rId76"/>
    <p:sldId id="5134" r:id="rId77"/>
    <p:sldId id="4836" r:id="rId78"/>
    <p:sldId id="5135" r:id="rId79"/>
    <p:sldId id="5136" r:id="rId80"/>
    <p:sldId id="5121" r:id="rId81"/>
    <p:sldId id="5120" r:id="rId82"/>
    <p:sldId id="5137" r:id="rId83"/>
    <p:sldId id="4799" r:id="rId84"/>
    <p:sldId id="4800" r:id="rId85"/>
    <p:sldId id="4823" r:id="rId86"/>
    <p:sldId id="4832" r:id="rId87"/>
    <p:sldId id="4835" r:id="rId88"/>
    <p:sldId id="4834" r:id="rId89"/>
    <p:sldId id="5122" r:id="rId90"/>
    <p:sldId id="5138" r:id="rId91"/>
    <p:sldId id="5139" r:id="rId92"/>
    <p:sldId id="5140" r:id="rId93"/>
  </p:sldIdLst>
  <p:sldSz cx="12192000" cy="6858000"/>
  <p:notesSz cx="6807200" cy="9939338"/>
  <p:defaultTex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FF0000"/>
    <a:srgbClr val="00CCFF"/>
    <a:srgbClr val="6666FF"/>
    <a:srgbClr val="FF00FF"/>
    <a:srgbClr val="666633"/>
    <a:srgbClr val="99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6646" autoAdjust="0"/>
  </p:normalViewPr>
  <p:slideViewPr>
    <p:cSldViewPr>
      <p:cViewPr>
        <p:scale>
          <a:sx n="75" d="100"/>
          <a:sy n="75" d="100"/>
        </p:scale>
        <p:origin x="1944" y="144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9" d="100"/>
          <a:sy n="79" d="100"/>
        </p:scale>
        <p:origin x="1794" y="9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handoutMaster" Target="handoutMasters/handoutMaster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0963" name="Rectangle 3"/>
          <p:cNvSpPr>
            <a:spLocks noGrp="1" noChangeArrowheads="1"/>
          </p:cNvSpPr>
          <p:nvPr>
            <p:ph type="dt" sz="quarter" idx="1"/>
          </p:nvPr>
        </p:nvSpPr>
        <p:spPr bwMode="auto">
          <a:xfrm>
            <a:off x="3857414" y="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40964" name="Rectangle 4"/>
          <p:cNvSpPr>
            <a:spLocks noGrp="1" noChangeArrowheads="1"/>
          </p:cNvSpPr>
          <p:nvPr>
            <p:ph type="ftr" sz="quarter" idx="2"/>
          </p:nvPr>
        </p:nvSpPr>
        <p:spPr bwMode="auto">
          <a:xfrm>
            <a:off x="0" y="9442372"/>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0965" name="Rectangle 5"/>
          <p:cNvSpPr>
            <a:spLocks noGrp="1" noChangeArrowheads="1"/>
          </p:cNvSpPr>
          <p:nvPr>
            <p:ph type="sldNum" sz="quarter" idx="3"/>
          </p:nvPr>
        </p:nvSpPr>
        <p:spPr bwMode="auto">
          <a:xfrm>
            <a:off x="3857414" y="9442372"/>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F41051D-4073-4201-8AD2-A1380876006E}" type="slidenum">
              <a:rPr lang="en-US" altLang="ja-JP"/>
              <a:pPr/>
              <a:t>‹#›</a:t>
            </a:fld>
            <a:endParaRPr lang="en-US" altLang="ja-JP"/>
          </a:p>
        </p:txBody>
      </p:sp>
    </p:spTree>
    <p:extLst>
      <p:ext uri="{BB962C8B-B14F-4D97-AF65-F5344CB8AC3E}">
        <p14:creationId xmlns:p14="http://schemas.microsoft.com/office/powerpoint/2010/main" val="2248287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12291" name="Rectangle 3"/>
          <p:cNvSpPr>
            <a:spLocks noGrp="1" noChangeArrowheads="1"/>
          </p:cNvSpPr>
          <p:nvPr>
            <p:ph type="dt" idx="1"/>
          </p:nvPr>
        </p:nvSpPr>
        <p:spPr bwMode="auto">
          <a:xfrm>
            <a:off x="3857414" y="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320516" name="Rectangle 4"/>
          <p:cNvSpPr>
            <a:spLocks noGrp="1" noRot="1" noChangeAspect="1" noChangeArrowheads="1" noTextEdit="1"/>
          </p:cNvSpPr>
          <p:nvPr>
            <p:ph type="sldImg" idx="2"/>
          </p:nvPr>
        </p:nvSpPr>
        <p:spPr bwMode="auto">
          <a:xfrm>
            <a:off x="93663" y="746125"/>
            <a:ext cx="6621462"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907627" y="4721186"/>
            <a:ext cx="4991947"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294" name="Rectangle 6"/>
          <p:cNvSpPr>
            <a:spLocks noGrp="1" noChangeArrowheads="1"/>
          </p:cNvSpPr>
          <p:nvPr>
            <p:ph type="ftr" sz="quarter" idx="4"/>
          </p:nvPr>
        </p:nvSpPr>
        <p:spPr bwMode="auto">
          <a:xfrm>
            <a:off x="0" y="9442372"/>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12295" name="Rectangle 7"/>
          <p:cNvSpPr>
            <a:spLocks noGrp="1" noChangeArrowheads="1"/>
          </p:cNvSpPr>
          <p:nvPr>
            <p:ph type="sldNum" sz="quarter" idx="5"/>
          </p:nvPr>
        </p:nvSpPr>
        <p:spPr bwMode="auto">
          <a:xfrm>
            <a:off x="3857414" y="9442372"/>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8385B0B-976C-4725-9325-232CE663A884}" type="slidenum">
              <a:rPr lang="en-US" altLang="ja-JP"/>
              <a:pPr/>
              <a:t>‹#›</a:t>
            </a:fld>
            <a:endParaRPr lang="en-US" altLang="ja-JP"/>
          </a:p>
        </p:txBody>
      </p:sp>
    </p:spTree>
    <p:extLst>
      <p:ext uri="{BB962C8B-B14F-4D97-AF65-F5344CB8AC3E}">
        <p14:creationId xmlns:p14="http://schemas.microsoft.com/office/powerpoint/2010/main" val="549970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129502-523E-4D6A-8555-64C9A1D7FB24}"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4515" name="Rectangle 2"/>
          <p:cNvSpPr>
            <a:spLocks noGrp="1" noRot="1" noChangeAspect="1" noChangeArrowheads="1" noTextEdit="1"/>
          </p:cNvSpPr>
          <p:nvPr>
            <p:ph type="sldImg"/>
          </p:nvPr>
        </p:nvSpPr>
        <p:spPr>
          <a:xfrm>
            <a:off x="-219075" y="811213"/>
            <a:ext cx="7196138" cy="4048125"/>
          </a:xfrm>
          <a:solidFill>
            <a:srgbClr val="FFFFFF"/>
          </a:solidFill>
          <a:ln/>
        </p:spPr>
      </p:sp>
      <p:sp>
        <p:nvSpPr>
          <p:cNvPr id="64516" name="Rectangle 3"/>
          <p:cNvSpPr>
            <a:spLocks noGrp="1" noChangeArrowheads="1"/>
          </p:cNvSpPr>
          <p:nvPr>
            <p:ph type="body" idx="1"/>
          </p:nvPr>
        </p:nvSpPr>
        <p:spPr>
          <a:xfrm>
            <a:off x="675521" y="5131831"/>
            <a:ext cx="5404161" cy="4861734"/>
          </a:xfrm>
          <a:solidFill>
            <a:srgbClr val="FFFFFF"/>
          </a:solidFill>
          <a:ln>
            <a:solidFill>
              <a:srgbClr val="000000"/>
            </a:solidFill>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300665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31A5E-E18C-F1C4-6C3B-2E7EB6EFCA9C}"/>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54C148DF-0316-BEC4-EE0A-9521A477A04D}"/>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875AD643-3723-620E-2F19-14BF6667506F}"/>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9075E336-B3E6-0BD1-F937-BE993425FFE1}"/>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305210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1D2D0-E11A-37F3-7C2C-FEA288A75A44}"/>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6C723A86-6287-9D38-ECA5-A488C7B46B58}"/>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27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6393680E-8360-B245-ABCD-3EA245D6AA06}"/>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8F0B54C6-8770-2C0E-530C-F99E1908EE92}"/>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801294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A04D3-CB46-B9C8-BA7C-508229B3A866}"/>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F924C3A9-EBEE-EE0A-A633-822A082E1680}"/>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34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7DA93C8A-9736-9404-8B7A-CD7537F93CDC}"/>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028289E6-F764-C64A-0D2E-29D891653588}"/>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78777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p:cNvSpPr>
            <a:spLocks noGrp="1" noRot="1" noChangeAspect="1" noChangeArrowheads="1" noTextEdit="1"/>
          </p:cNvSpPr>
          <p:nvPr>
            <p:ph type="sldImg"/>
          </p:nvPr>
        </p:nvSpPr>
        <p:spPr>
          <a:solidFill>
            <a:srgbClr val="FFFFFF"/>
          </a:solidFill>
          <a:ln/>
        </p:spPr>
      </p:sp>
      <p:sp>
        <p:nvSpPr>
          <p:cNvPr id="321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694556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414748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305563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37289-60CD-3B32-DD2C-A305E293CBB3}"/>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E90DB937-02E9-39C3-FEE1-FB695235F65B}"/>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ED83CD3B-52A3-BFF9-B359-45A43175FD16}"/>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8A2A9AE7-159E-C7A2-21D0-4F3E4DBB7C19}"/>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23548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42B81-808C-BAD3-2792-5902E2603052}"/>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227AA331-EDF6-DB74-F7E9-773C8F245D35}"/>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95DEBB6B-F6A8-814C-91F6-B0F56DDD21F4}"/>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AC502567-A617-E9D8-21A6-632C2DDE1327}"/>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275760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778CF-F675-0006-7DC5-3BB23BCEA8B5}"/>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172F4789-DD10-6411-D9D2-F0199C7BF0D8}"/>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44F0CDA9-5262-BBC6-6883-89E8D56F7C2D}"/>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4E874B87-F5E7-F7A9-1A9C-D1B874140985}"/>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494553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F4B5D-29A2-FD06-76FC-8662D141D2A6}"/>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73FC020F-1BDC-B3F4-0E78-6E605CF8314E}"/>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3B8D2FD0-A93E-62C9-6736-ADB1D4F37E65}"/>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0C6DCFF9-0F31-5887-666A-F81F0B5C8B5F}"/>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28596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186A4-F812-E3D5-A6F2-869BB210DD6A}"/>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10B0A1DC-CDF5-6CF5-E8D2-EA0181C78D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90AC3A00-5813-68BE-F557-C325D207EA26}"/>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D19A0B1C-4718-AC1B-852E-8EFCC6DA729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3008361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3642F-196C-D093-725E-595EBF53C9F2}"/>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D5DC9B07-22B4-8DDE-5E45-CB52E3281B8C}"/>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BFB8B1B3-7AF3-E99E-2ADA-BF33E8D4AA47}"/>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6A114298-A853-8005-662B-E8A55D783408}"/>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950909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B8873-6FF3-4E6E-D31F-D528166E2C93}"/>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5FC22792-62E2-9B5D-2DE4-0B074811625B}"/>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A07B97B8-4F6E-F132-D8A2-10C66963C32F}"/>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99CC90F2-7963-6F7E-717B-6A6F9976CEB3}"/>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206368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CA691-4F6B-6162-05C8-BBB3FBA718F7}"/>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ABF84D26-EF26-736C-12FD-B5DBA1B74735}"/>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746C4950-F46F-9CF8-4E39-1FB66548CE84}"/>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3FCE5641-94F9-8E64-783C-CC0163443B5F}"/>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880863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5728E-1CE5-2CD7-F65A-60C361555406}"/>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09E1BE5D-5346-541D-C4F5-5FEFDF9BBBD9}"/>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7953A3B0-6163-7F4B-D178-7E99F91E755F}"/>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F5CC265A-62C8-E5AD-0F4E-5FC0054D6AC8}"/>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491422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E3EB3-638A-C0AE-F2AE-57CA717F38B6}"/>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6362FE45-B55A-9816-6154-061FD9572576}"/>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46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87C9DA2C-1A12-996D-6BE5-6CBC5B415382}"/>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63F01F60-2327-4A70-459B-C2203C327A1A}"/>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741763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331517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29457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968163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536322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99673-8DA0-502D-C409-6DC4AA13B967}"/>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1E0E5E7D-052F-2EDA-FE54-CCC0F4B2DE4A}"/>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ADF7AE54-49D7-FF35-AB1B-F80CB14CB07C}"/>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F3DAFD7E-38C9-F748-83DD-273774A81E36}"/>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323459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1906821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897895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76327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780818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C910F-68DD-C91B-EF6F-B98017C71B44}"/>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FBD46C42-EC84-DB93-8391-1F6C9051CF32}"/>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DF614D61-6405-0532-F5AA-F539C1E6A240}"/>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EF085130-7B87-47CD-891C-7B46AE75AB5C}"/>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285525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9E691-C17B-F608-9CBA-256F9F138745}"/>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F3DDAD49-49B8-E52E-E3DC-8B8D91CC5DA9}"/>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56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0CEA3BEB-C246-6E06-7EDD-C329408EC26F}"/>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94340BB8-9EA4-4175-517E-0833833E46D6}"/>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571485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7C6AF-52E1-3942-022F-6A295BD5E58D}"/>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F693F7A6-AFD1-EB11-7803-49D64D74C5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2C7447CF-51F1-16A8-9BC9-14D6CFA7E6B2}"/>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E3C77F0A-E966-B99B-F19C-5DA18CC870C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503290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3AE3C-E075-AAB6-5E3B-049229AE21A5}"/>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080B5826-E1E4-DA75-D99F-8122C442B30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934AAA1C-97A6-D6B9-02CA-352757BE5D4D}"/>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213CFCAC-0151-81FC-6409-B6AF69221448}"/>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779425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49517-57D4-A0E2-7EFF-75CDD01AD509}"/>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D985BB78-9BF9-AA3C-D3A6-617FDBA8BC2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1F18E130-518E-911D-466B-AEE4F260E39F}"/>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8EE589F3-16A2-4BDA-5E49-A9ABEB7ACEE0}"/>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738153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B6F64-2A6D-7F3D-0AD7-C42CEF4EBD02}"/>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243C72A0-73F1-81F4-D553-9038D40B9EDA}"/>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93154D30-CBAE-A122-1FD0-3A5D6AE119CF}"/>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FF77530D-DEDB-BF39-91B2-D2158D7F65F4}"/>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6837121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F05D1-0049-BBC1-2AAB-29B996D4C6F1}"/>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0DB39968-1A38-C83A-AF6E-36999C7C05CB}"/>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E632B36A-8DA4-6A4E-6DD6-AFD758855C37}"/>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4AB9BB68-AA47-4599-C23B-8D688EB880F1}"/>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412068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0B1C3-BFA5-D0AB-95A8-03D2EAE4A13B}"/>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C0CE89E2-1640-8955-ED38-47A50623A9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ECB3D72C-1B14-D8D7-FF16-325F0AB49E0A}"/>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86497730-5354-2971-096A-598F6170F0C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468909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85536-287B-4E32-7BEE-F2FEDFE477D8}"/>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BDB37C56-E21B-66EF-1299-2D4291C281DB}"/>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40CEE1AD-0F2A-3765-432D-9408B027D259}"/>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A063FCFB-5790-28E5-BD3D-CFC8A04DF9B4}"/>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541249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3AF72-F915-F144-24FB-1403AD87D205}"/>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9E6950D8-8F07-CC9B-F11B-C4BE2A10C215}"/>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8928E394-736D-F686-388E-491AE4E3FDCF}"/>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CAF5E2F9-B3CB-7911-AC1B-04238A5051EA}"/>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701298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D53C7-92E9-DACD-4FB9-8D3077D0B38B}"/>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4681C376-A131-F59F-CCCE-F04B03EDED65}"/>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FAA3646C-87BF-C2F2-C135-289A7783A78C}"/>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4A2A9004-71B5-66BC-A9AF-DB2854C95899}"/>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8687771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0D536-BF32-E2D8-6E0D-5A14C1868473}"/>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ED1E228B-59A4-AF3E-2C80-0054C805DC08}"/>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A39642AC-9D0A-D452-58C0-52115BEE1761}"/>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75EB81A7-985E-EA9E-DEAD-40DD195BDB82}"/>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372691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149007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20750" y="746125"/>
            <a:ext cx="4964113"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6274992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055540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4911197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2186034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92D07-314D-F83B-6B6B-0BBDFB68767A}"/>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C129EC11-F594-B77B-D6EE-9630101BA9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DF23F78F-0CA4-840F-57CC-A5A7D482A95F}"/>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397D8D3E-BB89-40D4-1EA1-059669C75DF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979325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93885-6523-315C-EF8A-2A9C6FD221B0}"/>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0B02F491-1E6C-B6CD-13AF-08C6F41E26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FD465039-0407-DE71-012E-9CD37C9E043C}"/>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FF63E8A1-6A98-D863-09A5-4F3B8A69679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28699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819348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C07CC-B5F9-E40A-1443-DCF8303FDB84}"/>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8C25622D-F0A3-2A4F-1265-7E19F4C96D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FE872ADF-F2E0-07B3-65B8-C1A6C48F9B24}"/>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E9F43297-9DE0-72D7-8164-3E8B704FCF8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40408759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E164B-C526-0716-C2D6-BA5FB1F22A55}"/>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DF6181A7-66A4-8B1F-FA90-FE27B50261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8391B752-1B1A-9D75-5251-71DFA7C216A5}"/>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D5ADF4AD-2E60-88E3-D172-49FC7EA56DC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1895077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3251C-8F5D-003C-7C8E-D93FBAF3FA71}"/>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75595DDD-4A13-B557-74C4-35EBB12A33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A119EB8C-1CDA-6216-9B56-3CA2EED03933}"/>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D2870A23-F0A6-6E55-A79C-054361164DD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4647665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E48AE-5077-C1B2-341C-228DE204A71B}"/>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F3F3150C-B650-0ACE-84CC-46BEDE871D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343E10B9-5687-3B79-76AD-6B20511F1818}"/>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4C6B3DF0-54A3-8B86-A2C2-9016D47C38B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20031667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7210A-3863-E11F-0072-2108F8F230AB}"/>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CE1D8342-4CC1-4BC7-B885-FDB7EF45101D}"/>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F2CBD30F-58F0-CC45-2ADD-29F7437588F4}"/>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06711683-F289-693F-D155-78E89E2754CC}"/>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8725407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6144201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42775429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41893866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20750" y="746125"/>
            <a:ext cx="4964113"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90649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B08E8-FD37-9F4D-AD5A-A77C78FB6381}"/>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6F449B73-41B5-98E5-FEF3-0EF36C704D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A1410145-EC8B-A9DD-2FE4-72006120F4C2}"/>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6FBC3A15-EC8E-500E-BD02-29C24614507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8907210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8636790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1467330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9EF1C-946D-93FF-D413-537C8EAEDFB4}"/>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8C84568B-BAA4-BD97-60E0-8384296046B0}"/>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C1AE153C-9C99-EDF0-0CC3-EFDD337E255F}"/>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740E5B6B-4727-1922-2C8C-D1381AE5AE98}"/>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4199499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41162617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619519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226D0-ABD2-7D5E-C3C5-B84BA240854B}"/>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E4C6878D-1757-9F6C-3FA7-C518330D2B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89D904D4-A11F-C281-5B59-D5BF1443B36E}"/>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1227F12F-AB20-C05D-BD93-0B601618157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153905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20DA6-A055-1E84-6F4C-6DE507987E52}"/>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D0F4AD94-EE3A-6BD5-71EA-AD315822CB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92C33FF8-5F46-6A18-0AAD-09F33897ECD2}"/>
              </a:ext>
            </a:extLst>
          </p:cNvPr>
          <p:cNvSpPr>
            <a:spLocks noGrp="1" noRot="1" noChangeAspect="1" noChangeArrowheads="1" noTextEdit="1"/>
          </p:cNvSpPr>
          <p:nvPr>
            <p:ph type="sldImg"/>
          </p:nvPr>
        </p:nvSpPr>
        <p:spPr>
          <a:xfrm>
            <a:off x="-220663" y="811213"/>
            <a:ext cx="7197726" cy="4049712"/>
          </a:xfrm>
          <a:solidFill>
            <a:srgbClr val="FFFFFF"/>
          </a:solidFill>
          <a:ln/>
        </p:spPr>
      </p:sp>
      <p:sp>
        <p:nvSpPr>
          <p:cNvPr id="65540" name="Rectangle 3">
            <a:extLst>
              <a:ext uri="{FF2B5EF4-FFF2-40B4-BE49-F238E27FC236}">
                <a16:creationId xmlns:a16="http://schemas.microsoft.com/office/drawing/2014/main" id="{DBB7451B-514D-A5D9-8224-A40A833C317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142918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8CC7C-0FF7-A317-5F2F-7B2A756B1CEC}"/>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69DAD16F-2560-399C-A4F7-33A28C4200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03D08718-167C-D284-3C70-7FC2E20D1B02}"/>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42709922-488A-E621-0D3E-83C46A4B5B0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136676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FFD452-D6C8-4457-A19E-BCF2A28B953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46302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A545FA-44DC-4929-B83A-12C3235F082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2299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F9D5394-D96E-45CD-AB8A-6F0716746D7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78059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DBD7CE-D2CB-43B2-B6D2-0D7607CB5852}"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82675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0868C1-861C-44A6-9A63-474BF88A7364}"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06302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4F500D-559E-4EBA-8A75-B4DC3034C8F8}"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65843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43DC95-28CF-4903-8B74-CB5A6826136A}"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57401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76D807-A7AC-4A06-B0AE-F343077C1A1F}"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14964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CDC337-3A62-4311-A09E-9BF05EE05713}"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62129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340F27C-892F-4E3F-B25C-541ED0AAE9B2}"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6721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0E2813-5CFA-4ABA-A9F1-700B5560392E}"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01636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9E8D5A7-90A5-43E6-BC84-F2A5DAED557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26884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E70F29-1ED5-44CB-8D8B-03ED8637273A}"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65006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5537A5-F47A-4EA4-9737-56D8D04B8286}"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21201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168EBE-14C5-4D85-A346-87F0E87BD3C7}"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81649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1B3D1F5-B0A0-4E8A-9A41-693F614E49F7}" type="slidenum">
              <a:rPr lang="en-US" altLang="ja-JP"/>
              <a:pPr/>
              <a:t>‹#›</a:t>
            </a:fld>
            <a:endParaRPr lang="en-US" altLang="ja-JP"/>
          </a:p>
        </p:txBody>
      </p:sp>
    </p:spTree>
    <p:extLst>
      <p:ext uri="{BB962C8B-B14F-4D97-AF65-F5344CB8AC3E}">
        <p14:creationId xmlns:p14="http://schemas.microsoft.com/office/powerpoint/2010/main" val="673700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A73F15B-D7EC-4346-AE00-9FCC720CBCDC}" type="slidenum">
              <a:rPr lang="en-US" altLang="ja-JP"/>
              <a:pPr/>
              <a:t>‹#›</a:t>
            </a:fld>
            <a:endParaRPr lang="en-US" altLang="ja-JP"/>
          </a:p>
        </p:txBody>
      </p:sp>
    </p:spTree>
    <p:extLst>
      <p:ext uri="{BB962C8B-B14F-4D97-AF65-F5344CB8AC3E}">
        <p14:creationId xmlns:p14="http://schemas.microsoft.com/office/powerpoint/2010/main" val="3094703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59EA2D9-40AD-471D-B7AB-87D3788EDDC1}" type="slidenum">
              <a:rPr lang="en-US" altLang="ja-JP"/>
              <a:pPr/>
              <a:t>‹#›</a:t>
            </a:fld>
            <a:endParaRPr lang="en-US" altLang="ja-JP"/>
          </a:p>
        </p:txBody>
      </p:sp>
    </p:spTree>
    <p:extLst>
      <p:ext uri="{BB962C8B-B14F-4D97-AF65-F5344CB8AC3E}">
        <p14:creationId xmlns:p14="http://schemas.microsoft.com/office/powerpoint/2010/main" val="1671800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4D4493C-2800-46A6-9161-A99A8D8F31A8}" type="slidenum">
              <a:rPr lang="en-US" altLang="ja-JP"/>
              <a:pPr/>
              <a:t>‹#›</a:t>
            </a:fld>
            <a:endParaRPr lang="en-US" altLang="ja-JP"/>
          </a:p>
        </p:txBody>
      </p:sp>
    </p:spTree>
    <p:extLst>
      <p:ext uri="{BB962C8B-B14F-4D97-AF65-F5344CB8AC3E}">
        <p14:creationId xmlns:p14="http://schemas.microsoft.com/office/powerpoint/2010/main" val="2126793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D1DE5C95-84D5-43DC-8380-4F38D2F06C7A}" type="slidenum">
              <a:rPr lang="en-US" altLang="ja-JP"/>
              <a:pPr/>
              <a:t>‹#›</a:t>
            </a:fld>
            <a:endParaRPr lang="en-US" altLang="ja-JP"/>
          </a:p>
        </p:txBody>
      </p:sp>
    </p:spTree>
    <p:extLst>
      <p:ext uri="{BB962C8B-B14F-4D97-AF65-F5344CB8AC3E}">
        <p14:creationId xmlns:p14="http://schemas.microsoft.com/office/powerpoint/2010/main" val="3702342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1F16BF1C-FA65-4871-A403-CF583B1FFEB9}" type="slidenum">
              <a:rPr lang="en-US" altLang="ja-JP"/>
              <a:pPr/>
              <a:t>‹#›</a:t>
            </a:fld>
            <a:endParaRPr lang="en-US" altLang="ja-JP"/>
          </a:p>
        </p:txBody>
      </p:sp>
    </p:spTree>
    <p:extLst>
      <p:ext uri="{BB962C8B-B14F-4D97-AF65-F5344CB8AC3E}">
        <p14:creationId xmlns:p14="http://schemas.microsoft.com/office/powerpoint/2010/main" val="1712354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2878394F-19E3-48F9-9203-FCE5E37321A4}" type="slidenum">
              <a:rPr lang="en-US" altLang="ja-JP"/>
              <a:pPr/>
              <a:t>‹#›</a:t>
            </a:fld>
            <a:endParaRPr lang="en-US" altLang="ja-JP"/>
          </a:p>
        </p:txBody>
      </p:sp>
    </p:spTree>
    <p:extLst>
      <p:ext uri="{BB962C8B-B14F-4D97-AF65-F5344CB8AC3E}">
        <p14:creationId xmlns:p14="http://schemas.microsoft.com/office/powerpoint/2010/main" val="230076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122855-7AB7-4449-A8D9-C0157CACEAE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1222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B74FA544-1485-4266-8A90-D1BD78D50C39}" type="slidenum">
              <a:rPr lang="en-US" altLang="ja-JP"/>
              <a:pPr/>
              <a:t>‹#›</a:t>
            </a:fld>
            <a:endParaRPr lang="en-US" altLang="ja-JP"/>
          </a:p>
        </p:txBody>
      </p:sp>
    </p:spTree>
    <p:extLst>
      <p:ext uri="{BB962C8B-B14F-4D97-AF65-F5344CB8AC3E}">
        <p14:creationId xmlns:p14="http://schemas.microsoft.com/office/powerpoint/2010/main" val="2422146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762CDA21-0E8E-4B8D-BF7B-B1E7C9303261}" type="slidenum">
              <a:rPr lang="en-US" altLang="ja-JP"/>
              <a:pPr/>
              <a:t>‹#›</a:t>
            </a:fld>
            <a:endParaRPr lang="en-US" altLang="ja-JP"/>
          </a:p>
        </p:txBody>
      </p:sp>
    </p:spTree>
    <p:extLst>
      <p:ext uri="{BB962C8B-B14F-4D97-AF65-F5344CB8AC3E}">
        <p14:creationId xmlns:p14="http://schemas.microsoft.com/office/powerpoint/2010/main" val="27147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716D5173-47DD-473B-A2C2-5B53628A8EF8}" type="slidenum">
              <a:rPr lang="en-US" altLang="ja-JP"/>
              <a:pPr/>
              <a:t>‹#›</a:t>
            </a:fld>
            <a:endParaRPr lang="en-US" altLang="ja-JP"/>
          </a:p>
        </p:txBody>
      </p:sp>
    </p:spTree>
    <p:extLst>
      <p:ext uri="{BB962C8B-B14F-4D97-AF65-F5344CB8AC3E}">
        <p14:creationId xmlns:p14="http://schemas.microsoft.com/office/powerpoint/2010/main" val="2498266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C336B7C-0DB2-4C87-BB26-12B02978C1B8}" type="slidenum">
              <a:rPr lang="en-US" altLang="ja-JP"/>
              <a:pPr/>
              <a:t>‹#›</a:t>
            </a:fld>
            <a:endParaRPr lang="en-US" altLang="ja-JP"/>
          </a:p>
        </p:txBody>
      </p:sp>
    </p:spTree>
    <p:extLst>
      <p:ext uri="{BB962C8B-B14F-4D97-AF65-F5344CB8AC3E}">
        <p14:creationId xmlns:p14="http://schemas.microsoft.com/office/powerpoint/2010/main" val="2416906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7909452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1819146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3132504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14688553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3955693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404877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BA155AB-EE5D-4017-BD2F-761123675B1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71867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4186995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867311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2480112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4245677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1579206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8B299207-A22D-4C0B-8BC6-0A450BE7DC24}"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17056851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BC3FC073-8E43-4A27-BC9F-D283EADCF086}"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72176112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74634A21-2771-4A8E-B948-BC987F9A10EE}"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111095199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79B5A94D-BEFC-47F2-ADD9-CC1CDE86D830}"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208747640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BCBCA061-458E-441E-BCEC-B7AB8E52ABFF}"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41778485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2835C93-6F7B-4FFF-A0D0-0249924A8BF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08846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48569594-6B2C-4AE0-AD8D-E8464A0C5F91}"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354429623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5BC55A36-BB40-443C-9791-3BA8CB4CEEB2}"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297768899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9FAF339D-AEDF-4C4B-BCEA-4EC7967453AC}"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88899904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2B696F01-06F7-43B2-91C5-9275A55F7CEC}"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22659593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5E940E7A-912F-41C1-BF35-14C8FF108CE7}"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97857788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kumimoji="0" lang="en-US" altLang="ja-JP">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defTabSz="457200" fontAlgn="auto">
              <a:spcBef>
                <a:spcPts val="0"/>
              </a:spcBef>
              <a:spcAft>
                <a:spcPts val="0"/>
              </a:spcAft>
              <a:defRPr/>
            </a:pPr>
            <a:fld id="{60AF57D0-4F26-4BA8-BA24-6AEA5CF165BE}" type="slidenum">
              <a:rPr kumimoji="0" lang="en-US" altLang="ja-JP" smtClean="0">
                <a:latin typeface="Times New Roman"/>
              </a:rPr>
              <a:pPr defTabSz="457200" fontAlgn="auto">
                <a:spcBef>
                  <a:spcPts val="0"/>
                </a:spcBef>
                <a:spcAft>
                  <a:spcPts val="0"/>
                </a:spcAft>
                <a:defRPr/>
              </a:pPr>
              <a:t>‹#›</a:t>
            </a:fld>
            <a:endParaRPr kumimoji="0" lang="en-US" altLang="ja-JP">
              <a:latin typeface="Times New Roman"/>
            </a:endParaRPr>
          </a:p>
        </p:txBody>
      </p:sp>
    </p:spTree>
    <p:extLst>
      <p:ext uri="{BB962C8B-B14F-4D97-AF65-F5344CB8AC3E}">
        <p14:creationId xmlns:p14="http://schemas.microsoft.com/office/powerpoint/2010/main" val="415148231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4DBD7CE-D2CB-43B2-B6D2-0D7607CB5852}" type="slidenum">
              <a:rPr lang="en-US" altLang="ja-JP"/>
              <a:pPr>
                <a:defRPr/>
              </a:pPr>
              <a:t>‹#›</a:t>
            </a:fld>
            <a:endParaRPr lang="en-US" altLang="ja-JP"/>
          </a:p>
        </p:txBody>
      </p:sp>
    </p:spTree>
    <p:extLst>
      <p:ext uri="{BB962C8B-B14F-4D97-AF65-F5344CB8AC3E}">
        <p14:creationId xmlns:p14="http://schemas.microsoft.com/office/powerpoint/2010/main" val="1760234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E0868C1-861C-44A6-9A63-474BF88A7364}" type="slidenum">
              <a:rPr lang="en-US" altLang="ja-JP"/>
              <a:pPr>
                <a:defRPr/>
              </a:pPr>
              <a:t>‹#›</a:t>
            </a:fld>
            <a:endParaRPr lang="en-US" altLang="ja-JP"/>
          </a:p>
        </p:txBody>
      </p:sp>
    </p:spTree>
    <p:extLst>
      <p:ext uri="{BB962C8B-B14F-4D97-AF65-F5344CB8AC3E}">
        <p14:creationId xmlns:p14="http://schemas.microsoft.com/office/powerpoint/2010/main" val="30433975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44F500D-559E-4EBA-8A75-B4DC3034C8F8}" type="slidenum">
              <a:rPr lang="en-US" altLang="ja-JP"/>
              <a:pPr>
                <a:defRPr/>
              </a:pPr>
              <a:t>‹#›</a:t>
            </a:fld>
            <a:endParaRPr lang="en-US" altLang="ja-JP"/>
          </a:p>
        </p:txBody>
      </p:sp>
    </p:spTree>
    <p:extLst>
      <p:ext uri="{BB962C8B-B14F-4D97-AF65-F5344CB8AC3E}">
        <p14:creationId xmlns:p14="http://schemas.microsoft.com/office/powerpoint/2010/main" val="2470259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43DC95-28CF-4903-8B74-CB5A6826136A}" type="slidenum">
              <a:rPr lang="en-US" altLang="ja-JP"/>
              <a:pPr>
                <a:defRPr/>
              </a:pPr>
              <a:t>‹#›</a:t>
            </a:fld>
            <a:endParaRPr lang="en-US" altLang="ja-JP"/>
          </a:p>
        </p:txBody>
      </p:sp>
    </p:spTree>
    <p:extLst>
      <p:ext uri="{BB962C8B-B14F-4D97-AF65-F5344CB8AC3E}">
        <p14:creationId xmlns:p14="http://schemas.microsoft.com/office/powerpoint/2010/main" val="299789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7790678-006A-49DA-B114-4E72D9E1EFB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641910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FC76D807-A7AC-4A06-B0AE-F343077C1A1F}" type="slidenum">
              <a:rPr lang="en-US" altLang="ja-JP"/>
              <a:pPr>
                <a:defRPr/>
              </a:pPr>
              <a:t>‹#›</a:t>
            </a:fld>
            <a:endParaRPr lang="en-US" altLang="ja-JP"/>
          </a:p>
        </p:txBody>
      </p:sp>
    </p:spTree>
    <p:extLst>
      <p:ext uri="{BB962C8B-B14F-4D97-AF65-F5344CB8AC3E}">
        <p14:creationId xmlns:p14="http://schemas.microsoft.com/office/powerpoint/2010/main" val="40379256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FCDC337-3A62-4311-A09E-9BF05EE05713}" type="slidenum">
              <a:rPr lang="en-US" altLang="ja-JP"/>
              <a:pPr>
                <a:defRPr/>
              </a:pPr>
              <a:t>‹#›</a:t>
            </a:fld>
            <a:endParaRPr lang="en-US" altLang="ja-JP"/>
          </a:p>
        </p:txBody>
      </p:sp>
    </p:spTree>
    <p:extLst>
      <p:ext uri="{BB962C8B-B14F-4D97-AF65-F5344CB8AC3E}">
        <p14:creationId xmlns:p14="http://schemas.microsoft.com/office/powerpoint/2010/main" val="29140060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340F27C-892F-4E3F-B25C-541ED0AAE9B2}" type="slidenum">
              <a:rPr lang="en-US" altLang="ja-JP"/>
              <a:pPr>
                <a:defRPr/>
              </a:pPr>
              <a:t>‹#›</a:t>
            </a:fld>
            <a:endParaRPr lang="en-US" altLang="ja-JP"/>
          </a:p>
        </p:txBody>
      </p:sp>
    </p:spTree>
    <p:extLst>
      <p:ext uri="{BB962C8B-B14F-4D97-AF65-F5344CB8AC3E}">
        <p14:creationId xmlns:p14="http://schemas.microsoft.com/office/powerpoint/2010/main" val="39976485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20E2813-5CFA-4ABA-A9F1-700B5560392E}" type="slidenum">
              <a:rPr lang="en-US" altLang="ja-JP"/>
              <a:pPr>
                <a:defRPr/>
              </a:pPr>
              <a:t>‹#›</a:t>
            </a:fld>
            <a:endParaRPr lang="en-US" altLang="ja-JP"/>
          </a:p>
        </p:txBody>
      </p:sp>
    </p:spTree>
    <p:extLst>
      <p:ext uri="{BB962C8B-B14F-4D97-AF65-F5344CB8AC3E}">
        <p14:creationId xmlns:p14="http://schemas.microsoft.com/office/powerpoint/2010/main" val="3745930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7E70F29-1ED5-44CB-8D8B-03ED8637273A}" type="slidenum">
              <a:rPr lang="en-US" altLang="ja-JP"/>
              <a:pPr>
                <a:defRPr/>
              </a:pPr>
              <a:t>‹#›</a:t>
            </a:fld>
            <a:endParaRPr lang="en-US" altLang="ja-JP"/>
          </a:p>
        </p:txBody>
      </p:sp>
    </p:spTree>
    <p:extLst>
      <p:ext uri="{BB962C8B-B14F-4D97-AF65-F5344CB8AC3E}">
        <p14:creationId xmlns:p14="http://schemas.microsoft.com/office/powerpoint/2010/main" val="26632793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F5537A5-F47A-4EA4-9737-56D8D04B8286}" type="slidenum">
              <a:rPr lang="en-US" altLang="ja-JP"/>
              <a:pPr>
                <a:defRPr/>
              </a:pPr>
              <a:t>‹#›</a:t>
            </a:fld>
            <a:endParaRPr lang="en-US" altLang="ja-JP"/>
          </a:p>
        </p:txBody>
      </p:sp>
    </p:spTree>
    <p:extLst>
      <p:ext uri="{BB962C8B-B14F-4D97-AF65-F5344CB8AC3E}">
        <p14:creationId xmlns:p14="http://schemas.microsoft.com/office/powerpoint/2010/main" val="7322745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F168EBE-14C5-4D85-A346-87F0E87BD3C7}" type="slidenum">
              <a:rPr lang="en-US" altLang="ja-JP"/>
              <a:pPr>
                <a:defRPr/>
              </a:pPr>
              <a:t>‹#›</a:t>
            </a:fld>
            <a:endParaRPr lang="en-US" altLang="ja-JP"/>
          </a:p>
        </p:txBody>
      </p:sp>
    </p:spTree>
    <p:extLst>
      <p:ext uri="{BB962C8B-B14F-4D97-AF65-F5344CB8AC3E}">
        <p14:creationId xmlns:p14="http://schemas.microsoft.com/office/powerpoint/2010/main" val="2444897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6BB8063-A1F4-4332-9D28-38051B08A82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74604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6C2B2A1-F09E-4708-B99D-A56FC476FA2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3584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A07E3D1-6DFB-4869-9E2F-A54C9297DC6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6422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3BE128B-FAF9-49F9-B534-D0362DE59A7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51414120"/>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solidFill>
                <a:srgbClr val="000000"/>
              </a:solidFill>
              <a:latin typeface="Times New Roman"/>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solidFill>
                <a:srgbClr val="000000"/>
              </a:solidFill>
              <a:latin typeface="Times New Roman"/>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C701F74-92F0-4324-AAE0-06A65AC6171C}" type="slidenum">
              <a:rPr lang="en-US" altLang="ja-JP" smtClean="0">
                <a:solidFill>
                  <a:srgbClr val="000000"/>
                </a:solidFill>
                <a:latin typeface="Times New Roman"/>
                <a:ea typeface="ＭＳ Ｐゴシック"/>
              </a:rPr>
              <a:pPr>
                <a:defRPr/>
              </a:pPr>
              <a:t>‹#›</a:t>
            </a:fld>
            <a:endParaRPr lang="en-US" altLang="ja-JP">
              <a:solidFill>
                <a:srgbClr val="000000"/>
              </a:solidFill>
              <a:latin typeface="Times New Roman"/>
              <a:ea typeface="ＭＳ Ｐゴシック"/>
            </a:endParaRPr>
          </a:p>
        </p:txBody>
      </p:sp>
    </p:spTree>
    <p:extLst>
      <p:ext uri="{BB962C8B-B14F-4D97-AF65-F5344CB8AC3E}">
        <p14:creationId xmlns:p14="http://schemas.microsoft.com/office/powerpoint/2010/main" val="215856010"/>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866EC2-1C3B-4D30-9466-90F20B9F58E8}" type="slidenum">
              <a:rPr lang="en-US" altLang="ja-JP"/>
              <a:pPr/>
              <a:t>‹#›</a:t>
            </a:fld>
            <a:endParaRPr lang="en-US" altLang="ja-JP"/>
          </a:p>
        </p:txBody>
      </p:sp>
    </p:spTree>
    <p:extLst>
      <p:ext uri="{BB962C8B-B14F-4D97-AF65-F5344CB8AC3E}">
        <p14:creationId xmlns:p14="http://schemas.microsoft.com/office/powerpoint/2010/main" val="3440526295"/>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30EAE-FF84-4C07-8573-4BED38EFD5B7}" type="datetimeFigureOut">
              <a:rPr kumimoji="1" lang="ja-JP" altLang="en-US" smtClean="0"/>
              <a:t>2025/1/22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4208503545"/>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253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ea typeface="ＭＳ Ｐゴシック" pitchFamily="50" charset="-128"/>
              </a:defRPr>
            </a:lvl1pPr>
          </a:lstStyle>
          <a:p>
            <a:pPr defTabSz="457200">
              <a:defRPr/>
            </a:pPr>
            <a:endParaRPr kumimoji="0" lang="en-US" altLang="ja-JP">
              <a:latin typeface="Times New Roman"/>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ea typeface="ＭＳ Ｐゴシック" pitchFamily="50" charset="-128"/>
              </a:defRPr>
            </a:lvl1pPr>
          </a:lstStyle>
          <a:p>
            <a:pPr defTabSz="457200">
              <a:defRPr/>
            </a:pPr>
            <a:endParaRPr kumimoji="0" lang="en-US" altLang="ja-JP">
              <a:latin typeface="Times New Roman"/>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ea typeface="ＭＳ Ｐゴシック" pitchFamily="50" charset="-128"/>
              </a:defRPr>
            </a:lvl1pPr>
          </a:lstStyle>
          <a:p>
            <a:pPr defTabSz="457200">
              <a:defRPr/>
            </a:pPr>
            <a:fld id="{D7826E72-A05E-4B5E-AEF3-9B9A3E33DAE4}" type="slidenum">
              <a:rPr kumimoji="0" lang="en-US" altLang="ja-JP" smtClean="0">
                <a:latin typeface="Times New Roman"/>
              </a:rPr>
              <a:pPr defTabSz="457200">
                <a:defRPr/>
              </a:pPr>
              <a:t>‹#›</a:t>
            </a:fld>
            <a:endParaRPr kumimoji="0" lang="en-US" altLang="ja-JP">
              <a:latin typeface="Times New Roman"/>
            </a:endParaRPr>
          </a:p>
        </p:txBody>
      </p:sp>
    </p:spTree>
    <p:extLst>
      <p:ext uri="{BB962C8B-B14F-4D97-AF65-F5344CB8AC3E}">
        <p14:creationId xmlns:p14="http://schemas.microsoft.com/office/powerpoint/2010/main" val="3740708240"/>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C701F74-92F0-4324-AAE0-06A65AC6171C}" type="slidenum">
              <a:rPr lang="en-US" altLang="ja-JP"/>
              <a:pPr>
                <a:defRPr/>
              </a:pPr>
              <a:t>‹#›</a:t>
            </a:fld>
            <a:endParaRPr lang="en-US" altLang="ja-JP"/>
          </a:p>
        </p:txBody>
      </p:sp>
    </p:spTree>
    <p:extLst>
      <p:ext uri="{BB962C8B-B14F-4D97-AF65-F5344CB8AC3E}">
        <p14:creationId xmlns:p14="http://schemas.microsoft.com/office/powerpoint/2010/main" val="882991617"/>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hyperlink" Target="http://d2mate.mdxes.iir.isct.ac.jp/Lecture/FundamentalsCM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www.python.org/" TargetMode="External"/><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onf.mdxes.iir.isct.ac.jp/Lecture/FundamentalsCMS/"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hyperlink" Target="https://numpy.org/doc/stable/reference/routines.polynomials.html" TargetMode="External"/><Relationship Id="rId2" Type="http://schemas.openxmlformats.org/officeDocument/2006/relationships/hyperlink" Target="https://qiita.com/sitar-harmonics/items/37f482d7fa2dcb9ddc91" TargetMode="Externa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hyperlink" Target="http://conf.mdxes.iir.isct.ac.jp/D2MatE/python/python_syntax.html" TargetMode="Externa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5.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0.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d2mate.mdxes.iir.isct.ac.jp/Lecture/FundamentalsCMS/"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d2mate.mdxes.iir.isct.ac.jp/Lecture/FundamentalsCMS/"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Excel_Worksheet.xlsx"/><Relationship Id="rId7" Type="http://schemas.openxmlformats.org/officeDocument/2006/relationships/image" Target="../media/image230.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38.emf"/><Relationship Id="rId5" Type="http://schemas.openxmlformats.org/officeDocument/2006/relationships/package" Target="../embeddings/Microsoft_Excel_Worksheet1.xlsx"/><Relationship Id="rId4" Type="http://schemas.openxmlformats.org/officeDocument/2006/relationships/image" Target="../media/image37.emf"/></Relationships>
</file>

<file path=ppt/slides/_rels/slide7.xml.rels><?xml version="1.0" encoding="UTF-8" standalone="yes"?>
<Relationships xmlns="http://schemas.openxmlformats.org/package/2006/relationships"><Relationship Id="rId3" Type="http://schemas.openxmlformats.org/officeDocument/2006/relationships/hyperlink" Target="http://conf.mdxes.iir.isct.ac.jp/D2MatE/D2MatE_programs.html?page=cm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conf.mdxes.iir.isct.ac.jp/D2MatE/D2MatE_programs.html?page=top"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46.wmf"/><Relationship Id="rId4" Type="http://schemas.openxmlformats.org/officeDocument/2006/relationships/oleObject" Target="../embeddings/oleObject3.bin"/><Relationship Id="rId9" Type="http://schemas.openxmlformats.org/officeDocument/2006/relationships/image" Target="../media/image48.wmf"/></Relationships>
</file>

<file path=ppt/slides/_rels/slide9.xml.rels><?xml version="1.0" encoding="UTF-8" standalone="yes"?>
<Relationships xmlns="http://schemas.openxmlformats.org/package/2006/relationships"><Relationship Id="rId3" Type="http://schemas.openxmlformats.org/officeDocument/2006/relationships/hyperlink" Target="http://conf.mdxes.iir.isct.ac.jp/D2MatE/2022Tutorial/tutorial2022.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1263" b="17658"/>
          <a:stretch/>
        </p:blipFill>
        <p:spPr bwMode="auto">
          <a:xfrm>
            <a:off x="0" y="19050"/>
            <a:ext cx="1219462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6147" name="Text Box 3"/>
          <p:cNvSpPr txBox="1">
            <a:spLocks noChangeArrowheads="1"/>
          </p:cNvSpPr>
          <p:nvPr/>
        </p:nvSpPr>
        <p:spPr bwMode="auto">
          <a:xfrm>
            <a:off x="2855640" y="1844824"/>
            <a:ext cx="871296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1" lang="ja-JP" altLang="en-US" sz="3200" b="1" i="0" u="none" strike="noStrike" kern="1200" cap="none" spc="0" normalizeH="0" baseline="0" noProof="0" dirty="0">
                <a:ln>
                  <a:noFill/>
                </a:ln>
                <a:solidFill>
                  <a:srgbClr val="000000"/>
                </a:solidFill>
                <a:effectLst/>
                <a:uLnTx/>
                <a:uFillTx/>
                <a:latin typeface="Times New Roman"/>
                <a:ea typeface="ＭＳ Ｐゴシック"/>
                <a:cs typeface="+mn-cs"/>
              </a:rPr>
              <a:t>物質理工学院材料系</a:t>
            </a:r>
            <a:br>
              <a:rPr kumimoji="1" lang="en-US" altLang="ja-JP" sz="32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3200" b="1" i="0" u="none" strike="noStrike" kern="1200" cap="none" spc="0" normalizeH="0" baseline="0" noProof="0" dirty="0">
                <a:ln>
                  <a:noFill/>
                </a:ln>
                <a:solidFill>
                  <a:srgbClr val="000000"/>
                </a:solidFill>
                <a:effectLst/>
                <a:uLnTx/>
                <a:uFillTx/>
                <a:latin typeface="Times New Roman"/>
                <a:ea typeface="ＭＳ Ｐゴシック"/>
                <a:cs typeface="+mn-cs"/>
              </a:rPr>
              <a:t>総合研究院 元素戦略</a:t>
            </a:r>
            <a:r>
              <a:rPr kumimoji="1" lang="en-US" altLang="ja-JP" sz="3200" b="1" i="0" u="none" strike="noStrike" kern="1200" cap="none" spc="0" normalizeH="0" baseline="0" noProof="0" dirty="0">
                <a:ln>
                  <a:noFill/>
                </a:ln>
                <a:solidFill>
                  <a:srgbClr val="000000"/>
                </a:solidFill>
                <a:effectLst/>
                <a:uLnTx/>
                <a:uFillTx/>
                <a:latin typeface="Times New Roman"/>
                <a:ea typeface="ＭＳ Ｐゴシック"/>
                <a:cs typeface="+mn-cs"/>
              </a:rPr>
              <a:t>MDX</a:t>
            </a:r>
            <a:r>
              <a:rPr kumimoji="1" lang="ja-JP" altLang="en-US" sz="3200" b="1" i="0" u="none" strike="noStrike" kern="1200" cap="none" spc="0" normalizeH="0" baseline="0" noProof="0" dirty="0">
                <a:ln>
                  <a:noFill/>
                </a:ln>
                <a:solidFill>
                  <a:srgbClr val="000000"/>
                </a:solidFill>
                <a:effectLst/>
                <a:uLnTx/>
                <a:uFillTx/>
                <a:latin typeface="Times New Roman"/>
                <a:ea typeface="ＭＳ Ｐゴシック"/>
                <a:cs typeface="+mn-cs"/>
              </a:rPr>
              <a:t>研究センター</a:t>
            </a:r>
            <a:br>
              <a:rPr kumimoji="1" lang="en-US" altLang="ja-JP" sz="32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3200" b="1" i="0" u="none" strike="noStrike" kern="1200" cap="none" spc="0" normalizeH="0" baseline="0" noProof="0" dirty="0">
                <a:ln>
                  <a:noFill/>
                </a:ln>
                <a:solidFill>
                  <a:srgbClr val="000000"/>
                </a:solidFill>
                <a:effectLst/>
                <a:uLnTx/>
                <a:uFillTx/>
                <a:latin typeface="Times New Roman"/>
                <a:ea typeface="ＭＳ Ｐゴシック"/>
                <a:cs typeface="+mn-cs"/>
              </a:rPr>
              <a:t>神谷利夫</a:t>
            </a:r>
            <a:endParaRPr kumimoji="1" lang="en-US" altLang="ja-JP" sz="32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1" lang="en-US" altLang="ja-JP" sz="3200" b="1" i="0" u="none" strike="noStrike" kern="1200" cap="none" spc="0" normalizeH="0" baseline="0" noProof="0" dirty="0">
                <a:ln>
                  <a:noFill/>
                </a:ln>
                <a:solidFill>
                  <a:srgbClr val="000000"/>
                </a:solidFill>
                <a:effectLst/>
                <a:uLnTx/>
                <a:uFillTx/>
                <a:latin typeface="Times New Roman"/>
                <a:ea typeface="ＭＳ Ｐゴシック"/>
                <a:cs typeface="+mn-cs"/>
              </a:rPr>
              <a:t>TA:</a:t>
            </a:r>
            <a:r>
              <a:rPr kumimoji="1" lang="ja-JP" altLang="en-US" sz="3200" b="1" i="0" u="none" strike="noStrike" kern="1200" cap="none" spc="0" normalizeH="0" baseline="0" noProof="0" dirty="0">
                <a:ln>
                  <a:noFill/>
                </a:ln>
                <a:solidFill>
                  <a:srgbClr val="000000"/>
                </a:solidFill>
                <a:effectLst/>
                <a:uLnTx/>
                <a:uFillTx/>
                <a:latin typeface="Times New Roman"/>
                <a:ea typeface="ＭＳ Ｐゴシック"/>
                <a:cs typeface="+mn-cs"/>
              </a:rPr>
              <a:t> 樋口龍生</a:t>
            </a:r>
            <a:br>
              <a:rPr kumimoji="1" lang="en-US" altLang="ja-JP" sz="32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3200" b="1" i="0" u="none" strike="noStrike" kern="1200" cap="none" spc="0" normalizeH="0" baseline="0" noProof="0" dirty="0">
                <a:ln>
                  <a:noFill/>
                </a:ln>
                <a:solidFill>
                  <a:srgbClr val="000000"/>
                </a:solidFill>
                <a:effectLst/>
                <a:uLnTx/>
                <a:uFillTx/>
                <a:latin typeface="Times New Roman"/>
                <a:ea typeface="ＭＳ Ｐゴシック"/>
                <a:cs typeface="+mn-cs"/>
              </a:rPr>
              <a:t>南島悠人</a:t>
            </a:r>
          </a:p>
        </p:txBody>
      </p:sp>
      <p:sp>
        <p:nvSpPr>
          <p:cNvPr id="6148" name="Rectangle 4"/>
          <p:cNvSpPr>
            <a:spLocks noGrp="1" noChangeArrowheads="1"/>
          </p:cNvSpPr>
          <p:nvPr>
            <p:ph type="ctrTitle"/>
          </p:nvPr>
        </p:nvSpPr>
        <p:spPr>
          <a:xfrm>
            <a:off x="1524000" y="600472"/>
            <a:ext cx="9144000" cy="1676400"/>
          </a:xfrm>
        </p:spPr>
        <p:txBody>
          <a:bodyPr/>
          <a:lstStyle/>
          <a:p>
            <a:pPr eaLnBrk="1" hangingPunct="1"/>
            <a:r>
              <a:rPr lang="ja-JP" altLang="en-US" sz="5400" b="1" dirty="0">
                <a:solidFill>
                  <a:srgbClr val="FF0000"/>
                </a:solidFill>
                <a:ea typeface="HG丸ｺﾞｼｯｸM-PRO" panose="020F0600000000000000" pitchFamily="50" charset="-128"/>
              </a:rPr>
              <a:t>材料計算科学基礎</a:t>
            </a:r>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6363" y="4656138"/>
            <a:ext cx="2582862"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495800"/>
            <a:ext cx="2395538"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541838"/>
            <a:ext cx="289560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6401" y="2819400"/>
            <a:ext cx="23717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CCCD4CDF-6D3B-8837-89C8-6FB2D2C8D152}"/>
              </a:ext>
            </a:extLst>
          </p:cNvPr>
          <p:cNvSpPr txBox="1"/>
          <p:nvPr/>
        </p:nvSpPr>
        <p:spPr>
          <a:xfrm>
            <a:off x="119336" y="303039"/>
            <a:ext cx="11501932"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講義</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web:</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9">
                  <a:extLst>
                    <a:ext uri="{A12FA001-AC4F-418D-AE19-62706E023703}">
                      <ahyp:hlinkClr xmlns:ahyp="http://schemas.microsoft.com/office/drawing/2018/hyperlinkcolor" val="tx"/>
                    </a:ext>
                  </a:extLst>
                </a:hlinkClick>
              </a:rPr>
              <a:t>http://</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9">
                  <a:extLst>
                    <a:ext uri="{A12FA001-AC4F-418D-AE19-62706E023703}">
                      <ahyp:hlinkClr xmlns:ahyp="http://schemas.microsoft.com/office/drawing/2018/hyperlinkcolor" val="tx"/>
                    </a:ext>
                  </a:extLst>
                </a:hlinkClick>
              </a:rPr>
              <a:t>d2mate</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9">
                  <a:extLst>
                    <a:ext uri="{A12FA001-AC4F-418D-AE19-62706E023703}">
                      <ahyp:hlinkClr xmlns:ahyp="http://schemas.microsoft.com/office/drawing/2018/hyperlinkcolor" val="tx"/>
                    </a:ext>
                  </a:extLst>
                </a:hlinkClick>
              </a:rPr>
              <a: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9">
                  <a:extLst>
                    <a:ext uri="{A12FA001-AC4F-418D-AE19-62706E023703}">
                      <ahyp:hlinkClr xmlns:ahyp="http://schemas.microsoft.com/office/drawing/2018/hyperlinkcolor" val="tx"/>
                    </a:ext>
                  </a:extLst>
                </a:hlinkClick>
              </a:rPr>
              <a:t>mdxes.iir.isct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9">
                  <a:extLst>
                    <a:ext uri="{A12FA001-AC4F-418D-AE19-62706E023703}">
                      <ahyp:hlinkClr xmlns:ahyp="http://schemas.microsoft.com/office/drawing/2018/hyperlinkcolor" val="tx"/>
                    </a:ext>
                  </a:extLst>
                </a:hlinkClick>
              </a:rPr>
              <a:t>.ac.jp/Lecture/FundamentalsCMS/</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921638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92000" cy="764703"/>
          </a:xfrm>
        </p:spPr>
        <p:txBody>
          <a:bodyPr/>
          <a:lstStyle/>
          <a:p>
            <a:pPr eaLnBrk="1" hangingPunct="1"/>
            <a:r>
              <a:rPr lang="ja-JP" altLang="en-US" sz="3600" b="1" dirty="0">
                <a:solidFill>
                  <a:srgbClr val="0000FF"/>
                </a:solidFill>
                <a:ea typeface="ＨＧ丸ゴシックB" pitchFamily="49" charset="-128"/>
              </a:rPr>
              <a:t>教育用電子計算機システム</a:t>
            </a:r>
            <a:r>
              <a:rPr lang="en-US" altLang="ja-JP" sz="3600" b="1" dirty="0">
                <a:solidFill>
                  <a:srgbClr val="0000FF"/>
                </a:solidFill>
                <a:ea typeface="ＨＧ丸ゴシックB" pitchFamily="49" charset="-128"/>
              </a:rPr>
              <a:t>2024</a:t>
            </a:r>
            <a:r>
              <a:rPr lang="ja-JP" altLang="en-US" sz="3600" b="1" dirty="0">
                <a:solidFill>
                  <a:srgbClr val="0000FF"/>
                </a:solidFill>
                <a:ea typeface="ＨＧ丸ゴシックB" pitchFamily="49" charset="-128"/>
              </a:rPr>
              <a:t>の環境</a:t>
            </a:r>
          </a:p>
        </p:txBody>
      </p:sp>
      <p:sp>
        <p:nvSpPr>
          <p:cNvPr id="420867" name="Rectangle 1027"/>
          <p:cNvSpPr>
            <a:spLocks noGrp="1" noChangeArrowheads="1"/>
          </p:cNvSpPr>
          <p:nvPr>
            <p:ph type="body" idx="1"/>
          </p:nvPr>
        </p:nvSpPr>
        <p:spPr>
          <a:xfrm>
            <a:off x="263352" y="836712"/>
            <a:ext cx="11665296" cy="1296144"/>
          </a:xfrm>
        </p:spPr>
        <p:txBody>
          <a:bodyPr/>
          <a:lstStyle/>
          <a:p>
            <a:pPr marL="0" indent="0">
              <a:spcBef>
                <a:spcPts val="0"/>
              </a:spcBef>
              <a:buNone/>
            </a:pPr>
            <a:r>
              <a:rPr lang="en-US" altLang="ja-JP" sz="1800" b="1" kern="100" dirty="0">
                <a:effectLst/>
                <a:cs typeface="Cascadia Code" panose="020B0609020000020004" pitchFamily="49" charset="0"/>
              </a:rPr>
              <a:t>https://www.edu.gsic.titech.ac.jp/?</a:t>
            </a:r>
            <a:r>
              <a:rPr lang="ja-JP" altLang="en-US" sz="1800" b="1" kern="100" dirty="0">
                <a:effectLst/>
                <a:cs typeface="Cascadia Code" panose="020B0609020000020004" pitchFamily="49" charset="0"/>
              </a:rPr>
              <a:t>ソフトウェア</a:t>
            </a:r>
            <a:br>
              <a:rPr lang="en-US" altLang="ja-JP" sz="1800" b="1" kern="100" dirty="0">
                <a:effectLst/>
                <a:cs typeface="Cascadia Code" panose="020B0609020000020004" pitchFamily="49" charset="0"/>
              </a:rPr>
            </a:br>
            <a:r>
              <a:rPr lang="en-US" altLang="ja-JP" sz="1800" b="1" kern="100" dirty="0">
                <a:effectLst/>
                <a:cs typeface="Cascadia Code" panose="020B0609020000020004" pitchFamily="49" charset="0"/>
              </a:rPr>
              <a:t>https://www.edu.gsic.titech.ac.jp/?</a:t>
            </a:r>
            <a:r>
              <a:rPr lang="en-US" altLang="ja-JP" sz="1600" b="1" kern="100" dirty="0">
                <a:effectLst/>
                <a:cs typeface="Cascadia Code" panose="020B0609020000020004" pitchFamily="49" charset="0"/>
              </a:rPr>
              <a:t>%E3%82%BD%E3%83%95%E3%83%88%E3%82%A6%E3%82%A7%E3%82%A2</a:t>
            </a:r>
            <a:endParaRPr lang="en-US" altLang="ja-JP" sz="1800" kern="100" dirty="0">
              <a:cs typeface="Cascadia Code" panose="020B0609020000020004" pitchFamily="49" charset="0"/>
            </a:endParaRPr>
          </a:p>
        </p:txBody>
      </p:sp>
      <p:pic>
        <p:nvPicPr>
          <p:cNvPr id="4" name="図 3">
            <a:extLst>
              <a:ext uri="{FF2B5EF4-FFF2-40B4-BE49-F238E27FC236}">
                <a16:creationId xmlns:a16="http://schemas.microsoft.com/office/drawing/2014/main" id="{BDDA1398-3920-4607-560B-84A24743FFE0}"/>
              </a:ext>
            </a:extLst>
          </p:cNvPr>
          <p:cNvPicPr>
            <a:picLocks noChangeAspect="1"/>
          </p:cNvPicPr>
          <p:nvPr/>
        </p:nvPicPr>
        <p:blipFill>
          <a:blip r:embed="rId2"/>
          <a:stretch>
            <a:fillRect/>
          </a:stretch>
        </p:blipFill>
        <p:spPr>
          <a:xfrm>
            <a:off x="1991544" y="1556792"/>
            <a:ext cx="6826028" cy="6858000"/>
          </a:xfrm>
          <a:prstGeom prst="rect">
            <a:avLst/>
          </a:prstGeom>
        </p:spPr>
      </p:pic>
    </p:spTree>
    <p:extLst>
      <p:ext uri="{BB962C8B-B14F-4D97-AF65-F5344CB8AC3E}">
        <p14:creationId xmlns:p14="http://schemas.microsoft.com/office/powerpoint/2010/main" val="8389840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C1143-89E1-B934-9DE0-64CD47BDA69D}"/>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BA6E2725-443E-16CF-5A3F-A4D6D8AD6E23}"/>
              </a:ext>
            </a:extLst>
          </p:cNvPr>
          <p:cNvPicPr>
            <a:picLocks noChangeAspect="1"/>
          </p:cNvPicPr>
          <p:nvPr/>
        </p:nvPicPr>
        <p:blipFill>
          <a:blip r:embed="rId2"/>
          <a:srcRect l="75222" t="2750" r="3831" b="88849"/>
          <a:stretch/>
        </p:blipFill>
        <p:spPr>
          <a:xfrm>
            <a:off x="7536160" y="5085184"/>
            <a:ext cx="1440160" cy="576063"/>
          </a:xfrm>
          <a:prstGeom prst="rect">
            <a:avLst/>
          </a:prstGeom>
        </p:spPr>
      </p:pic>
      <p:sp>
        <p:nvSpPr>
          <p:cNvPr id="420866" name="Rectangle 1026">
            <a:extLst>
              <a:ext uri="{FF2B5EF4-FFF2-40B4-BE49-F238E27FC236}">
                <a16:creationId xmlns:a16="http://schemas.microsoft.com/office/drawing/2014/main" id="{7EF9DF3A-98C2-5E4F-584C-71AD42D557DB}"/>
              </a:ext>
            </a:extLst>
          </p:cNvPr>
          <p:cNvSpPr>
            <a:spLocks noGrp="1" noChangeArrowheads="1"/>
          </p:cNvSpPr>
          <p:nvPr>
            <p:ph type="title"/>
          </p:nvPr>
        </p:nvSpPr>
        <p:spPr>
          <a:xfrm>
            <a:off x="0" y="1"/>
            <a:ext cx="12192000" cy="764703"/>
          </a:xfrm>
        </p:spPr>
        <p:txBody>
          <a:bodyPr/>
          <a:lstStyle/>
          <a:p>
            <a:pPr eaLnBrk="1" hangingPunct="1"/>
            <a:r>
              <a:rPr lang="ja-JP" altLang="en-US" sz="3600" b="1" dirty="0">
                <a:solidFill>
                  <a:srgbClr val="0000FF"/>
                </a:solidFill>
                <a:ea typeface="ＨＧ丸ゴシックB" pitchFamily="49" charset="-128"/>
              </a:rPr>
              <a:t>使用する環境</a:t>
            </a:r>
          </a:p>
        </p:txBody>
      </p:sp>
      <p:sp>
        <p:nvSpPr>
          <p:cNvPr id="420867" name="Rectangle 1027">
            <a:extLst>
              <a:ext uri="{FF2B5EF4-FFF2-40B4-BE49-F238E27FC236}">
                <a16:creationId xmlns:a16="http://schemas.microsoft.com/office/drawing/2014/main" id="{F9FDB728-9F9C-6412-628E-8F457CB8B47D}"/>
              </a:ext>
            </a:extLst>
          </p:cNvPr>
          <p:cNvSpPr>
            <a:spLocks noGrp="1" noChangeArrowheads="1"/>
          </p:cNvSpPr>
          <p:nvPr>
            <p:ph type="body" idx="1"/>
          </p:nvPr>
        </p:nvSpPr>
        <p:spPr>
          <a:xfrm>
            <a:off x="551384" y="836712"/>
            <a:ext cx="11377264" cy="5688632"/>
          </a:xfrm>
        </p:spPr>
        <p:txBody>
          <a:bodyPr/>
          <a:lstStyle/>
          <a:p>
            <a:pPr marL="0" indent="0">
              <a:spcBef>
                <a:spcPts val="0"/>
              </a:spcBef>
              <a:buNone/>
            </a:pPr>
            <a:r>
              <a:rPr lang="en-US" altLang="ja-JP" sz="2400" b="1" kern="100" dirty="0">
                <a:effectLst/>
                <a:cs typeface="Cascadia Code" panose="020B0609020000020004" pitchFamily="49" charset="0"/>
              </a:rPr>
              <a:t>Python</a:t>
            </a:r>
            <a:r>
              <a:rPr lang="en-US" altLang="ja-JP" sz="2400" kern="100" dirty="0">
                <a:effectLst/>
                <a:cs typeface="Cascadia Code" panose="020B0609020000020004" pitchFamily="49" charset="0"/>
              </a:rPr>
              <a:t>: version 3.12.6</a:t>
            </a:r>
            <a:r>
              <a:rPr lang="ja-JP" altLang="en-US" sz="2400" kern="100" dirty="0">
                <a:effectLst/>
                <a:cs typeface="Cascadia Code" panose="020B0609020000020004" pitchFamily="49" charset="0"/>
              </a:rPr>
              <a:t>　　</a:t>
            </a:r>
            <a:r>
              <a:rPr lang="en-US" altLang="ja-JP" sz="2400" kern="100" dirty="0">
                <a:cs typeface="Cascadia Code" panose="020B0609020000020004" pitchFamily="49" charset="0"/>
                <a:hlinkClick r:id="rId3">
                  <a:extLst>
                    <a:ext uri="{A12FA001-AC4F-418D-AE19-62706E023703}">
                      <ahyp:hlinkClr xmlns:ahyp="http://schemas.microsoft.com/office/drawing/2018/hyperlinkcolor" val="tx"/>
                    </a:ext>
                  </a:extLst>
                </a:hlinkClick>
              </a:rPr>
              <a:t>https://www.python.org/</a:t>
            </a:r>
            <a:endParaRPr lang="en-US" altLang="ja-JP" sz="2400" kern="100" dirty="0">
              <a:cs typeface="Cascadia Code" panose="020B0609020000020004" pitchFamily="49" charset="0"/>
            </a:endParaRPr>
          </a:p>
          <a:p>
            <a:pPr marL="0" indent="0">
              <a:spcBef>
                <a:spcPts val="0"/>
              </a:spcBef>
              <a:buNone/>
            </a:pPr>
            <a:r>
              <a:rPr lang="ja-JP" altLang="en-US" sz="2400" kern="100" dirty="0">
                <a:cs typeface="Cascadia Code" panose="020B0609020000020004" pitchFamily="49" charset="0"/>
              </a:rPr>
              <a:t>　モジュール</a:t>
            </a:r>
            <a:r>
              <a:rPr lang="en-US" altLang="ja-JP" sz="2400" kern="100" dirty="0">
                <a:cs typeface="Cascadia Code" panose="020B0609020000020004" pitchFamily="49" charset="0"/>
              </a:rPr>
              <a:t>: </a:t>
            </a:r>
            <a:r>
              <a:rPr lang="en-US" altLang="ja-JP" sz="2400" kern="100" dirty="0" err="1">
                <a:cs typeface="Cascadia Code" panose="020B0609020000020004" pitchFamily="49" charset="0"/>
              </a:rPr>
              <a:t>numpy</a:t>
            </a:r>
            <a:r>
              <a:rPr lang="en-US" altLang="ja-JP" sz="2400" kern="100" dirty="0">
                <a:cs typeface="Cascadia Code" panose="020B0609020000020004" pitchFamily="49" charset="0"/>
              </a:rPr>
              <a:t>, </a:t>
            </a:r>
            <a:r>
              <a:rPr lang="en-US" altLang="ja-JP" sz="2400" kern="100" dirty="0" err="1">
                <a:cs typeface="Cascadia Code" panose="020B0609020000020004" pitchFamily="49" charset="0"/>
              </a:rPr>
              <a:t>scipy</a:t>
            </a:r>
            <a:r>
              <a:rPr lang="en-US" altLang="ja-JP" sz="2400" kern="100" dirty="0">
                <a:cs typeface="Cascadia Code" panose="020B0609020000020004" pitchFamily="49" charset="0"/>
              </a:rPr>
              <a:t>, </a:t>
            </a:r>
            <a:r>
              <a:rPr lang="en-US" altLang="ja-JP" sz="2400" kern="100" dirty="0" err="1">
                <a:cs typeface="Cascadia Code" panose="020B0609020000020004" pitchFamily="49" charset="0"/>
              </a:rPr>
              <a:t>openpyxl</a:t>
            </a:r>
            <a:r>
              <a:rPr lang="en-US" altLang="ja-JP" sz="2400" kern="100" dirty="0">
                <a:cs typeface="Cascadia Code" panose="020B0609020000020004" pitchFamily="49" charset="0"/>
              </a:rPr>
              <a:t>, pandas, </a:t>
            </a:r>
            <a:r>
              <a:rPr lang="en-US" altLang="ja-JP" sz="2400" kern="100" dirty="0" err="1">
                <a:cs typeface="Cascadia Code" panose="020B0609020000020004" pitchFamily="49" charset="0"/>
              </a:rPr>
              <a:t>jupyter</a:t>
            </a:r>
            <a:r>
              <a:rPr lang="ja-JP" altLang="en-US" sz="2400" kern="100" dirty="0">
                <a:cs typeface="Cascadia Code" panose="020B0609020000020004" pitchFamily="49" charset="0"/>
              </a:rPr>
              <a:t> などが使える</a:t>
            </a:r>
            <a:endParaRPr lang="en-US" altLang="ja-JP" sz="2400" kern="100" dirty="0">
              <a:cs typeface="Cascadia Code" panose="020B0609020000020004" pitchFamily="49" charset="0"/>
            </a:endParaRPr>
          </a:p>
          <a:p>
            <a:pPr marL="0" indent="0">
              <a:spcBef>
                <a:spcPts val="0"/>
              </a:spcBef>
              <a:buNone/>
            </a:pPr>
            <a:r>
              <a:rPr lang="ja-JP" altLang="en-US" sz="2400" kern="100" dirty="0">
                <a:cs typeface="Cascadia Code" panose="020B0609020000020004" pitchFamily="49" charset="0"/>
              </a:rPr>
              <a:t>　実行方法</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Windows</a:t>
            </a:r>
            <a:r>
              <a:rPr lang="ja-JP" altLang="en-US" sz="2400" kern="100" dirty="0">
                <a:cs typeface="Cascadia Code" panose="020B0609020000020004" pitchFamily="49" charset="0"/>
              </a:rPr>
              <a:t>のタスクバー </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検索</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ボックスに </a:t>
            </a:r>
            <a:r>
              <a:rPr lang="en-US" altLang="ja-JP" sz="2400" kern="100" dirty="0">
                <a:cs typeface="Cascadia Code" panose="020B0609020000020004" pitchFamily="49" charset="0"/>
              </a:rPr>
              <a:t>“</a:t>
            </a:r>
            <a:r>
              <a:rPr lang="en-US" altLang="ja-JP" sz="2400" kern="100" dirty="0" err="1">
                <a:cs typeface="Cascadia Code" panose="020B0609020000020004" pitchFamily="49" charset="0"/>
              </a:rPr>
              <a:t>cmd</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と入力して実行</a:t>
            </a:r>
            <a:br>
              <a:rPr lang="en-US" altLang="ja-JP" sz="2400" kern="100" dirty="0">
                <a:cs typeface="Cascadia Code" panose="020B0609020000020004" pitchFamily="49" charset="0"/>
              </a:rPr>
            </a:br>
            <a:r>
              <a:rPr lang="ja-JP" altLang="en-US" sz="2400" kern="100" dirty="0">
                <a:solidFill>
                  <a:srgbClr val="FF0000"/>
                </a:solidFill>
                <a:cs typeface="Cascadia Code" panose="020B0609020000020004" pitchFamily="49" charset="0"/>
              </a:rPr>
              <a:t>　実行方法</a:t>
            </a:r>
            <a:r>
              <a:rPr lang="en-US" altLang="ja-JP" sz="2400" kern="100" dirty="0">
                <a:solidFill>
                  <a:srgbClr val="FF0000"/>
                </a:solidFill>
                <a:cs typeface="Cascadia Code" panose="020B0609020000020004" pitchFamily="49" charset="0"/>
              </a:rPr>
              <a:t>:</a:t>
            </a:r>
            <a:r>
              <a:rPr lang="ja-JP" altLang="en-US" sz="2400" kern="100" dirty="0">
                <a:solidFill>
                  <a:srgbClr val="FF0000"/>
                </a:solidFill>
                <a:cs typeface="Cascadia Code" panose="020B0609020000020004" pitchFamily="49" charset="0"/>
              </a:rPr>
              <a:t> </a:t>
            </a:r>
            <a:r>
              <a:rPr lang="en-US" altLang="ja-JP" sz="2400" kern="100" dirty="0">
                <a:solidFill>
                  <a:srgbClr val="FF0000"/>
                </a:solidFill>
                <a:cs typeface="Cascadia Code" panose="020B0609020000020004" pitchFamily="49" charset="0"/>
              </a:rPr>
              <a:t>Windows</a:t>
            </a:r>
            <a:r>
              <a:rPr lang="ja-JP" altLang="en-US" sz="2400" kern="100" dirty="0">
                <a:solidFill>
                  <a:srgbClr val="FF0000"/>
                </a:solidFill>
                <a:cs typeface="Cascadia Code" panose="020B0609020000020004" pitchFamily="49" charset="0"/>
              </a:rPr>
              <a:t>のタスクバー </a:t>
            </a:r>
            <a:r>
              <a:rPr lang="en-US" altLang="ja-JP" sz="2400" kern="100" dirty="0">
                <a:solidFill>
                  <a:srgbClr val="FF0000"/>
                </a:solidFill>
                <a:cs typeface="Cascadia Code" panose="020B0609020000020004" pitchFamily="49" charset="0"/>
              </a:rPr>
              <a:t>“</a:t>
            </a:r>
            <a:r>
              <a:rPr lang="ja-JP" altLang="en-US" sz="2400" kern="100" dirty="0">
                <a:solidFill>
                  <a:srgbClr val="FF0000"/>
                </a:solidFill>
                <a:cs typeface="Cascadia Code" panose="020B0609020000020004" pitchFamily="49" charset="0"/>
              </a:rPr>
              <a:t>検索</a:t>
            </a:r>
            <a:r>
              <a:rPr lang="en-US" altLang="ja-JP" sz="2400" kern="100" dirty="0">
                <a:solidFill>
                  <a:srgbClr val="FF0000"/>
                </a:solidFill>
                <a:cs typeface="Cascadia Code" panose="020B0609020000020004" pitchFamily="49" charset="0"/>
              </a:rPr>
              <a:t>”</a:t>
            </a:r>
            <a:r>
              <a:rPr lang="ja-JP" altLang="en-US" sz="2400" kern="100" dirty="0">
                <a:solidFill>
                  <a:srgbClr val="FF0000"/>
                </a:solidFill>
                <a:cs typeface="Cascadia Code" panose="020B0609020000020004" pitchFamily="49" charset="0"/>
              </a:rPr>
              <a:t>ボックスに </a:t>
            </a:r>
            <a:r>
              <a:rPr lang="en-US" altLang="ja-JP" sz="2400" kern="100" dirty="0">
                <a:solidFill>
                  <a:srgbClr val="FF0000"/>
                </a:solidFill>
                <a:cs typeface="Cascadia Code" panose="020B0609020000020004" pitchFamily="49" charset="0"/>
              </a:rPr>
              <a:t>“code”</a:t>
            </a:r>
            <a:r>
              <a:rPr lang="ja-JP" altLang="en-US" sz="2400" kern="100" dirty="0">
                <a:solidFill>
                  <a:srgbClr val="FF0000"/>
                </a:solidFill>
                <a:cs typeface="Cascadia Code" panose="020B0609020000020004" pitchFamily="49" charset="0"/>
              </a:rPr>
              <a:t> と入力して実行</a:t>
            </a:r>
            <a:br>
              <a:rPr lang="en-US" altLang="ja-JP" sz="2400" kern="100" dirty="0">
                <a:solidFill>
                  <a:srgbClr val="FF0000"/>
                </a:solidFill>
                <a:cs typeface="Cascadia Code" panose="020B0609020000020004" pitchFamily="49" charset="0"/>
              </a:rPr>
            </a:br>
            <a:r>
              <a:rPr lang="ja-JP" altLang="en-US" sz="2400" kern="100" dirty="0">
                <a:solidFill>
                  <a:srgbClr val="FF0000"/>
                </a:solidFill>
                <a:cs typeface="Cascadia Code" panose="020B0609020000020004" pitchFamily="49" charset="0"/>
              </a:rPr>
              <a:t>　　　　　　　  </a:t>
            </a:r>
            <a:r>
              <a:rPr lang="en-US" altLang="ja-JP" sz="2400" kern="100" dirty="0">
                <a:solidFill>
                  <a:srgbClr val="FF0000"/>
                </a:solidFill>
                <a:cs typeface="Cascadia Code" panose="020B0609020000020004" pitchFamily="49" charset="0"/>
              </a:rPr>
              <a:t>=&gt;</a:t>
            </a:r>
            <a:r>
              <a:rPr lang="ja-JP" altLang="en-US" sz="2400" kern="100" dirty="0">
                <a:solidFill>
                  <a:srgbClr val="FF0000"/>
                </a:solidFill>
                <a:cs typeface="Cascadia Code" panose="020B0609020000020004" pitchFamily="49" charset="0"/>
              </a:rPr>
              <a:t> </a:t>
            </a:r>
            <a:r>
              <a:rPr lang="en-US" altLang="ja-JP" sz="2400" kern="100" dirty="0">
                <a:solidFill>
                  <a:srgbClr val="FF0000"/>
                </a:solidFill>
                <a:cs typeface="Cascadia Code" panose="020B0609020000020004" pitchFamily="49" charset="0"/>
              </a:rPr>
              <a:t>“python”</a:t>
            </a:r>
            <a:r>
              <a:rPr lang="ja-JP" altLang="en-US" sz="2400" kern="100" dirty="0">
                <a:solidFill>
                  <a:srgbClr val="FF0000"/>
                </a:solidFill>
                <a:cs typeface="Cascadia Code" panose="020B0609020000020004" pitchFamily="49" charset="0"/>
              </a:rPr>
              <a:t> を実行</a:t>
            </a:r>
            <a:endParaRPr lang="en-US" altLang="ja-JP" sz="2400" kern="100" dirty="0">
              <a:solidFill>
                <a:srgbClr val="FF0000"/>
              </a:solidFill>
              <a:cs typeface="Cascadia Code" panose="020B0609020000020004" pitchFamily="49" charset="0"/>
            </a:endParaRPr>
          </a:p>
          <a:p>
            <a:pPr marL="0" indent="0">
              <a:spcBef>
                <a:spcPts val="0"/>
              </a:spcBef>
              <a:buNone/>
            </a:pPr>
            <a:endParaRPr lang="en-US" altLang="ja-JP" sz="2400" kern="100" dirty="0">
              <a:cs typeface="Cascadia Code" panose="020B0609020000020004" pitchFamily="49" charset="0"/>
            </a:endParaRPr>
          </a:p>
          <a:p>
            <a:pPr marL="0" indent="0">
              <a:spcBef>
                <a:spcPts val="0"/>
              </a:spcBef>
              <a:buNone/>
            </a:pPr>
            <a:r>
              <a:rPr lang="ja-JP" altLang="en-US" sz="2400" kern="100" dirty="0">
                <a:cs typeface="Cascadia Code" panose="020B0609020000020004" pitchFamily="49" charset="0"/>
              </a:rPr>
              <a:t>エディタ</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a:t>
            </a:r>
            <a:r>
              <a:rPr lang="en-US" altLang="ja-JP" sz="2400" b="1" kern="100" dirty="0">
                <a:cs typeface="Cascadia Code" panose="020B0609020000020004" pitchFamily="49" charset="0"/>
              </a:rPr>
              <a:t>Visual Studio Code 1.92.2 + python, CSV</a:t>
            </a:r>
            <a:r>
              <a:rPr lang="ja-JP" altLang="en-US" sz="2400" b="1" kern="100" dirty="0">
                <a:cs typeface="Cascadia Code" panose="020B0609020000020004" pitchFamily="49" charset="0"/>
              </a:rPr>
              <a:t>拡張機能</a:t>
            </a:r>
            <a:endParaRPr lang="en-US" altLang="ja-JP" sz="2400" b="1" kern="100" dirty="0">
              <a:cs typeface="Cascadia Code" panose="020B0609020000020004" pitchFamily="49" charset="0"/>
            </a:endParaRPr>
          </a:p>
          <a:p>
            <a:pPr marL="0" indent="0">
              <a:spcBef>
                <a:spcPts val="0"/>
              </a:spcBef>
              <a:buNone/>
            </a:pPr>
            <a:r>
              <a:rPr lang="ja-JP" altLang="en-US" sz="2400" kern="100" dirty="0">
                <a:cs typeface="Cascadia Code" panose="020B0609020000020004" pitchFamily="49" charset="0"/>
              </a:rPr>
              <a:t>　実行方法</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Windows</a:t>
            </a:r>
            <a:r>
              <a:rPr lang="ja-JP" altLang="en-US" sz="2400" kern="100" dirty="0">
                <a:cs typeface="Cascadia Code" panose="020B0609020000020004" pitchFamily="49" charset="0"/>
              </a:rPr>
              <a:t>のタスクバー </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検索</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ボックスに </a:t>
            </a:r>
            <a:r>
              <a:rPr lang="en-US" altLang="ja-JP" sz="2400" kern="100" dirty="0">
                <a:cs typeface="Cascadia Code" panose="020B0609020000020004" pitchFamily="49" charset="0"/>
              </a:rPr>
              <a:t>“code”</a:t>
            </a:r>
            <a:r>
              <a:rPr lang="ja-JP" altLang="en-US" sz="2400" kern="100" dirty="0">
                <a:cs typeface="Cascadia Code" panose="020B0609020000020004" pitchFamily="49" charset="0"/>
              </a:rPr>
              <a:t> と入力して実行</a:t>
            </a:r>
            <a:br>
              <a:rPr lang="en-US" altLang="ja-JP" sz="2400" kern="100" dirty="0">
                <a:cs typeface="Cascadia Code" panose="020B0609020000020004" pitchFamily="49" charset="0"/>
              </a:rPr>
            </a:br>
            <a:endParaRPr lang="en-US" altLang="ja-JP" sz="2400" kern="100" dirty="0">
              <a:cs typeface="Cascadia Code" panose="020B0609020000020004" pitchFamily="49" charset="0"/>
            </a:endParaRPr>
          </a:p>
          <a:p>
            <a:pPr marL="0" indent="0">
              <a:buNone/>
            </a:pPr>
            <a:r>
              <a:rPr lang="en-US" altLang="ja-JP" sz="2400" b="1" kern="100" dirty="0">
                <a:cs typeface="Cascadia Code" panose="020B0609020000020004" pitchFamily="49" charset="0"/>
              </a:rPr>
              <a:t>Microsoft 365 copilot</a:t>
            </a:r>
          </a:p>
          <a:p>
            <a:pPr marL="0" indent="0">
              <a:buNone/>
            </a:pPr>
            <a:r>
              <a:rPr lang="ja-JP" altLang="en-US" sz="2400" kern="100" dirty="0">
                <a:cs typeface="Cascadia Code" panose="020B0609020000020004" pitchFamily="49" charset="0"/>
              </a:rPr>
              <a:t>　実行方法</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Windows</a:t>
            </a:r>
            <a:r>
              <a:rPr lang="ja-JP" altLang="en-US" sz="2400" kern="100" dirty="0">
                <a:cs typeface="Cascadia Code" panose="020B0609020000020004" pitchFamily="49" charset="0"/>
              </a:rPr>
              <a:t>のタスクバーの </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検索</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ボックスの右のアイコンをクリックし、</a:t>
            </a:r>
            <a:br>
              <a:rPr lang="en-US" altLang="ja-JP" sz="2400" kern="100" dirty="0">
                <a:cs typeface="Cascadia Code" panose="020B0609020000020004" pitchFamily="49" charset="0"/>
              </a:rPr>
            </a:br>
            <a:r>
              <a:rPr lang="ja-JP" altLang="en-US" sz="2400" kern="100" dirty="0">
                <a:cs typeface="Cascadia Code" panose="020B0609020000020004" pitchFamily="49" charset="0"/>
              </a:rPr>
              <a:t>　　　　　　　  検索ウインドウ右上のアイコンをクリック</a:t>
            </a:r>
            <a:br>
              <a:rPr lang="en-US" altLang="ja-JP" sz="2400" kern="100" dirty="0">
                <a:cs typeface="Cascadia Code" panose="020B0609020000020004" pitchFamily="49" charset="0"/>
              </a:rPr>
            </a:br>
            <a:r>
              <a:rPr lang="en-US" altLang="ja-JP" sz="2400" kern="100" dirty="0">
                <a:cs typeface="Cascadia Code" panose="020B0609020000020004" pitchFamily="49" charset="0"/>
              </a:rPr>
              <a:t>ChatGPT</a:t>
            </a:r>
          </a:p>
          <a:p>
            <a:pPr marL="0" indent="0">
              <a:buNone/>
            </a:pPr>
            <a:r>
              <a:rPr lang="ja-JP" altLang="en-US" sz="2400" kern="100" dirty="0">
                <a:cs typeface="Cascadia Code" panose="020B0609020000020004" pitchFamily="49" charset="0"/>
              </a:rPr>
              <a:t>  </a:t>
            </a:r>
            <a:r>
              <a:rPr lang="en-US" altLang="ja-JP" sz="2400" kern="100" dirty="0">
                <a:cs typeface="Cascadia Code" panose="020B0609020000020004" pitchFamily="49" charset="0"/>
              </a:rPr>
              <a:t>Sign</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up:</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https://platform.openai.com/signup</a:t>
            </a:r>
            <a:br>
              <a:rPr lang="en-US" altLang="ja-JP" sz="2400" kern="100" dirty="0">
                <a:cs typeface="Cascadia Code" panose="020B0609020000020004" pitchFamily="49" charset="0"/>
              </a:rPr>
            </a:br>
            <a:endParaRPr lang="en-US" altLang="ja-JP" sz="2400" kern="100" dirty="0">
              <a:cs typeface="Cascadia Code" panose="020B0609020000020004" pitchFamily="49" charset="0"/>
            </a:endParaRPr>
          </a:p>
          <a:p>
            <a:pPr marL="0" indent="0">
              <a:spcBef>
                <a:spcPts val="0"/>
              </a:spcBef>
              <a:buNone/>
            </a:pPr>
            <a:endParaRPr lang="en-US" altLang="ja-JP" sz="2400" kern="100" dirty="0">
              <a:cs typeface="Cascadia Code" panose="020B0609020000020004" pitchFamily="49" charset="0"/>
            </a:endParaRPr>
          </a:p>
        </p:txBody>
      </p:sp>
    </p:spTree>
    <p:extLst>
      <p:ext uri="{BB962C8B-B14F-4D97-AF65-F5344CB8AC3E}">
        <p14:creationId xmlns:p14="http://schemas.microsoft.com/office/powerpoint/2010/main" val="32576816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30006-B0B1-BEE0-E006-C0193C5F90B5}"/>
            </a:ext>
          </a:extLst>
        </p:cNvPr>
        <p:cNvGrpSpPr/>
        <p:nvPr/>
      </p:nvGrpSpPr>
      <p:grpSpPr>
        <a:xfrm>
          <a:off x="0" y="0"/>
          <a:ext cx="0" cy="0"/>
          <a:chOff x="0" y="0"/>
          <a:chExt cx="0" cy="0"/>
        </a:xfrm>
      </p:grpSpPr>
      <p:sp>
        <p:nvSpPr>
          <p:cNvPr id="420866" name="Rectangle 1026">
            <a:extLst>
              <a:ext uri="{FF2B5EF4-FFF2-40B4-BE49-F238E27FC236}">
                <a16:creationId xmlns:a16="http://schemas.microsoft.com/office/drawing/2014/main" id="{5015D24C-D7B7-AB26-8528-3E2F33E91A6E}"/>
              </a:ext>
            </a:extLst>
          </p:cNvPr>
          <p:cNvSpPr>
            <a:spLocks noGrp="1" noChangeArrowheads="1"/>
          </p:cNvSpPr>
          <p:nvPr>
            <p:ph type="title"/>
          </p:nvPr>
        </p:nvSpPr>
        <p:spPr>
          <a:xfrm>
            <a:off x="0" y="1"/>
            <a:ext cx="12192000" cy="764703"/>
          </a:xfrm>
        </p:spPr>
        <p:txBody>
          <a:bodyPr/>
          <a:lstStyle/>
          <a:p>
            <a:pPr eaLnBrk="1" hangingPunct="1"/>
            <a:r>
              <a:rPr lang="ja-JP" altLang="en-US" sz="3600" b="1" dirty="0">
                <a:solidFill>
                  <a:srgbClr val="0000FF"/>
                </a:solidFill>
                <a:ea typeface="ＨＧ丸ゴシックB" pitchFamily="49" charset="-128"/>
              </a:rPr>
              <a:t>ファイルの共有</a:t>
            </a:r>
          </a:p>
        </p:txBody>
      </p:sp>
      <p:sp>
        <p:nvSpPr>
          <p:cNvPr id="420867" name="Rectangle 1027">
            <a:extLst>
              <a:ext uri="{FF2B5EF4-FFF2-40B4-BE49-F238E27FC236}">
                <a16:creationId xmlns:a16="http://schemas.microsoft.com/office/drawing/2014/main" id="{FE916533-D72A-49EB-E8AD-287DFF37637B}"/>
              </a:ext>
            </a:extLst>
          </p:cNvPr>
          <p:cNvSpPr>
            <a:spLocks noGrp="1" noChangeArrowheads="1"/>
          </p:cNvSpPr>
          <p:nvPr>
            <p:ph type="body" idx="1"/>
          </p:nvPr>
        </p:nvSpPr>
        <p:spPr>
          <a:xfrm>
            <a:off x="191344" y="692696"/>
            <a:ext cx="11377264" cy="576064"/>
          </a:xfrm>
        </p:spPr>
        <p:txBody>
          <a:bodyPr/>
          <a:lstStyle/>
          <a:p>
            <a:pPr marL="0" indent="0">
              <a:spcBef>
                <a:spcPts val="0"/>
              </a:spcBef>
              <a:buNone/>
            </a:pPr>
            <a:r>
              <a:rPr lang="ja-JP" altLang="en-US" sz="2400" b="1" kern="100" dirty="0">
                <a:effectLst/>
                <a:cs typeface="Cascadia Code" panose="020B0609020000020004" pitchFamily="49" charset="0"/>
              </a:rPr>
              <a:t>講義</a:t>
            </a:r>
            <a:r>
              <a:rPr lang="en-US" altLang="ja-JP" sz="2400" b="1" kern="100" dirty="0">
                <a:effectLst/>
                <a:cs typeface="Cascadia Code" panose="020B0609020000020004" pitchFamily="49" charset="0"/>
              </a:rPr>
              <a:t>Web:</a:t>
            </a:r>
            <a:r>
              <a:rPr lang="ja-JP" altLang="en-US" sz="2400" b="1" kern="100" dirty="0">
                <a:effectLst/>
                <a:cs typeface="Cascadia Code" panose="020B0609020000020004" pitchFamily="49" charset="0"/>
              </a:rPr>
              <a:t> </a:t>
            </a:r>
            <a:r>
              <a:rPr lang="en-US" altLang="ja-JP" sz="2400" b="1" kern="100" dirty="0">
                <a:effectLst/>
                <a:cs typeface="Cascadia Code" panose="020B0609020000020004" pitchFamily="49" charset="0"/>
                <a:hlinkClick r:id="rId2">
                  <a:extLst>
                    <a:ext uri="{A12FA001-AC4F-418D-AE19-62706E023703}">
                      <ahyp:hlinkClr xmlns:ahyp="http://schemas.microsoft.com/office/drawing/2018/hyperlinkcolor" val="tx"/>
                    </a:ext>
                  </a:extLst>
                </a:hlinkClick>
              </a:rPr>
              <a:t>http://conf.mdxes.iir.isct.ac.jp/Lecture/FundamentalsCMS/</a:t>
            </a:r>
            <a:endParaRPr lang="en-US" altLang="ja-JP" sz="2400" b="1" kern="100" dirty="0">
              <a:effectLst/>
              <a:cs typeface="Cascadia Code" panose="020B0609020000020004" pitchFamily="49" charset="0"/>
            </a:endParaRPr>
          </a:p>
        </p:txBody>
      </p:sp>
      <p:pic>
        <p:nvPicPr>
          <p:cNvPr id="4" name="図 3">
            <a:extLst>
              <a:ext uri="{FF2B5EF4-FFF2-40B4-BE49-F238E27FC236}">
                <a16:creationId xmlns:a16="http://schemas.microsoft.com/office/drawing/2014/main" id="{C323B14F-1082-6CD5-B0C8-E01F97E210AB}"/>
              </a:ext>
            </a:extLst>
          </p:cNvPr>
          <p:cNvPicPr>
            <a:picLocks noChangeAspect="1"/>
          </p:cNvPicPr>
          <p:nvPr/>
        </p:nvPicPr>
        <p:blipFill>
          <a:blip r:embed="rId3"/>
          <a:srcRect l="17307" t="9450" r="18278" b="28601"/>
          <a:stretch/>
        </p:blipFill>
        <p:spPr>
          <a:xfrm>
            <a:off x="1703512" y="1124744"/>
            <a:ext cx="4824536" cy="4248472"/>
          </a:xfrm>
          <a:prstGeom prst="rect">
            <a:avLst/>
          </a:prstGeom>
        </p:spPr>
      </p:pic>
      <p:sp>
        <p:nvSpPr>
          <p:cNvPr id="6" name="テキスト ボックス 5">
            <a:extLst>
              <a:ext uri="{FF2B5EF4-FFF2-40B4-BE49-F238E27FC236}">
                <a16:creationId xmlns:a16="http://schemas.microsoft.com/office/drawing/2014/main" id="{29991D51-0345-2840-3C70-31CE4C7C111A}"/>
              </a:ext>
            </a:extLst>
          </p:cNvPr>
          <p:cNvSpPr txBox="1"/>
          <p:nvPr/>
        </p:nvSpPr>
        <p:spPr>
          <a:xfrm>
            <a:off x="263352" y="5565139"/>
            <a:ext cx="10441160" cy="1200329"/>
          </a:xfrm>
          <a:prstGeom prst="rect">
            <a:avLst/>
          </a:prstGeom>
          <a:noFill/>
        </p:spPr>
        <p:txBody>
          <a:bodyPr wrap="square">
            <a:spAutoFit/>
          </a:bodyPr>
          <a:lstStyle/>
          <a:p>
            <a:r>
              <a:rPr lang="ja-JP" altLang="en-US" b="1" kern="100" dirty="0">
                <a:latin typeface="+mn-lt"/>
                <a:ea typeface="+mn-ea"/>
                <a:cs typeface="Cascadia Code" panose="020B0609020000020004" pitchFamily="49" charset="0"/>
              </a:rPr>
              <a:t>教育用電子計算機システム</a:t>
            </a:r>
            <a:endParaRPr lang="en-US" altLang="ja-JP" b="1" kern="100" dirty="0">
              <a:latin typeface="+mn-lt"/>
              <a:ea typeface="+mn-ea"/>
              <a:cs typeface="Cascadia Code" panose="020B0609020000020004" pitchFamily="49" charset="0"/>
            </a:endParaRPr>
          </a:p>
          <a:p>
            <a:r>
              <a:rPr lang="ja-JP" altLang="en-US" b="1" kern="100" dirty="0">
                <a:latin typeface="+mn-lt"/>
                <a:ea typeface="+mn-ea"/>
                <a:cs typeface="Cascadia Code" panose="020B0609020000020004" pitchFamily="49" charset="0"/>
              </a:rPr>
              <a:t>　</a:t>
            </a:r>
            <a:r>
              <a:rPr lang="en-US" altLang="ja-JP" b="1" kern="100" dirty="0">
                <a:latin typeface="+mn-lt"/>
                <a:ea typeface="+mn-ea"/>
                <a:cs typeface="Cascadia Code" panose="020B0609020000020004" pitchFamily="49" charset="0"/>
              </a:rPr>
              <a:t>Y:\2024\kamiya-t-aa</a:t>
            </a:r>
            <a:r>
              <a:rPr lang="ja-JP" altLang="en-US" b="1" kern="100" dirty="0">
                <a:latin typeface="+mn-lt"/>
                <a:ea typeface="+mn-ea"/>
                <a:cs typeface="Cascadia Code" panose="020B0609020000020004" pitchFamily="49" charset="0"/>
              </a:rPr>
              <a:t> </a:t>
            </a:r>
            <a:r>
              <a:rPr lang="en-US" altLang="ja-JP" b="1" kern="100" dirty="0">
                <a:latin typeface="+mn-lt"/>
                <a:ea typeface="+mn-ea"/>
                <a:cs typeface="Cascadia Code" panose="020B0609020000020004" pitchFamily="49" charset="0"/>
              </a:rPr>
              <a:t>		</a:t>
            </a:r>
            <a:r>
              <a:rPr lang="ja-JP" altLang="en-US" b="1" kern="100" dirty="0">
                <a:latin typeface="+mn-lt"/>
                <a:ea typeface="+mn-ea"/>
                <a:cs typeface="Cascadia Code" panose="020B0609020000020004" pitchFamily="49" charset="0"/>
              </a:rPr>
              <a:t>学生は読み込みのみ</a:t>
            </a:r>
          </a:p>
          <a:p>
            <a:r>
              <a:rPr lang="ja-JP" altLang="en-US" b="1" kern="100" dirty="0">
                <a:latin typeface="+mn-lt"/>
                <a:ea typeface="+mn-ea"/>
                <a:cs typeface="Cascadia Code" panose="020B0609020000020004" pitchFamily="49" charset="0"/>
              </a:rPr>
              <a:t>　</a:t>
            </a:r>
            <a:r>
              <a:rPr lang="en-US" altLang="ja-JP" b="1" kern="100" dirty="0">
                <a:latin typeface="+mn-lt"/>
                <a:ea typeface="+mn-ea"/>
                <a:cs typeface="Cascadia Code" panose="020B0609020000020004" pitchFamily="49" charset="0"/>
              </a:rPr>
              <a:t>Y:\2024\kamiya-t-aa\rwx		</a:t>
            </a:r>
            <a:r>
              <a:rPr lang="ja-JP" altLang="en-US" b="1" kern="100" dirty="0">
                <a:latin typeface="+mn-lt"/>
                <a:ea typeface="+mn-ea"/>
                <a:cs typeface="Cascadia Code" panose="020B0609020000020004" pitchFamily="49" charset="0"/>
              </a:rPr>
              <a:t>学生も書き込み可</a:t>
            </a:r>
          </a:p>
        </p:txBody>
      </p:sp>
    </p:spTree>
    <p:extLst>
      <p:ext uri="{BB962C8B-B14F-4D97-AF65-F5344CB8AC3E}">
        <p14:creationId xmlns:p14="http://schemas.microsoft.com/office/powerpoint/2010/main" val="8420627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D7669-6399-F190-2E81-CBFCC89C43BF}"/>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DF4E8B52-8941-A9FD-A234-F575714B80AB}"/>
              </a:ext>
            </a:extLst>
          </p:cNvPr>
          <p:cNvSpPr>
            <a:spLocks noGrp="1" noChangeArrowheads="1"/>
          </p:cNvSpPr>
          <p:nvPr>
            <p:ph type="title"/>
          </p:nvPr>
        </p:nvSpPr>
        <p:spPr>
          <a:xfrm>
            <a:off x="0" y="0"/>
            <a:ext cx="12192000" cy="762000"/>
          </a:xfrm>
        </p:spPr>
        <p:txBody>
          <a:bodyPr/>
          <a:lstStyle/>
          <a:p>
            <a:pPr eaLnBrk="1" hangingPunct="1"/>
            <a:r>
              <a:rPr lang="ja-JP" altLang="en-US" sz="3600" b="1" dirty="0">
                <a:solidFill>
                  <a:srgbClr val="0000FF"/>
                </a:solidFill>
              </a:rPr>
              <a:t>パワーポイントのプログラムコードの問題</a:t>
            </a:r>
          </a:p>
        </p:txBody>
      </p:sp>
      <p:sp>
        <p:nvSpPr>
          <p:cNvPr id="13" name="テキスト ボックス 12">
            <a:extLst>
              <a:ext uri="{FF2B5EF4-FFF2-40B4-BE49-F238E27FC236}">
                <a16:creationId xmlns:a16="http://schemas.microsoft.com/office/drawing/2014/main" id="{6FCC059E-DE9F-DA3A-BA9D-838A1EC399B1}"/>
              </a:ext>
            </a:extLst>
          </p:cNvPr>
          <p:cNvSpPr txBox="1"/>
          <p:nvPr/>
        </p:nvSpPr>
        <p:spPr>
          <a:xfrm>
            <a:off x="407368" y="762000"/>
            <a:ext cx="11784632" cy="378565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問題点</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パワーポイントの文字をターミナルに張り付けても動かない</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原因</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パワーポイントが以下の変換を勝手にしてしまうため、対応しきれていない</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=&gt;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=&gt;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=&gt;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ファイル</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オプション</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文章校正</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オートコレクトのオプション</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で無効化できるが・・・</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68DF884F-DB03-F5CA-2108-93F91DE3CC48}"/>
              </a:ext>
            </a:extLst>
          </p:cNvPr>
          <p:cNvPicPr>
            <a:picLocks noChangeAspect="1"/>
          </p:cNvPicPr>
          <p:nvPr/>
        </p:nvPicPr>
        <p:blipFill>
          <a:blip r:embed="rId3"/>
          <a:stretch>
            <a:fillRect/>
          </a:stretch>
        </p:blipFill>
        <p:spPr>
          <a:xfrm>
            <a:off x="7608168" y="2636912"/>
            <a:ext cx="4248472" cy="4078856"/>
          </a:xfrm>
          <a:prstGeom prst="rect">
            <a:avLst/>
          </a:prstGeom>
        </p:spPr>
      </p:pic>
    </p:spTree>
    <p:extLst>
      <p:ext uri="{BB962C8B-B14F-4D97-AF65-F5344CB8AC3E}">
        <p14:creationId xmlns:p14="http://schemas.microsoft.com/office/powerpoint/2010/main" val="1653317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32ED3-4610-9296-B056-D31EF36A43B8}"/>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678E8FB2-FE0B-DCE1-671D-984722C46C39}"/>
              </a:ext>
            </a:extLst>
          </p:cNvPr>
          <p:cNvSpPr>
            <a:spLocks noGrp="1" noChangeArrowheads="1"/>
          </p:cNvSpPr>
          <p:nvPr>
            <p:ph type="title"/>
          </p:nvPr>
        </p:nvSpPr>
        <p:spPr>
          <a:xfrm>
            <a:off x="1524000" y="0"/>
            <a:ext cx="9144000" cy="762000"/>
          </a:xfrm>
        </p:spPr>
        <p:txBody>
          <a:bodyPr/>
          <a:lstStyle/>
          <a:p>
            <a:pPr eaLnBrk="1" hangingPunct="1"/>
            <a:r>
              <a:rPr lang="en-US" altLang="ja-JP" sz="3600" b="1" dirty="0">
                <a:solidFill>
                  <a:srgbClr val="0000FF"/>
                </a:solidFill>
              </a:rPr>
              <a:t>.</a:t>
            </a:r>
            <a:r>
              <a:rPr lang="en-US" altLang="ja-JP" sz="3600" b="1" dirty="0" err="1">
                <a:solidFill>
                  <a:srgbClr val="0000FF"/>
                </a:solidFill>
              </a:rPr>
              <a:t>pynb</a:t>
            </a:r>
            <a:r>
              <a:rPr lang="ja-JP" altLang="en-US" sz="3600" b="1" dirty="0">
                <a:solidFill>
                  <a:srgbClr val="0000FF"/>
                </a:solidFill>
              </a:rPr>
              <a:t>ファイルと</a:t>
            </a:r>
            <a:r>
              <a:rPr lang="en-US" altLang="ja-JP" sz="3600" b="1" dirty="0">
                <a:solidFill>
                  <a:srgbClr val="0000FF"/>
                </a:solidFill>
              </a:rPr>
              <a:t>.</a:t>
            </a:r>
            <a:r>
              <a:rPr lang="en-US" altLang="ja-JP" sz="3600" b="1" dirty="0" err="1">
                <a:solidFill>
                  <a:srgbClr val="0000FF"/>
                </a:solidFill>
              </a:rPr>
              <a:t>py</a:t>
            </a:r>
            <a:r>
              <a:rPr lang="ja-JP" altLang="en-US" sz="3600" b="1" dirty="0">
                <a:solidFill>
                  <a:srgbClr val="0000FF"/>
                </a:solidFill>
              </a:rPr>
              <a:t>ファイル</a:t>
            </a:r>
          </a:p>
        </p:txBody>
      </p:sp>
      <p:sp>
        <p:nvSpPr>
          <p:cNvPr id="7171" name="Text Box 3">
            <a:extLst>
              <a:ext uri="{FF2B5EF4-FFF2-40B4-BE49-F238E27FC236}">
                <a16:creationId xmlns:a16="http://schemas.microsoft.com/office/drawing/2014/main" id="{E0D09309-3E25-DE48-4825-2058BFEEEC9F}"/>
              </a:ext>
            </a:extLst>
          </p:cNvPr>
          <p:cNvSpPr txBox="1">
            <a:spLocks noChangeArrowheads="1"/>
          </p:cNvSpPr>
          <p:nvPr/>
        </p:nvSpPr>
        <p:spPr bwMode="auto">
          <a:xfrm>
            <a:off x="263352" y="764704"/>
            <a:ext cx="11952312"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Q:</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a:ea typeface="ＭＳ ゴシック" panose="020B0609070205080204" pitchFamily="49" charset="-128"/>
                <a:cs typeface="+mn-cs"/>
              </a:rPr>
              <a:t>ipynb</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.py</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と</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拡張子の違いがわからない</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Windows</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や</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Linux (BSD </a:t>
            </a:r>
            <a:r>
              <a:rPr kumimoji="1" lang="en-US" altLang="ja-JP" sz="2400" b="0" i="0" u="none" strike="noStrike" kern="1200" cap="none" spc="0" normalizeH="0" baseline="0" noProof="0" dirty="0" err="1">
                <a:ln>
                  <a:noFill/>
                </a:ln>
                <a:solidFill>
                  <a:srgbClr val="000000"/>
                </a:solidFill>
                <a:effectLst/>
                <a:uLnTx/>
                <a:uFillTx/>
                <a:latin typeface="Times New Roman"/>
                <a:ea typeface="ＭＳ ゴシック" panose="020B0609070205080204" pitchFamily="49" charset="-128"/>
                <a:cs typeface="+mn-cs"/>
              </a:rPr>
              <a:t>Unix@macOS</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では</a:t>
            </a:r>
            <a:r>
              <a:rPr kumimoji="1" lang="ja-JP" altLang="en-US" sz="2400" b="0" i="0" u="none" strike="noStrike" kern="1200" cap="none" spc="0" normalizeH="0" baseline="0" noProof="0" dirty="0">
                <a:ln>
                  <a:noFill/>
                </a:ln>
                <a:solidFill>
                  <a:srgbClr val="FF0000"/>
                </a:solidFill>
                <a:effectLst/>
                <a:uLnTx/>
                <a:uFillTx/>
                <a:latin typeface="Times New Roman"/>
                <a:ea typeface="ＭＳ ゴシック" panose="020B0609070205080204" pitchFamily="49" charset="-128"/>
                <a:cs typeface="+mn-cs"/>
              </a:rPr>
              <a:t>ファイルの拡張子</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によって</a:t>
            </a:r>
            <a:b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b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何のためのファイルかが</a:t>
            </a:r>
            <a:r>
              <a:rPr kumimoji="1" lang="ja-JP" altLang="en-US" sz="2400" b="0" i="0" u="none" strike="noStrike" kern="1200" cap="none" spc="0" normalizeH="0" baseline="0" noProof="0" dirty="0">
                <a:ln>
                  <a:noFill/>
                </a:ln>
                <a:solidFill>
                  <a:srgbClr val="FF0000"/>
                </a:solidFill>
                <a:effectLst/>
                <a:uLnTx/>
                <a:uFillTx/>
                <a:latin typeface="Times New Roman"/>
                <a:ea typeface="ＭＳ ゴシック" panose="020B0609070205080204" pitchFamily="49" charset="-128"/>
                <a:cs typeface="+mn-cs"/>
              </a:rPr>
              <a:t>判断される</a:t>
            </a:r>
            <a:endParaRPr kumimoji="1" lang="en-US" altLang="ja-JP" sz="2400" b="0" i="0" u="none" strike="noStrike" kern="1200" cap="none" spc="0" normalizeH="0" baseline="0" noProof="0" dirty="0">
              <a:ln>
                <a:noFill/>
              </a:ln>
              <a:solidFill>
                <a:srgbClr val="FF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400" b="1" i="0" u="none" strike="noStrike" kern="1200" cap="none" spc="0" normalizeH="0" baseline="30000" noProof="0" dirty="0">
              <a:ln>
                <a:noFill/>
              </a:ln>
              <a:solidFill>
                <a:srgbClr val="0000FF"/>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FF"/>
                </a:solidFill>
                <a:effectLst/>
                <a:uLnTx/>
                <a:uFillTx/>
                <a:latin typeface="Times New Roman"/>
                <a:ea typeface="ＭＳ ゴシック" panose="020B0609070205080204" pitchFamily="49" charset="-128"/>
                <a:cs typeface="+mn-cs"/>
              </a:rPr>
              <a:t>.</a:t>
            </a:r>
            <a:r>
              <a:rPr kumimoji="1" lang="en-US" altLang="ja-JP" sz="2400" b="1" i="0" u="none" strike="noStrike" kern="1200" cap="none" spc="0" normalizeH="0" baseline="0" noProof="0" dirty="0" err="1">
                <a:ln>
                  <a:noFill/>
                </a:ln>
                <a:solidFill>
                  <a:srgbClr val="0000FF"/>
                </a:solidFill>
                <a:effectLst/>
                <a:uLnTx/>
                <a:uFillTx/>
                <a:latin typeface="Times New Roman"/>
                <a:ea typeface="ＭＳ ゴシック" panose="020B0609070205080204" pitchFamily="49" charset="-128"/>
                <a:cs typeface="+mn-cs"/>
              </a:rPr>
              <a:t>ipynb</a:t>
            </a:r>
            <a:r>
              <a:rPr kumimoji="1" lang="en-US" altLang="ja-JP" sz="2400" b="1" i="0" u="none" strike="noStrike" kern="1200" cap="none" spc="0" normalizeH="0" baseline="0" noProof="0" dirty="0">
                <a:ln>
                  <a:noFill/>
                </a:ln>
                <a:solidFill>
                  <a:srgbClr val="0000FF"/>
                </a:solidFill>
                <a:effectLst/>
                <a:uLnTx/>
                <a:uFillTx/>
                <a:latin typeface="Times New Roman"/>
                <a:ea typeface="ＭＳ ゴシック" panose="020B0609070205080204" pitchFamily="49" charset="-128"/>
                <a:cs typeface="+mn-cs"/>
              </a:rPr>
              <a:t>:</a:t>
            </a:r>
            <a:r>
              <a:rPr kumimoji="1" lang="ja-JP" altLang="en-US" sz="2400" b="1" i="0" u="none" strike="noStrike" kern="1200" cap="none" spc="0" normalizeH="0" baseline="0" noProof="0" dirty="0">
                <a:ln>
                  <a:noFill/>
                </a:ln>
                <a:solidFill>
                  <a:srgbClr val="0000FF"/>
                </a:solidFill>
                <a:effectLst/>
                <a:uLnTx/>
                <a:uFillTx/>
                <a:latin typeface="Times New Roman"/>
                <a:ea typeface="ＭＳ ゴシック" panose="020B0609070205080204" pitchFamily="49"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a:ea typeface="ＭＳ ゴシック" panose="020B0609070205080204" pitchFamily="49" charset="-128"/>
                <a:cs typeface="+mn-cs"/>
              </a:rPr>
              <a:t>Jupyter</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notebook</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の </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(python)</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プログラム</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・実行方法</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a:ea typeface="ＭＳ ゴシック" panose="020B0609070205080204" pitchFamily="49" charset="-128"/>
                <a:cs typeface="+mn-cs"/>
              </a:rPr>
              <a:t>Jupyter</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notebook</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で読み込んで実行</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一応、コマンドからも実行できる</a:t>
            </a:r>
            <a:r>
              <a:rPr kumimoji="1" lang="en-US" altLang="ja-JP" sz="18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a:t>
            </a:r>
            <a:r>
              <a:rPr kumimoji="1" lang="en-US" altLang="ja-JP" sz="1800" b="1" i="0" u="none" strike="noStrike" kern="1200" cap="none" spc="0" normalizeH="0" baseline="0" noProof="0" dirty="0" err="1">
                <a:ln>
                  <a:noFill/>
                </a:ln>
                <a:solidFill>
                  <a:srgbClr val="009900"/>
                </a:solidFill>
                <a:effectLst/>
                <a:uLnTx/>
                <a:uFillTx/>
                <a:latin typeface="Times New Roman"/>
                <a:ea typeface="ＭＳ ゴシック" panose="020B0609070205080204" pitchFamily="49" charset="-128"/>
                <a:cs typeface="+mn-cs"/>
              </a:rPr>
              <a:t>jupyter</a:t>
            </a:r>
            <a:r>
              <a:rPr kumimoji="1" lang="en-US" altLang="ja-JP" sz="1800" b="1" i="0" u="none" strike="noStrike" kern="1200" cap="none" spc="0" normalizeH="0" baseline="0" noProof="0" dirty="0">
                <a:ln>
                  <a:noFill/>
                </a:ln>
                <a:solidFill>
                  <a:srgbClr val="009900"/>
                </a:solidFill>
                <a:effectLst/>
                <a:uLnTx/>
                <a:uFillTx/>
                <a:latin typeface="Times New Roman"/>
                <a:ea typeface="ＭＳ ゴシック" panose="020B0609070205080204" pitchFamily="49" charset="-128"/>
                <a:cs typeface="+mn-cs"/>
              </a:rPr>
              <a:t> </a:t>
            </a:r>
            <a:r>
              <a:rPr kumimoji="1" lang="en-US" altLang="ja-JP" sz="1800" b="1" i="0" u="none" strike="noStrike" kern="1200" cap="none" spc="0" normalizeH="0" baseline="0" noProof="0" dirty="0" err="1">
                <a:ln>
                  <a:noFill/>
                </a:ln>
                <a:solidFill>
                  <a:srgbClr val="009900"/>
                </a:solidFill>
                <a:effectLst/>
                <a:uLnTx/>
                <a:uFillTx/>
                <a:latin typeface="Times New Roman"/>
                <a:ea typeface="ＭＳ ゴシック" panose="020B0609070205080204" pitchFamily="49" charset="-128"/>
                <a:cs typeface="+mn-cs"/>
              </a:rPr>
              <a:t>nbconvert</a:t>
            </a:r>
            <a:r>
              <a:rPr kumimoji="1" lang="en-US" altLang="ja-JP" sz="1800" b="1" i="0" u="none" strike="noStrike" kern="1200" cap="none" spc="0" normalizeH="0" baseline="0" noProof="0" dirty="0">
                <a:ln>
                  <a:noFill/>
                </a:ln>
                <a:solidFill>
                  <a:srgbClr val="009900"/>
                </a:solidFill>
                <a:effectLst/>
                <a:uLnTx/>
                <a:uFillTx/>
                <a:latin typeface="Times New Roman"/>
                <a:ea typeface="ＭＳ ゴシック" panose="020B0609070205080204" pitchFamily="49" charset="-128"/>
                <a:cs typeface="+mn-cs"/>
              </a:rPr>
              <a:t> --to notebook --execute </a:t>
            </a:r>
            <a:r>
              <a:rPr kumimoji="1" lang="en-US" altLang="ja-JP" sz="1800" b="1" i="0" u="none" strike="noStrike" kern="1200" cap="none" spc="0" normalizeH="0" baseline="0" noProof="0" dirty="0" err="1">
                <a:ln>
                  <a:noFill/>
                </a:ln>
                <a:solidFill>
                  <a:srgbClr val="009900"/>
                </a:solidFill>
                <a:effectLst/>
                <a:uLnTx/>
                <a:uFillTx/>
                <a:latin typeface="Times New Roman"/>
                <a:ea typeface="ＭＳ ゴシック" panose="020B0609070205080204" pitchFamily="49" charset="-128"/>
                <a:cs typeface="+mn-cs"/>
              </a:rPr>
              <a:t>YourNotebook.ipynb</a:t>
            </a:r>
            <a:endParaRPr kumimoji="1" lang="en-US" altLang="ja-JP" sz="1800" b="1" i="0" u="none" strike="noStrike" kern="1200" cap="none" spc="0" normalizeH="0" baseline="0" noProof="0" dirty="0">
              <a:ln>
                <a:noFill/>
              </a:ln>
              <a:solidFill>
                <a:srgbClr val="0099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・長所</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対話形式でプログラムを実行、作成できる</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・短所</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プログラムの実行が面倒くさい。</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ファイルが</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JSON</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形式で読みにくい</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・使い道</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プログラムの開発</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400" b="1" i="0" u="none" strike="noStrike" kern="1200" cap="none" spc="0" normalizeH="0" baseline="30000" noProof="0" dirty="0">
              <a:ln>
                <a:noFill/>
              </a:ln>
              <a:solidFill>
                <a:srgbClr val="0000FF"/>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FF"/>
                </a:solidFill>
                <a:effectLst/>
                <a:uLnTx/>
                <a:uFillTx/>
                <a:latin typeface="Times New Roman"/>
                <a:ea typeface="ＭＳ ゴシック" panose="020B0609070205080204" pitchFamily="49" charset="-128"/>
                <a:cs typeface="+mn-cs"/>
              </a:rPr>
              <a:t>.</a:t>
            </a:r>
            <a:r>
              <a:rPr kumimoji="1" lang="en-US" altLang="ja-JP" sz="2400" b="1" i="0" u="none" strike="noStrike" kern="1200" cap="none" spc="0" normalizeH="0" baseline="0" noProof="0" dirty="0" err="1">
                <a:ln>
                  <a:noFill/>
                </a:ln>
                <a:solidFill>
                  <a:srgbClr val="0000FF"/>
                </a:solidFill>
                <a:effectLst/>
                <a:uLnTx/>
                <a:uFillTx/>
                <a:latin typeface="Times New Roman"/>
                <a:ea typeface="ＭＳ ゴシック" panose="020B0609070205080204" pitchFamily="49" charset="-128"/>
                <a:cs typeface="+mn-cs"/>
              </a:rPr>
              <a:t>py</a:t>
            </a:r>
            <a:r>
              <a:rPr kumimoji="1" lang="en-US" altLang="ja-JP" sz="2400" b="1" i="0" u="none" strike="noStrike" kern="1200" cap="none" spc="0" normalizeH="0" baseline="0" noProof="0" dirty="0">
                <a:ln>
                  <a:noFill/>
                </a:ln>
                <a:solidFill>
                  <a:srgbClr val="0000FF"/>
                </a:solidFill>
                <a:effectLst/>
                <a:uLnTx/>
                <a:uFillTx/>
                <a:latin typeface="Times New Roman"/>
                <a:ea typeface="ＭＳ ゴシック" panose="020B0609070205080204" pitchFamily="49" charset="-128"/>
                <a:cs typeface="+mn-cs"/>
              </a:rPr>
              <a:t>:</a:t>
            </a:r>
            <a:r>
              <a:rPr kumimoji="1" lang="ja-JP" altLang="en-US" sz="2400" b="1" i="0" u="none" strike="noStrike" kern="1200" cap="none" spc="0" normalizeH="0" baseline="0" noProof="0" dirty="0">
                <a:ln>
                  <a:noFill/>
                </a:ln>
                <a:solidFill>
                  <a:srgbClr val="0000FF"/>
                </a:solidFill>
                <a:effectLst/>
                <a:uLnTx/>
                <a:uFillTx/>
                <a:latin typeface="Times New Roman"/>
                <a:ea typeface="ＭＳ ゴシック" panose="020B0609070205080204" pitchFamily="49"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python</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プログラム</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・実行方法</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python YourProgramName.py</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・長所</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python</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コマンドで簡単に実行できる。ファイルを見るとプログラムを読める</a:t>
            </a:r>
            <a:endPar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・短所</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対話式での実行は難しい </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(Debugger</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を使うことはできる</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・使い道</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 実用にする場合は</a:t>
            </a:r>
            <a:r>
              <a:rPr kumimoji="1" lang="en-US" altLang="ja-JP"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a:ea typeface="ＭＳ ゴシック" panose="020B0609070205080204" pitchFamily="49" charset="-128"/>
                <a:cs typeface="+mn-cs"/>
              </a:rPr>
              <a:t>py</a:t>
            </a:r>
            <a:r>
              <a:rPr kumimoji="1" lang="ja-JP" altLang="en-US" sz="2400" b="0" i="0" u="none" strike="noStrike" kern="1200" cap="none" spc="0" normalizeH="0" baseline="0" noProof="0" dirty="0">
                <a:ln>
                  <a:noFill/>
                </a:ln>
                <a:solidFill>
                  <a:srgbClr val="000000"/>
                </a:solidFill>
                <a:effectLst/>
                <a:uLnTx/>
                <a:uFillTx/>
                <a:latin typeface="Times New Roman"/>
                <a:ea typeface="ＭＳ ゴシック" panose="020B0609070205080204" pitchFamily="49" charset="-128"/>
                <a:cs typeface="+mn-cs"/>
              </a:rPr>
              <a:t>ファイルにして、バッチファイルなどから起動</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p:txBody>
      </p:sp>
    </p:spTree>
    <p:extLst>
      <p:ext uri="{BB962C8B-B14F-4D97-AF65-F5344CB8AC3E}">
        <p14:creationId xmlns:p14="http://schemas.microsoft.com/office/powerpoint/2010/main" val="368170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5D2DA-4547-425C-B929-6A38F1FF527A}"/>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EDF38959-D9A2-59D6-0C63-2BBD0937C9C8}"/>
              </a:ext>
            </a:extLst>
          </p:cNvPr>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Rectangle 1027">
            <a:extLst>
              <a:ext uri="{FF2B5EF4-FFF2-40B4-BE49-F238E27FC236}">
                <a16:creationId xmlns:a16="http://schemas.microsoft.com/office/drawing/2014/main" id="{F89B8BF9-0128-5D50-E7ED-521A1E760EB5}"/>
              </a:ext>
            </a:extLst>
          </p:cNvPr>
          <p:cNvSpPr txBox="1">
            <a:spLocks noChangeArrowheads="1"/>
          </p:cNvSpPr>
          <p:nvPr/>
        </p:nvSpPr>
        <p:spPr bwMode="auto">
          <a:xfrm>
            <a:off x="983432" y="980728"/>
            <a:ext cx="104777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0" marR="0" lvl="0" indent="0" defTabSz="914400" rtl="0" eaLnBrk="0" fontAlgn="base" latinLnBrk="0" hangingPunct="0">
              <a:lnSpc>
                <a:spcPct val="100000"/>
              </a:lnSpc>
              <a:spcBef>
                <a:spcPct val="20000"/>
              </a:spcBef>
              <a:spcAft>
                <a:spcPct val="0"/>
              </a:spcAft>
              <a:buClrTx/>
              <a:buSzTx/>
              <a:buFontTx/>
              <a:buNone/>
              <a:tabLst/>
              <a:defRPr/>
            </a:pPr>
            <a:r>
              <a:rPr kumimoji="1" lang="ja-JP" altLang="en-US" sz="3600" b="1" i="0" u="none" strike="noStrike" kern="100" cap="none" spc="0" normalizeH="0" baseline="0" noProof="0" dirty="0">
                <a:ln>
                  <a:noFill/>
                </a:ln>
                <a:effectLst/>
                <a:uLnTx/>
                <a:uFillTx/>
                <a:latin typeface="Times New Roman"/>
                <a:ea typeface="ＭＳ Ｐゴシック"/>
                <a:cs typeface="Cascadia Code" panose="020B0609020000020004" pitchFamily="49" charset="0"/>
              </a:rPr>
              <a:t>少し本格的なプログラムを作ってみよう</a:t>
            </a:r>
            <a:endParaRPr kumimoji="1" lang="en-US" altLang="ja-JP" sz="3600" b="1" i="0" u="none" strike="noStrike" kern="100" cap="none" spc="0" normalizeH="0" baseline="0" noProof="0" dirty="0">
              <a:ln>
                <a:noFill/>
              </a:ln>
              <a:effectLst/>
              <a:uLnTx/>
              <a:uFillTx/>
              <a:latin typeface="Times New Roman"/>
              <a:ea typeface="ＭＳ Ｐゴシック"/>
              <a:cs typeface="Cascadia Code" panose="020B0609020000020004" pitchFamily="49" charset="0"/>
            </a:endParaRPr>
          </a:p>
          <a:p>
            <a:pPr marL="0" marR="0" lvl="0" indent="0" defTabSz="914400" rtl="0" eaLnBrk="0" fontAlgn="base" latinLnBrk="0" hangingPunct="0">
              <a:lnSpc>
                <a:spcPct val="100000"/>
              </a:lnSpc>
              <a:spcBef>
                <a:spcPct val="20000"/>
              </a:spcBef>
              <a:spcAft>
                <a:spcPct val="0"/>
              </a:spcAft>
              <a:buClrTx/>
              <a:buSzTx/>
              <a:buFontTx/>
              <a:buNone/>
              <a:tabLst/>
              <a:defRPr/>
            </a:pPr>
            <a:endParaRPr lang="en-US" altLang="ja-JP" sz="3600" b="1" kern="100" dirty="0">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3600" b="1" i="0" u="none" strike="noStrike" kern="100" cap="none" spc="0" normalizeH="0" baseline="0" noProof="0" dirty="0">
                <a:ln>
                  <a:noFill/>
                </a:ln>
                <a:effectLst/>
                <a:uLnTx/>
                <a:uFillTx/>
                <a:latin typeface="Times New Roman"/>
                <a:ea typeface="ＭＳ Ｐゴシック"/>
                <a:cs typeface="Cascadia Code" panose="020B0609020000020004" pitchFamily="49" charset="0"/>
              </a:rPr>
              <a:t>・ </a:t>
            </a:r>
            <a:r>
              <a:rPr kumimoji="1" lang="en-US" altLang="ja-JP" sz="3600" b="1" i="0" u="none" strike="noStrike" kern="100" cap="none" spc="0" normalizeH="0" baseline="0" noProof="0" dirty="0">
                <a:ln>
                  <a:noFill/>
                </a:ln>
                <a:effectLst/>
                <a:uLnTx/>
                <a:uFillTx/>
                <a:latin typeface="Times New Roman"/>
                <a:ea typeface="ＭＳ Ｐゴシック"/>
                <a:cs typeface="Cascadia Code" panose="020B0609020000020004" pitchFamily="49" charset="0"/>
              </a:rPr>
              <a:t>data.csv</a:t>
            </a:r>
            <a:r>
              <a:rPr lang="ja-JP" altLang="en-US" sz="3600" b="1" kern="100" dirty="0">
                <a:latin typeface="Times New Roman"/>
                <a:ea typeface="ＭＳ Ｐゴシック"/>
                <a:cs typeface="Cascadia Code" panose="020B0609020000020004" pitchFamily="49" charset="0"/>
              </a:rPr>
              <a:t>を読み込み、実数型 </a:t>
            </a:r>
            <a:r>
              <a:rPr lang="en-US" altLang="ja-JP" sz="3600" b="1" kern="100" dirty="0">
                <a:latin typeface="Times New Roman"/>
                <a:ea typeface="ＭＳ Ｐゴシック"/>
                <a:cs typeface="Cascadia Code" panose="020B0609020000020004" pitchFamily="49" charset="0"/>
              </a:rPr>
              <a:t>(</a:t>
            </a:r>
            <a:r>
              <a:rPr lang="ja-JP" altLang="en-US" sz="3600" b="1" kern="100" dirty="0">
                <a:latin typeface="Times New Roman"/>
                <a:ea typeface="ＭＳ Ｐゴシック"/>
                <a:cs typeface="Cascadia Code" panose="020B0609020000020004" pitchFamily="49" charset="0"/>
              </a:rPr>
              <a:t>浮動小数点型</a:t>
            </a:r>
            <a:r>
              <a:rPr lang="en-US" altLang="ja-JP" sz="3600" b="1" kern="100" dirty="0">
                <a:latin typeface="Times New Roman"/>
                <a:ea typeface="ＭＳ Ｐゴシック"/>
                <a:cs typeface="Cascadia Code" panose="020B0609020000020004" pitchFamily="49" charset="0"/>
              </a:rPr>
              <a:t>)</a:t>
            </a:r>
            <a:r>
              <a:rPr lang="ja-JP" altLang="en-US" sz="3600" b="1" kern="100" dirty="0">
                <a:latin typeface="Times New Roman"/>
                <a:ea typeface="ＭＳ Ｐゴシック"/>
                <a:cs typeface="Cascadia Code" panose="020B0609020000020004" pitchFamily="49" charset="0"/>
              </a:rPr>
              <a:t> に</a:t>
            </a:r>
            <a:br>
              <a:rPr lang="en-US" altLang="ja-JP" sz="3600" b="1" kern="100" dirty="0">
                <a:latin typeface="Times New Roman"/>
                <a:ea typeface="ＭＳ Ｐゴシック"/>
                <a:cs typeface="Cascadia Code" panose="020B0609020000020004" pitchFamily="49" charset="0"/>
              </a:rPr>
            </a:br>
            <a:r>
              <a:rPr lang="ja-JP" altLang="en-US" sz="3600" b="1" kern="100" dirty="0">
                <a:latin typeface="Times New Roman"/>
                <a:ea typeface="ＭＳ Ｐゴシック"/>
                <a:cs typeface="Cascadia Code" panose="020B0609020000020004" pitchFamily="49" charset="0"/>
              </a:rPr>
              <a:t>　変換してリスト変数 </a:t>
            </a:r>
            <a:r>
              <a:rPr lang="en-US" altLang="ja-JP" sz="3600" b="1" kern="100" dirty="0">
                <a:latin typeface="Times New Roman"/>
                <a:ea typeface="ＭＳ Ｐゴシック"/>
                <a:cs typeface="Cascadia Code" panose="020B0609020000020004" pitchFamily="49" charset="0"/>
              </a:rPr>
              <a:t>(</a:t>
            </a:r>
            <a:r>
              <a:rPr lang="ja-JP" altLang="en-US" sz="3600" b="1" kern="100" dirty="0">
                <a:latin typeface="Times New Roman"/>
                <a:ea typeface="ＭＳ Ｐゴシック"/>
                <a:cs typeface="Cascadia Code" panose="020B0609020000020004" pitchFamily="49" charset="0"/>
              </a:rPr>
              <a:t>配列</a:t>
            </a:r>
            <a:r>
              <a:rPr lang="en-US" altLang="ja-JP" sz="3600" b="1" kern="100" dirty="0">
                <a:latin typeface="Times New Roman"/>
                <a:ea typeface="ＭＳ Ｐゴシック"/>
                <a:cs typeface="Cascadia Code" panose="020B0609020000020004" pitchFamily="49" charset="0"/>
              </a:rPr>
              <a:t>)</a:t>
            </a:r>
            <a:r>
              <a:rPr lang="ja-JP" altLang="en-US" sz="3600" b="1" kern="100" dirty="0">
                <a:latin typeface="Times New Roman"/>
                <a:ea typeface="ＭＳ Ｐゴシック"/>
                <a:cs typeface="Cascadia Code" panose="020B0609020000020004" pitchFamily="49" charset="0"/>
              </a:rPr>
              <a:t> </a:t>
            </a:r>
            <a:r>
              <a:rPr lang="en-US" altLang="ja-JP" sz="3600" b="1" kern="100" dirty="0" err="1">
                <a:latin typeface="Times New Roman"/>
                <a:ea typeface="ＭＳ Ｐゴシック"/>
                <a:cs typeface="Cascadia Code" panose="020B0609020000020004" pitchFamily="49" charset="0"/>
              </a:rPr>
              <a:t>xs</a:t>
            </a:r>
            <a:r>
              <a:rPr lang="en-US" altLang="ja-JP" sz="3600" b="1" kern="100" dirty="0">
                <a:latin typeface="Times New Roman"/>
                <a:ea typeface="ＭＳ Ｐゴシック"/>
                <a:cs typeface="Cascadia Code" panose="020B0609020000020004" pitchFamily="49" charset="0"/>
              </a:rPr>
              <a:t>, </a:t>
            </a:r>
            <a:r>
              <a:rPr lang="en-US" altLang="ja-JP" sz="3600" b="1" kern="100" dirty="0" err="1">
                <a:latin typeface="Times New Roman"/>
                <a:ea typeface="ＭＳ Ｐゴシック"/>
                <a:cs typeface="Cascadia Code" panose="020B0609020000020004" pitchFamily="49" charset="0"/>
              </a:rPr>
              <a:t>ys</a:t>
            </a:r>
            <a:r>
              <a:rPr lang="ja-JP" altLang="en-US" sz="3600" b="1" kern="100" dirty="0">
                <a:latin typeface="Times New Roman"/>
                <a:ea typeface="ＭＳ Ｐゴシック"/>
                <a:cs typeface="Cascadia Code" panose="020B0609020000020004" pitchFamily="49" charset="0"/>
              </a:rPr>
              <a:t> に入れる</a:t>
            </a:r>
            <a:br>
              <a:rPr lang="en-US" altLang="ja-JP" sz="3600" b="1" kern="100" dirty="0">
                <a:latin typeface="Times New Roman"/>
                <a:ea typeface="ＭＳ Ｐゴシック"/>
                <a:cs typeface="Cascadia Code" panose="020B0609020000020004" pitchFamily="49" charset="0"/>
              </a:rPr>
            </a:br>
            <a:r>
              <a:rPr lang="en-US" altLang="ja-JP" sz="3600" b="1" kern="100" dirty="0">
                <a:solidFill>
                  <a:srgbClr val="FF0000"/>
                </a:solidFill>
                <a:latin typeface="Times New Roman"/>
                <a:ea typeface="ＭＳ Ｐゴシック"/>
                <a:cs typeface="Cascadia Code" panose="020B0609020000020004" pitchFamily="49" charset="0"/>
              </a:rPr>
              <a:t>    </a:t>
            </a:r>
            <a:r>
              <a:rPr lang="ja-JP" altLang="en-US" sz="3600" b="1" kern="100" dirty="0">
                <a:solidFill>
                  <a:srgbClr val="FF0000"/>
                </a:solidFill>
                <a:latin typeface="Times New Roman"/>
                <a:ea typeface="ＭＳ Ｐゴシック"/>
                <a:cs typeface="Cascadia Code" panose="020B0609020000020004" pitchFamily="49" charset="0"/>
              </a:rPr>
              <a:t>　　注</a:t>
            </a:r>
            <a:r>
              <a:rPr lang="en-US" altLang="ja-JP" sz="3600" b="1" kern="100" dirty="0">
                <a:solidFill>
                  <a:srgbClr val="FF0000"/>
                </a:solidFill>
                <a:latin typeface="Times New Roman"/>
                <a:ea typeface="ＭＳ Ｐゴシック"/>
                <a:cs typeface="Cascadia Code" panose="020B0609020000020004" pitchFamily="49" charset="0"/>
              </a:rPr>
              <a:t>:</a:t>
            </a:r>
            <a:r>
              <a:rPr lang="ja-JP" altLang="en-US" sz="3600" b="1" kern="100" dirty="0">
                <a:solidFill>
                  <a:srgbClr val="FF0000"/>
                </a:solidFill>
                <a:latin typeface="Times New Roman"/>
                <a:ea typeface="ＭＳ Ｐゴシック"/>
                <a:cs typeface="Cascadia Code" panose="020B0609020000020004" pitchFamily="49" charset="0"/>
              </a:rPr>
              <a:t> 変数名はわかりやすく</a:t>
            </a:r>
            <a:br>
              <a:rPr lang="en-US" altLang="ja-JP" sz="3600" b="1" kern="100" dirty="0">
                <a:solidFill>
                  <a:srgbClr val="FF0000"/>
                </a:solidFill>
                <a:latin typeface="Times New Roman"/>
                <a:ea typeface="ＭＳ Ｐゴシック"/>
                <a:cs typeface="Cascadia Code" panose="020B0609020000020004" pitchFamily="49" charset="0"/>
              </a:rPr>
            </a:br>
            <a:r>
              <a:rPr lang="ja-JP" altLang="en-US" sz="3600" b="1" kern="100" dirty="0">
                <a:solidFill>
                  <a:srgbClr val="FF0000"/>
                </a:solidFill>
                <a:latin typeface="Times New Roman"/>
                <a:ea typeface="ＭＳ Ｐゴシック"/>
                <a:cs typeface="Cascadia Code" panose="020B0609020000020004" pitchFamily="49" charset="0"/>
              </a:rPr>
              <a:t>　　　　　　例</a:t>
            </a:r>
            <a:r>
              <a:rPr lang="en-US" altLang="ja-JP" sz="3600" b="1" kern="100" dirty="0">
                <a:solidFill>
                  <a:srgbClr val="FF0000"/>
                </a:solidFill>
                <a:latin typeface="Times New Roman"/>
                <a:ea typeface="ＭＳ Ｐゴシック"/>
                <a:cs typeface="Cascadia Code" panose="020B0609020000020004" pitchFamily="49" charset="0"/>
              </a:rPr>
              <a:t>:</a:t>
            </a:r>
            <a:r>
              <a:rPr lang="ja-JP" altLang="en-US" sz="3600" b="1" kern="100" dirty="0">
                <a:solidFill>
                  <a:srgbClr val="FF0000"/>
                </a:solidFill>
                <a:latin typeface="Times New Roman"/>
                <a:ea typeface="ＭＳ Ｐゴシック"/>
                <a:cs typeface="Cascadia Code" panose="020B0609020000020004" pitchFamily="49" charset="0"/>
              </a:rPr>
              <a:t> 単一の値を保存する</a:t>
            </a:r>
            <a:r>
              <a:rPr lang="en-US" altLang="ja-JP" sz="3600" b="1" kern="100" dirty="0">
                <a:solidFill>
                  <a:srgbClr val="FF0000"/>
                </a:solidFill>
                <a:latin typeface="Times New Roman"/>
                <a:ea typeface="ＭＳ Ｐゴシック"/>
                <a:cs typeface="Cascadia Code" panose="020B0609020000020004" pitchFamily="49" charset="0"/>
              </a:rPr>
              <a:t>:</a:t>
            </a:r>
            <a:r>
              <a:rPr lang="ja-JP" altLang="en-US" sz="3600" b="1" kern="100" dirty="0">
                <a:solidFill>
                  <a:srgbClr val="FF0000"/>
                </a:solidFill>
                <a:latin typeface="Times New Roman"/>
                <a:ea typeface="ＭＳ Ｐゴシック"/>
                <a:cs typeface="Cascadia Code" panose="020B0609020000020004" pitchFamily="49" charset="0"/>
              </a:rPr>
              <a:t> </a:t>
            </a:r>
            <a:r>
              <a:rPr lang="en-US" altLang="ja-JP" sz="3600" b="1" kern="100" dirty="0">
                <a:solidFill>
                  <a:srgbClr val="FF0000"/>
                </a:solidFill>
                <a:latin typeface="Times New Roman"/>
                <a:ea typeface="ＭＳ Ｐゴシック"/>
                <a:cs typeface="Cascadia Code" panose="020B0609020000020004" pitchFamily="49" charset="0"/>
              </a:rPr>
              <a:t>x,</a:t>
            </a:r>
            <a:r>
              <a:rPr lang="ja-JP" altLang="en-US" sz="3600" b="1" kern="100" dirty="0">
                <a:solidFill>
                  <a:srgbClr val="FF0000"/>
                </a:solidFill>
                <a:latin typeface="Times New Roman"/>
                <a:ea typeface="ＭＳ Ｐゴシック"/>
                <a:cs typeface="Cascadia Code" panose="020B0609020000020004" pitchFamily="49" charset="0"/>
              </a:rPr>
              <a:t> </a:t>
            </a:r>
            <a:r>
              <a:rPr lang="en-US" altLang="ja-JP" sz="3600" b="1" kern="100" dirty="0">
                <a:solidFill>
                  <a:srgbClr val="FF0000"/>
                </a:solidFill>
                <a:latin typeface="Times New Roman"/>
                <a:ea typeface="ＭＳ Ｐゴシック"/>
                <a:cs typeface="Cascadia Code" panose="020B0609020000020004" pitchFamily="49" charset="0"/>
              </a:rPr>
              <a:t>y</a:t>
            </a:r>
            <a:br>
              <a:rPr lang="en-US" altLang="ja-JP" sz="3600" b="1" kern="100" dirty="0">
                <a:solidFill>
                  <a:srgbClr val="FF0000"/>
                </a:solidFill>
                <a:latin typeface="Times New Roman"/>
                <a:ea typeface="ＭＳ Ｐゴシック"/>
                <a:cs typeface="Cascadia Code" panose="020B0609020000020004" pitchFamily="49" charset="0"/>
              </a:rPr>
            </a:br>
            <a:r>
              <a:rPr lang="ja-JP" altLang="en-US" sz="3600" b="1" kern="100" dirty="0">
                <a:solidFill>
                  <a:srgbClr val="FF0000"/>
                </a:solidFill>
                <a:latin typeface="Times New Roman"/>
                <a:ea typeface="ＭＳ Ｐゴシック"/>
                <a:cs typeface="Cascadia Code" panose="020B0609020000020004" pitchFamily="49" charset="0"/>
              </a:rPr>
              <a:t>　　　　　　　　  複数の値を保存する </a:t>
            </a:r>
            <a:r>
              <a:rPr lang="en-US" altLang="ja-JP" sz="3600" b="1" kern="100" dirty="0">
                <a:solidFill>
                  <a:srgbClr val="FF0000"/>
                </a:solidFill>
                <a:latin typeface="Times New Roman"/>
                <a:ea typeface="ＭＳ Ｐゴシック"/>
                <a:cs typeface="Cascadia Code" panose="020B0609020000020004" pitchFamily="49" charset="0"/>
              </a:rPr>
              <a:t>(</a:t>
            </a:r>
            <a:r>
              <a:rPr lang="ja-JP" altLang="en-US" sz="3600" b="1" kern="100" dirty="0">
                <a:solidFill>
                  <a:srgbClr val="FF0000"/>
                </a:solidFill>
                <a:latin typeface="Times New Roman"/>
                <a:ea typeface="ＭＳ Ｐゴシック"/>
                <a:cs typeface="Cascadia Code" panose="020B0609020000020004" pitchFamily="49" charset="0"/>
              </a:rPr>
              <a:t>リスト</a:t>
            </a:r>
            <a:r>
              <a:rPr lang="en-US" altLang="ja-JP" sz="3600" b="1" kern="100" dirty="0">
                <a:solidFill>
                  <a:srgbClr val="FF0000"/>
                </a:solidFill>
                <a:latin typeface="Times New Roman"/>
                <a:ea typeface="ＭＳ Ｐゴシック"/>
                <a:cs typeface="Cascadia Code" panose="020B0609020000020004" pitchFamily="49" charset="0"/>
              </a:rPr>
              <a:t>):</a:t>
            </a:r>
            <a:r>
              <a:rPr lang="ja-JP" altLang="en-US" sz="3600" b="1" kern="100" dirty="0">
                <a:solidFill>
                  <a:srgbClr val="FF0000"/>
                </a:solidFill>
                <a:latin typeface="Times New Roman"/>
                <a:ea typeface="ＭＳ Ｐゴシック"/>
                <a:cs typeface="Cascadia Code" panose="020B0609020000020004" pitchFamily="49" charset="0"/>
              </a:rPr>
              <a:t> </a:t>
            </a:r>
            <a:r>
              <a:rPr lang="en-US" altLang="ja-JP" sz="3600" b="1" kern="100" dirty="0" err="1">
                <a:solidFill>
                  <a:srgbClr val="FF0000"/>
                </a:solidFill>
                <a:latin typeface="Times New Roman"/>
                <a:ea typeface="ＭＳ Ｐゴシック"/>
                <a:cs typeface="Cascadia Code" panose="020B0609020000020004" pitchFamily="49" charset="0"/>
              </a:rPr>
              <a:t>xs</a:t>
            </a:r>
            <a:r>
              <a:rPr lang="en-US" altLang="ja-JP" sz="3600" b="1" kern="100" dirty="0">
                <a:solidFill>
                  <a:srgbClr val="FF0000"/>
                </a:solidFill>
                <a:latin typeface="Times New Roman"/>
                <a:ea typeface="ＭＳ Ｐゴシック"/>
                <a:cs typeface="Cascadia Code" panose="020B0609020000020004" pitchFamily="49" charset="0"/>
              </a:rPr>
              <a:t>, </a:t>
            </a:r>
            <a:r>
              <a:rPr lang="en-US" altLang="ja-JP" sz="3600" b="1" kern="100" dirty="0" err="1">
                <a:solidFill>
                  <a:srgbClr val="FF0000"/>
                </a:solidFill>
                <a:latin typeface="Times New Roman"/>
                <a:ea typeface="ＭＳ Ｐゴシック"/>
                <a:cs typeface="Cascadia Code" panose="020B0609020000020004" pitchFamily="49" charset="0"/>
              </a:rPr>
              <a:t>ys</a:t>
            </a:r>
            <a:endParaRPr lang="en-US" altLang="ja-JP" sz="3600" b="1" kern="100" dirty="0">
              <a:solidFill>
                <a:srgbClr val="FF0000"/>
              </a:solidFill>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ja-JP" altLang="en-US" sz="3600" b="1" kern="100" dirty="0">
                <a:latin typeface="Times New Roman"/>
                <a:ea typeface="ＭＳ Ｐゴシック"/>
                <a:cs typeface="Cascadia Code" panose="020B0609020000020004" pitchFamily="49" charset="0"/>
              </a:rPr>
              <a:t>・ </a:t>
            </a:r>
            <a:r>
              <a:rPr lang="en-US" altLang="ja-JP" sz="3600" b="1" kern="100" dirty="0" err="1">
                <a:latin typeface="Times New Roman"/>
                <a:ea typeface="ＭＳ Ｐゴシック"/>
                <a:cs typeface="Cascadia Code" panose="020B0609020000020004" pitchFamily="49" charset="0"/>
              </a:rPr>
              <a:t>xs</a:t>
            </a:r>
            <a:r>
              <a:rPr lang="en-US" altLang="ja-JP" sz="3600" b="1" kern="100" dirty="0">
                <a:latin typeface="Times New Roman"/>
                <a:ea typeface="ＭＳ Ｐゴシック"/>
                <a:cs typeface="Cascadia Code" panose="020B0609020000020004" pitchFamily="49" charset="0"/>
              </a:rPr>
              <a:t>, </a:t>
            </a:r>
            <a:r>
              <a:rPr lang="en-US" altLang="ja-JP" sz="3600" b="1" kern="100" dirty="0" err="1">
                <a:latin typeface="Times New Roman"/>
                <a:ea typeface="ＭＳ Ｐゴシック"/>
                <a:cs typeface="Cascadia Code" panose="020B0609020000020004" pitchFamily="49" charset="0"/>
              </a:rPr>
              <a:t>ys</a:t>
            </a:r>
            <a:r>
              <a:rPr lang="en-US" altLang="ja-JP" sz="3600" b="1" kern="100" dirty="0">
                <a:latin typeface="Times New Roman"/>
                <a:ea typeface="ＭＳ Ｐゴシック"/>
                <a:cs typeface="Cascadia Code" panose="020B0609020000020004" pitchFamily="49" charset="0"/>
              </a:rPr>
              <a:t> </a:t>
            </a:r>
            <a:r>
              <a:rPr lang="ja-JP" altLang="en-US" sz="3600" b="1" kern="100" dirty="0">
                <a:latin typeface="Times New Roman"/>
                <a:ea typeface="ＭＳ Ｐゴシック"/>
                <a:cs typeface="Cascadia Code" panose="020B0609020000020004" pitchFamily="49" charset="0"/>
              </a:rPr>
              <a:t>のグラフを描く </a:t>
            </a:r>
            <a:r>
              <a:rPr lang="en-US" altLang="ja-JP" sz="3600" b="1" kern="100" dirty="0">
                <a:latin typeface="Times New Roman"/>
                <a:ea typeface="ＭＳ Ｐゴシック"/>
                <a:cs typeface="Cascadia Code" panose="020B0609020000020004" pitchFamily="49" charset="0"/>
              </a:rPr>
              <a:t>(matplotlib)</a:t>
            </a:r>
            <a:endParaRPr kumimoji="1" lang="en-US" altLang="ja-JP" sz="3600" b="1" i="0" u="none" strike="noStrike" kern="100" cap="none" spc="0" normalizeH="0" baseline="0" noProof="0" dirty="0">
              <a:ln>
                <a:noFill/>
              </a:ln>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1507428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25A4C-7E15-C0FD-478F-072691DB629F}"/>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A28A16E4-5EDB-7CF4-6C64-F1570BA1183B}"/>
              </a:ext>
            </a:extLst>
          </p:cNvPr>
          <p:cNvPicPr>
            <a:picLocks noChangeAspect="1"/>
          </p:cNvPicPr>
          <p:nvPr/>
        </p:nvPicPr>
        <p:blipFill>
          <a:blip r:embed="rId2"/>
          <a:stretch>
            <a:fillRect/>
          </a:stretch>
        </p:blipFill>
        <p:spPr>
          <a:xfrm>
            <a:off x="293907" y="631522"/>
            <a:ext cx="10757647" cy="6858000"/>
          </a:xfrm>
          <a:prstGeom prst="rect">
            <a:avLst/>
          </a:prstGeom>
        </p:spPr>
      </p:pic>
      <p:sp>
        <p:nvSpPr>
          <p:cNvPr id="4" name="テキスト ボックス 3">
            <a:extLst>
              <a:ext uri="{FF2B5EF4-FFF2-40B4-BE49-F238E27FC236}">
                <a16:creationId xmlns:a16="http://schemas.microsoft.com/office/drawing/2014/main" id="{07D6BF80-44BA-DB4E-19BC-2437A0068273}"/>
              </a:ext>
            </a:extLst>
          </p:cNvPr>
          <p:cNvSpPr txBox="1"/>
          <p:nvPr/>
        </p:nvSpPr>
        <p:spPr>
          <a:xfrm>
            <a:off x="0" y="2"/>
            <a:ext cx="12192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dirty="0" err="1">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VSCode</a:t>
            </a: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3600" b="1" i="0" u="none" strike="noStrike" kern="1200" cap="none" spc="0" normalizeH="0" baseline="0" noProof="0" dirty="0" err="1">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Jupyter</a:t>
            </a: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NB</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で</a:t>
            </a: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python</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プログラムを実行</a:t>
            </a:r>
          </a:p>
        </p:txBody>
      </p:sp>
      <p:sp>
        <p:nvSpPr>
          <p:cNvPr id="8" name="テキスト ボックス 7">
            <a:extLst>
              <a:ext uri="{FF2B5EF4-FFF2-40B4-BE49-F238E27FC236}">
                <a16:creationId xmlns:a16="http://schemas.microsoft.com/office/drawing/2014/main" id="{830829A1-8D0B-E167-F104-1FF25C3BDC15}"/>
              </a:ext>
            </a:extLst>
          </p:cNvPr>
          <p:cNvSpPr txBox="1"/>
          <p:nvPr/>
        </p:nvSpPr>
        <p:spPr>
          <a:xfrm>
            <a:off x="767408" y="3429000"/>
            <a:ext cx="3083346" cy="461665"/>
          </a:xfrm>
          <a:prstGeom prst="rect">
            <a:avLst/>
          </a:prstGeom>
          <a:solidFill>
            <a:schemeClr val="accent5">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err="1">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read.ipynb</a:t>
            </a:r>
            <a:r>
              <a:rPr kumimoji="1" lang="ja-JP" altLang="en-US"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をつくる</a:t>
            </a:r>
          </a:p>
        </p:txBody>
      </p:sp>
      <p:sp>
        <p:nvSpPr>
          <p:cNvPr id="9" name="正方形/長方形 8">
            <a:extLst>
              <a:ext uri="{FF2B5EF4-FFF2-40B4-BE49-F238E27FC236}">
                <a16:creationId xmlns:a16="http://schemas.microsoft.com/office/drawing/2014/main" id="{6C991130-FAA2-9EE8-DD08-715E06BBC259}"/>
              </a:ext>
            </a:extLst>
          </p:cNvPr>
          <p:cNvSpPr/>
          <p:nvPr/>
        </p:nvSpPr>
        <p:spPr>
          <a:xfrm>
            <a:off x="911424" y="2970837"/>
            <a:ext cx="864096" cy="288032"/>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C19A1CE2-EE6B-59FF-132A-549C9DC04B9C}"/>
              </a:ext>
            </a:extLst>
          </p:cNvPr>
          <p:cNvSpPr txBox="1"/>
          <p:nvPr/>
        </p:nvSpPr>
        <p:spPr>
          <a:xfrm>
            <a:off x="5181278" y="2242344"/>
            <a:ext cx="2858938" cy="830997"/>
          </a:xfrm>
          <a:prstGeom prst="rect">
            <a:avLst/>
          </a:prstGeom>
          <a:solidFill>
            <a:schemeClr val="accent5">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b="1" dirty="0">
                <a:solidFill>
                  <a:srgbClr val="FF0000"/>
                </a:solidFill>
                <a:ea typeface="游ゴシック" panose="020B0400000000000000" pitchFamily="50" charset="-128"/>
                <a:cs typeface="Times New Roman" panose="02020603050405020304" pitchFamily="18" charset="0"/>
              </a:rPr>
              <a:t>コードを入力し、▷で実行していく</a:t>
            </a:r>
            <a:endParaRPr kumimoji="1" lang="ja-JP" altLang="en-US"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535541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D3824-06BA-D14B-2C45-8BB0312F3123}"/>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AEF6BD9-1AE0-6312-830C-95A2727456FC}"/>
              </a:ext>
            </a:extLst>
          </p:cNvPr>
          <p:cNvSpPr txBox="1"/>
          <p:nvPr/>
        </p:nvSpPr>
        <p:spPr>
          <a:xfrm>
            <a:off x="0" y="2"/>
            <a:ext cx="12192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Python</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プログラム例</a:t>
            </a: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テキストファイルを読み込む</a:t>
            </a:r>
          </a:p>
        </p:txBody>
      </p:sp>
      <p:sp>
        <p:nvSpPr>
          <p:cNvPr id="7" name="テキスト ボックス 6">
            <a:extLst>
              <a:ext uri="{FF2B5EF4-FFF2-40B4-BE49-F238E27FC236}">
                <a16:creationId xmlns:a16="http://schemas.microsoft.com/office/drawing/2014/main" id="{ACC41706-067F-C113-7D99-36DD7D1897BC}"/>
              </a:ext>
            </a:extLst>
          </p:cNvPr>
          <p:cNvSpPr txBox="1"/>
          <p:nvPr/>
        </p:nvSpPr>
        <p:spPr>
          <a:xfrm>
            <a:off x="407368" y="811733"/>
            <a:ext cx="11521280" cy="6001643"/>
          </a:xfrm>
          <a:prstGeom prst="rect">
            <a:avLst/>
          </a:prstGeom>
          <a:noFill/>
        </p:spPr>
        <p:txBody>
          <a:bodyPr wrap="square">
            <a:spAutoFit/>
          </a:bodyPr>
          <a:lstStyle/>
          <a:p>
            <a:r>
              <a:rPr lang="ja-JP" altLang="en-US" dirty="0">
                <a:solidFill>
                  <a:srgbClr val="FF0000"/>
                </a:solidFill>
              </a:rPr>
              <a:t>注</a:t>
            </a:r>
            <a:r>
              <a:rPr lang="en-US" altLang="ja-JP" dirty="0">
                <a:solidFill>
                  <a:srgbClr val="FF0000"/>
                </a:solidFill>
              </a:rPr>
              <a:t>:</a:t>
            </a:r>
            <a:r>
              <a:rPr lang="ja-JP" altLang="en-US" dirty="0">
                <a:solidFill>
                  <a:srgbClr val="FF0000"/>
                </a:solidFill>
              </a:rPr>
              <a:t> </a:t>
            </a:r>
            <a:r>
              <a:rPr lang="en-US" altLang="ja-JP" dirty="0">
                <a:solidFill>
                  <a:srgbClr val="FF0000"/>
                </a:solidFill>
              </a:rPr>
              <a:t>#</a:t>
            </a:r>
            <a:r>
              <a:rPr lang="ja-JP" altLang="en-US" dirty="0">
                <a:solidFill>
                  <a:srgbClr val="FF0000"/>
                </a:solidFill>
              </a:rPr>
              <a:t> 以降はコメント文。ここでは入力しなくてもいい</a:t>
            </a:r>
            <a:endParaRPr lang="en-US" altLang="ja-JP" dirty="0">
              <a:solidFill>
                <a:srgbClr val="FF0000"/>
              </a:solidFill>
            </a:endParaRPr>
          </a:p>
          <a:p>
            <a:endParaRPr lang="en-US" altLang="ja-JP" dirty="0"/>
          </a:p>
          <a:p>
            <a:r>
              <a:rPr lang="ja-JP" altLang="en-US" dirty="0"/>
              <a:t>infile = </a:t>
            </a:r>
            <a:r>
              <a:rPr lang="en-US" altLang="ja-JP" dirty="0"/>
              <a:t>”</a:t>
            </a:r>
            <a:r>
              <a:rPr lang="ja-JP" altLang="en-US" dirty="0"/>
              <a:t>data.csv</a:t>
            </a:r>
            <a:r>
              <a:rPr lang="en-US" altLang="ja-JP" dirty="0"/>
              <a:t>”</a:t>
            </a:r>
            <a:r>
              <a:rPr lang="ja-JP" altLang="en-US" dirty="0"/>
              <a:t>      </a:t>
            </a:r>
            <a:r>
              <a:rPr lang="en-US" altLang="ja-JP" dirty="0"/>
              <a:t>	# </a:t>
            </a:r>
            <a:r>
              <a:rPr lang="en-US" altLang="ja-JP" dirty="0" err="1"/>
              <a:t>infile</a:t>
            </a:r>
            <a:r>
              <a:rPr lang="ja-JP" altLang="en-US" dirty="0"/>
              <a:t>という名前の変数に ファイル名 </a:t>
            </a:r>
            <a:r>
              <a:rPr lang="en-US" altLang="ja-JP" dirty="0"/>
              <a:t>data.csv</a:t>
            </a:r>
            <a:r>
              <a:rPr lang="ja-JP" altLang="en-US" dirty="0"/>
              <a:t> を設定</a:t>
            </a:r>
            <a:endParaRPr lang="en-US" altLang="ja-JP" dirty="0"/>
          </a:p>
          <a:p>
            <a:r>
              <a:rPr lang="en-US" altLang="ja-JP" dirty="0"/>
              <a:t>		</a:t>
            </a:r>
            <a:r>
              <a:rPr lang="ja-JP" altLang="en-US" dirty="0"/>
              <a:t> </a:t>
            </a:r>
            <a:r>
              <a:rPr lang="en-US" altLang="ja-JP" dirty="0"/>
              <a:t>	#</a:t>
            </a:r>
            <a:r>
              <a:rPr lang="ja-JP" altLang="en-US" dirty="0"/>
              <a:t> 文字列は </a:t>
            </a:r>
            <a:r>
              <a:rPr lang="en-US" altLang="ja-JP" dirty="0"/>
              <a:t>’</a:t>
            </a:r>
            <a:r>
              <a:rPr lang="ja-JP" altLang="en-US" dirty="0"/>
              <a:t> </a:t>
            </a:r>
            <a:r>
              <a:rPr lang="en-US" altLang="ja-JP" dirty="0"/>
              <a:t>’</a:t>
            </a:r>
            <a:r>
              <a:rPr lang="ja-JP" altLang="en-US" dirty="0"/>
              <a:t> あるいは </a:t>
            </a:r>
            <a:r>
              <a:rPr lang="en-US" altLang="ja-JP" dirty="0"/>
              <a:t>” ”</a:t>
            </a:r>
            <a:r>
              <a:rPr lang="ja-JP" altLang="en-US" dirty="0"/>
              <a:t> で囲む</a:t>
            </a:r>
            <a:endParaRPr lang="en-US" altLang="ja-JP" dirty="0"/>
          </a:p>
          <a:p>
            <a:endParaRPr lang="ja-JP" altLang="en-US" dirty="0"/>
          </a:p>
          <a:p>
            <a:r>
              <a:rPr lang="ja-JP" altLang="en-US" dirty="0"/>
              <a:t>fp = open(infile)</a:t>
            </a:r>
            <a:r>
              <a:rPr lang="en-US" altLang="ja-JP" dirty="0"/>
              <a:t>	#</a:t>
            </a:r>
            <a:r>
              <a:rPr lang="ja-JP" altLang="en-US" dirty="0"/>
              <a:t> </a:t>
            </a:r>
            <a:r>
              <a:rPr lang="en-US" altLang="ja-JP" dirty="0" err="1"/>
              <a:t>infile</a:t>
            </a:r>
            <a:r>
              <a:rPr lang="en-US" altLang="ja-JP" dirty="0"/>
              <a:t> </a:t>
            </a:r>
            <a:r>
              <a:rPr lang="ja-JP" altLang="en-US" dirty="0"/>
              <a:t>を読み込みモードで開き、ファイルハンドルを</a:t>
            </a:r>
            <a:r>
              <a:rPr lang="en-US" altLang="ja-JP" dirty="0" err="1"/>
              <a:t>fp</a:t>
            </a:r>
            <a:r>
              <a:rPr lang="ja-JP" altLang="en-US" dirty="0"/>
              <a:t>に代入</a:t>
            </a:r>
          </a:p>
          <a:p>
            <a:r>
              <a:rPr lang="ja-JP" altLang="en-US" dirty="0"/>
              <a:t>x</a:t>
            </a:r>
            <a:r>
              <a:rPr lang="en-US" altLang="ja-JP" dirty="0"/>
              <a:t>s</a:t>
            </a:r>
            <a:r>
              <a:rPr lang="ja-JP" altLang="en-US" dirty="0"/>
              <a:t> = []</a:t>
            </a:r>
            <a:r>
              <a:rPr lang="en-US" altLang="ja-JP" dirty="0"/>
              <a:t>			#</a:t>
            </a:r>
            <a:r>
              <a:rPr lang="ja-JP" altLang="en-US" dirty="0"/>
              <a:t> </a:t>
            </a:r>
            <a:r>
              <a:rPr lang="en-US" altLang="ja-JP" dirty="0" err="1"/>
              <a:t>xs</a:t>
            </a:r>
            <a:r>
              <a:rPr lang="en-US" altLang="ja-JP" dirty="0"/>
              <a:t> </a:t>
            </a:r>
            <a:r>
              <a:rPr lang="ja-JP" altLang="en-US" dirty="0"/>
              <a:t>データのリスト変数を作る</a:t>
            </a:r>
          </a:p>
          <a:p>
            <a:r>
              <a:rPr lang="ja-JP" altLang="en-US" dirty="0"/>
              <a:t>y</a:t>
            </a:r>
            <a:r>
              <a:rPr lang="en-US" altLang="ja-JP" dirty="0"/>
              <a:t>s</a:t>
            </a:r>
            <a:r>
              <a:rPr lang="ja-JP" altLang="en-US" dirty="0"/>
              <a:t> = []</a:t>
            </a:r>
            <a:r>
              <a:rPr lang="en-US" altLang="ja-JP" dirty="0"/>
              <a:t> 			#</a:t>
            </a:r>
            <a:r>
              <a:rPr lang="ja-JP" altLang="en-US" dirty="0"/>
              <a:t> </a:t>
            </a:r>
            <a:r>
              <a:rPr lang="en-US" altLang="ja-JP" dirty="0" err="1"/>
              <a:t>ys</a:t>
            </a:r>
            <a:r>
              <a:rPr lang="ja-JP" altLang="en-US" dirty="0"/>
              <a:t>データのリスト変数を作る</a:t>
            </a:r>
          </a:p>
          <a:p>
            <a:endParaRPr lang="en-US" altLang="ja-JP" dirty="0"/>
          </a:p>
          <a:p>
            <a:r>
              <a:rPr lang="en-US" altLang="ja-JP" dirty="0"/>
              <a:t>line</a:t>
            </a:r>
            <a:r>
              <a:rPr lang="ja-JP" altLang="en-US" dirty="0"/>
              <a:t> </a:t>
            </a:r>
            <a:r>
              <a:rPr lang="en-US" altLang="ja-JP" dirty="0"/>
              <a:t>= </a:t>
            </a:r>
            <a:r>
              <a:rPr lang="ja-JP" altLang="en-US" dirty="0"/>
              <a:t>fp.readline()</a:t>
            </a:r>
            <a:r>
              <a:rPr lang="en-US" altLang="ja-JP" dirty="0"/>
              <a:t>		# </a:t>
            </a:r>
            <a:r>
              <a:rPr lang="ja-JP" altLang="en-US" dirty="0"/>
              <a:t>最初の１行を読み込み、</a:t>
            </a:r>
            <a:r>
              <a:rPr lang="en-US" altLang="ja-JP" dirty="0"/>
              <a:t>line</a:t>
            </a:r>
            <a:r>
              <a:rPr lang="ja-JP" altLang="en-US" dirty="0"/>
              <a:t>という変数に代入</a:t>
            </a:r>
            <a:endParaRPr lang="en-US" altLang="ja-JP" dirty="0"/>
          </a:p>
          <a:p>
            <a:r>
              <a:rPr lang="ja-JP" altLang="en-US" dirty="0"/>
              <a:t>xlabel, ylabel = </a:t>
            </a:r>
            <a:r>
              <a:rPr lang="en-US" altLang="ja-JP" dirty="0"/>
              <a:t>line</a:t>
            </a:r>
            <a:r>
              <a:rPr lang="ja-JP" altLang="en-US" dirty="0"/>
              <a:t>.split(</a:t>
            </a:r>
            <a:r>
              <a:rPr lang="en-US" altLang="ja-JP" dirty="0"/>
              <a:t>‘,’</a:t>
            </a:r>
            <a:r>
              <a:rPr lang="ja-JP" altLang="en-US" dirty="0"/>
              <a:t>)</a:t>
            </a:r>
            <a:r>
              <a:rPr lang="en-US" altLang="ja-JP" dirty="0"/>
              <a:t>	# line</a:t>
            </a:r>
            <a:r>
              <a:rPr lang="ja-JP" altLang="en-US" dirty="0"/>
              <a:t>文字列を </a:t>
            </a:r>
            <a:r>
              <a:rPr lang="en-US" altLang="ja-JP" dirty="0"/>
              <a:t>,</a:t>
            </a:r>
            <a:r>
              <a:rPr lang="ja-JP" altLang="en-US" dirty="0"/>
              <a:t> で分離し、リスト変数として返す</a:t>
            </a:r>
            <a:br>
              <a:rPr lang="en-US" altLang="ja-JP" dirty="0"/>
            </a:br>
            <a:r>
              <a:rPr lang="en-US" altLang="ja-JP" dirty="0"/>
              <a:t>                                                # </a:t>
            </a:r>
            <a:r>
              <a:rPr lang="ja-JP" altLang="en-US" dirty="0"/>
              <a:t>正確にはタプルとして返るが、ここでは気にしない</a:t>
            </a:r>
            <a:endParaRPr lang="en-US" altLang="ja-JP" dirty="0"/>
          </a:p>
          <a:p>
            <a:r>
              <a:rPr lang="en-US" altLang="ja-JP" dirty="0"/>
              <a:t>			#</a:t>
            </a:r>
            <a:r>
              <a:rPr lang="ja-JP" altLang="en-US" dirty="0"/>
              <a:t> </a:t>
            </a:r>
            <a:r>
              <a:rPr lang="en-US" altLang="ja-JP" dirty="0" err="1"/>
              <a:t>line.split</a:t>
            </a:r>
            <a:r>
              <a:rPr lang="en-US" altLang="ja-JP" dirty="0"/>
              <a:t>(‘,’)</a:t>
            </a:r>
            <a:r>
              <a:rPr lang="ja-JP" altLang="en-US" dirty="0"/>
              <a:t> の戻り値を、</a:t>
            </a:r>
            <a:r>
              <a:rPr lang="en-US" altLang="ja-JP" dirty="0" err="1"/>
              <a:t>xlabel</a:t>
            </a:r>
            <a:r>
              <a:rPr lang="en-US" altLang="ja-JP" dirty="0"/>
              <a:t>, </a:t>
            </a:r>
            <a:r>
              <a:rPr lang="en-US" altLang="ja-JP" dirty="0" err="1"/>
              <a:t>ylabel</a:t>
            </a:r>
            <a:r>
              <a:rPr lang="ja-JP" altLang="en-US" dirty="0"/>
              <a:t>という形で受け取ると、</a:t>
            </a:r>
            <a:endParaRPr lang="en-US" altLang="ja-JP" dirty="0"/>
          </a:p>
          <a:p>
            <a:r>
              <a:rPr lang="en-US" altLang="ja-JP" dirty="0"/>
              <a:t>			#</a:t>
            </a:r>
            <a:r>
              <a:rPr lang="ja-JP" altLang="en-US" dirty="0"/>
              <a:t> 戻り値の最初の要素が </a:t>
            </a:r>
            <a:r>
              <a:rPr lang="en-US" altLang="ja-JP" dirty="0" err="1"/>
              <a:t>xlabel</a:t>
            </a:r>
            <a:r>
              <a:rPr lang="en-US" altLang="ja-JP" dirty="0"/>
              <a:t>,</a:t>
            </a:r>
            <a:r>
              <a:rPr lang="ja-JP" altLang="en-US" dirty="0"/>
              <a:t> </a:t>
            </a:r>
            <a:r>
              <a:rPr lang="en-US" altLang="ja-JP" dirty="0"/>
              <a:t>2</a:t>
            </a:r>
            <a:r>
              <a:rPr lang="ja-JP" altLang="en-US" dirty="0"/>
              <a:t>つ目の要素が </a:t>
            </a:r>
            <a:r>
              <a:rPr lang="en-US" altLang="ja-JP" dirty="0" err="1"/>
              <a:t>ylabel</a:t>
            </a:r>
            <a:r>
              <a:rPr lang="ja-JP" altLang="en-US" dirty="0"/>
              <a:t> に入る</a:t>
            </a:r>
            <a:endParaRPr lang="en-US" altLang="ja-JP" dirty="0"/>
          </a:p>
          <a:p>
            <a:r>
              <a:rPr lang="ja-JP" altLang="en-US" dirty="0"/>
              <a:t>print(</a:t>
            </a:r>
            <a:r>
              <a:rPr lang="en-US" altLang="ja-JP" dirty="0"/>
              <a:t>”</a:t>
            </a:r>
            <a:r>
              <a:rPr lang="ja-JP" altLang="en-US" dirty="0"/>
              <a:t>labels:</a:t>
            </a:r>
            <a:r>
              <a:rPr lang="en-US" altLang="ja-JP" dirty="0"/>
              <a:t>”</a:t>
            </a:r>
            <a:r>
              <a:rPr lang="ja-JP" altLang="en-US" dirty="0"/>
              <a:t>, xlabel, ylabel)</a:t>
            </a:r>
            <a:r>
              <a:rPr lang="en-US" altLang="ja-JP" dirty="0"/>
              <a:t>		# print()</a:t>
            </a:r>
            <a:r>
              <a:rPr lang="ja-JP" altLang="en-US" dirty="0"/>
              <a:t>で出力して確認する</a:t>
            </a:r>
            <a:endParaRPr lang="en-US" altLang="ja-JP" dirty="0"/>
          </a:p>
          <a:p>
            <a:endParaRPr lang="ja-JP" altLang="en-US" dirty="0"/>
          </a:p>
        </p:txBody>
      </p:sp>
    </p:spTree>
    <p:extLst>
      <p:ext uri="{BB962C8B-B14F-4D97-AF65-F5344CB8AC3E}">
        <p14:creationId xmlns:p14="http://schemas.microsoft.com/office/powerpoint/2010/main" val="4289708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3BE7-CDA9-247C-63A7-FDC2EFCBA3F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D44A6F3-3917-7C8E-BEB0-08F9E6531F96}"/>
              </a:ext>
            </a:extLst>
          </p:cNvPr>
          <p:cNvSpPr txBox="1"/>
          <p:nvPr/>
        </p:nvSpPr>
        <p:spPr>
          <a:xfrm>
            <a:off x="0" y="2"/>
            <a:ext cx="12192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Python</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プログラム例</a:t>
            </a: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テキストファイルを読み込む</a:t>
            </a:r>
          </a:p>
        </p:txBody>
      </p:sp>
      <p:sp>
        <p:nvSpPr>
          <p:cNvPr id="7" name="テキスト ボックス 6">
            <a:extLst>
              <a:ext uri="{FF2B5EF4-FFF2-40B4-BE49-F238E27FC236}">
                <a16:creationId xmlns:a16="http://schemas.microsoft.com/office/drawing/2014/main" id="{0085CAD5-505F-C3C6-BECB-5590E1C0198D}"/>
              </a:ext>
            </a:extLst>
          </p:cNvPr>
          <p:cNvSpPr txBox="1"/>
          <p:nvPr/>
        </p:nvSpPr>
        <p:spPr>
          <a:xfrm>
            <a:off x="407368" y="811733"/>
            <a:ext cx="11521280" cy="5632311"/>
          </a:xfrm>
          <a:prstGeom prst="rect">
            <a:avLst/>
          </a:prstGeom>
          <a:noFill/>
        </p:spPr>
        <p:txBody>
          <a:bodyPr wrap="square">
            <a:spAutoFit/>
          </a:bodyPr>
          <a:lstStyle/>
          <a:p>
            <a:r>
              <a:rPr lang="en-US" altLang="ja-JP" dirty="0"/>
              <a:t>for line in </a:t>
            </a:r>
            <a:r>
              <a:rPr lang="en-US" altLang="ja-JP" dirty="0" err="1"/>
              <a:t>fp</a:t>
            </a:r>
            <a:r>
              <a:rPr lang="en-US" altLang="ja-JP" dirty="0"/>
              <a:t>:			# </a:t>
            </a:r>
            <a:r>
              <a:rPr lang="ja-JP" altLang="en-US" dirty="0"/>
              <a:t>ファイルハンドルで</a:t>
            </a:r>
            <a:r>
              <a:rPr lang="en-US" altLang="ja-JP" dirty="0"/>
              <a:t>for</a:t>
            </a:r>
            <a:r>
              <a:rPr lang="ja-JP" altLang="en-US" dirty="0"/>
              <a:t>を回すと、</a:t>
            </a:r>
            <a:r>
              <a:rPr lang="en-US" altLang="ja-JP" dirty="0"/>
              <a:t>1</a:t>
            </a:r>
            <a:r>
              <a:rPr lang="ja-JP" altLang="en-US" dirty="0"/>
              <a:t>行ずつ</a:t>
            </a:r>
            <a:r>
              <a:rPr lang="en-US" altLang="ja-JP" dirty="0"/>
              <a:t>line</a:t>
            </a:r>
            <a:r>
              <a:rPr lang="ja-JP" altLang="en-US" dirty="0"/>
              <a:t>に入る</a:t>
            </a:r>
            <a:endParaRPr lang="en-US" altLang="ja-JP" dirty="0"/>
          </a:p>
          <a:p>
            <a:r>
              <a:rPr lang="en-US" altLang="ja-JP" dirty="0"/>
              <a:t>    values = </a:t>
            </a:r>
            <a:r>
              <a:rPr lang="en-US" altLang="ja-JP" dirty="0" err="1"/>
              <a:t>line.split</a:t>
            </a:r>
            <a:r>
              <a:rPr lang="en-US" altLang="ja-JP" dirty="0"/>
              <a:t>(’,’)	#</a:t>
            </a:r>
            <a:r>
              <a:rPr lang="ja-JP" altLang="en-US" dirty="0"/>
              <a:t> </a:t>
            </a:r>
            <a:r>
              <a:rPr lang="en-US" altLang="ja-JP" dirty="0"/>
              <a:t>line</a:t>
            </a:r>
            <a:r>
              <a:rPr lang="ja-JP" altLang="en-US" dirty="0"/>
              <a:t>を </a:t>
            </a:r>
            <a:r>
              <a:rPr lang="en-US" altLang="ja-JP" dirty="0"/>
              <a:t>,</a:t>
            </a:r>
            <a:r>
              <a:rPr lang="ja-JP" altLang="en-US" dirty="0"/>
              <a:t> で区切り、</a:t>
            </a:r>
            <a:r>
              <a:rPr lang="en-US" altLang="ja-JP" dirty="0"/>
              <a:t>values</a:t>
            </a:r>
            <a:r>
              <a:rPr lang="ja-JP" altLang="en-US" dirty="0"/>
              <a:t>リスト変数に代入</a:t>
            </a:r>
            <a:r>
              <a:rPr lang="en-US" altLang="ja-JP" dirty="0"/>
              <a:t>	</a:t>
            </a:r>
          </a:p>
          <a:p>
            <a:r>
              <a:rPr lang="en-US" altLang="ja-JP" dirty="0"/>
              <a:t>    x = float(values[0]) 	# values</a:t>
            </a:r>
            <a:r>
              <a:rPr lang="ja-JP" altLang="en-US" dirty="0"/>
              <a:t>の第</a:t>
            </a:r>
            <a:r>
              <a:rPr lang="en-US" altLang="ja-JP" dirty="0"/>
              <a:t>1</a:t>
            </a:r>
            <a:r>
              <a:rPr lang="ja-JP" altLang="en-US" dirty="0"/>
              <a:t>要素</a:t>
            </a:r>
            <a:r>
              <a:rPr lang="en-US" altLang="ja-JP" dirty="0"/>
              <a:t>values[0]</a:t>
            </a:r>
            <a:r>
              <a:rPr lang="ja-JP" altLang="en-US" dirty="0"/>
              <a:t>を実数に変換して</a:t>
            </a:r>
            <a:r>
              <a:rPr lang="en-US" altLang="ja-JP" dirty="0"/>
              <a:t>x</a:t>
            </a:r>
            <a:r>
              <a:rPr lang="ja-JP" altLang="en-US" dirty="0"/>
              <a:t>変数に代入</a:t>
            </a:r>
            <a:endParaRPr lang="en-US" altLang="ja-JP" dirty="0"/>
          </a:p>
          <a:p>
            <a:r>
              <a:rPr lang="en-US" altLang="ja-JP" dirty="0"/>
              <a:t>    y = float(values[1]) 	# values</a:t>
            </a:r>
            <a:r>
              <a:rPr lang="ja-JP" altLang="en-US" dirty="0"/>
              <a:t>の第</a:t>
            </a:r>
            <a:r>
              <a:rPr lang="en-US" altLang="ja-JP" dirty="0"/>
              <a:t>2</a:t>
            </a:r>
            <a:r>
              <a:rPr lang="ja-JP" altLang="en-US" dirty="0"/>
              <a:t>要素</a:t>
            </a:r>
            <a:r>
              <a:rPr lang="en-US" altLang="ja-JP" dirty="0"/>
              <a:t>values[1]</a:t>
            </a:r>
            <a:r>
              <a:rPr lang="ja-JP" altLang="en-US" dirty="0"/>
              <a:t>を実数に変換して</a:t>
            </a:r>
            <a:r>
              <a:rPr lang="en-US" altLang="ja-JP" dirty="0"/>
              <a:t>y</a:t>
            </a:r>
            <a:r>
              <a:rPr lang="ja-JP" altLang="en-US" dirty="0"/>
              <a:t>変数に代入</a:t>
            </a:r>
            <a:endParaRPr lang="en-US" altLang="ja-JP" dirty="0"/>
          </a:p>
          <a:p>
            <a:r>
              <a:rPr lang="en-US" altLang="ja-JP" dirty="0"/>
              <a:t>    </a:t>
            </a:r>
            <a:r>
              <a:rPr lang="en-US" altLang="ja-JP" dirty="0" err="1"/>
              <a:t>xs.append</a:t>
            </a:r>
            <a:r>
              <a:rPr lang="en-US" altLang="ja-JP" dirty="0"/>
              <a:t>(x) 		# x</a:t>
            </a:r>
            <a:r>
              <a:rPr lang="ja-JP" altLang="en-US" dirty="0"/>
              <a:t>を</a:t>
            </a:r>
            <a:r>
              <a:rPr lang="en-US" altLang="ja-JP" dirty="0" err="1"/>
              <a:t>xs</a:t>
            </a:r>
            <a:r>
              <a:rPr lang="ja-JP" altLang="en-US" dirty="0"/>
              <a:t>リスト変数に追加</a:t>
            </a:r>
            <a:endParaRPr lang="en-US" altLang="ja-JP" dirty="0"/>
          </a:p>
          <a:p>
            <a:r>
              <a:rPr lang="en-US" altLang="ja-JP" dirty="0"/>
              <a:t>    </a:t>
            </a:r>
            <a:r>
              <a:rPr lang="en-US" altLang="ja-JP" dirty="0" err="1"/>
              <a:t>ys.append</a:t>
            </a:r>
            <a:r>
              <a:rPr lang="en-US" altLang="ja-JP" dirty="0"/>
              <a:t>(y) 		# y</a:t>
            </a:r>
            <a:r>
              <a:rPr lang="ja-JP" altLang="en-US" dirty="0"/>
              <a:t>を</a:t>
            </a:r>
            <a:r>
              <a:rPr lang="en-US" altLang="ja-JP" dirty="0" err="1"/>
              <a:t>ys</a:t>
            </a:r>
            <a:r>
              <a:rPr lang="ja-JP" altLang="en-US" dirty="0"/>
              <a:t>リスト変数に追加</a:t>
            </a:r>
            <a:endParaRPr lang="en-US" altLang="ja-JP" dirty="0"/>
          </a:p>
          <a:p>
            <a:r>
              <a:rPr lang="en-US" altLang="ja-JP" dirty="0"/>
              <a:t>    print(“x, y=”, x, y) 		# </a:t>
            </a:r>
            <a:r>
              <a:rPr lang="ja-JP" altLang="en-US" dirty="0"/>
              <a:t>念のため、</a:t>
            </a:r>
            <a:r>
              <a:rPr lang="en-US" altLang="ja-JP" dirty="0" err="1"/>
              <a:t>x,y</a:t>
            </a:r>
            <a:r>
              <a:rPr lang="ja-JP" altLang="en-US" dirty="0"/>
              <a:t> の値を出力して確認</a:t>
            </a:r>
            <a:endParaRPr lang="en-US" altLang="ja-JP" dirty="0"/>
          </a:p>
          <a:p>
            <a:endParaRPr lang="en-US" altLang="ja-JP" dirty="0"/>
          </a:p>
          <a:p>
            <a:r>
              <a:rPr lang="en-US" altLang="ja-JP" dirty="0" err="1"/>
              <a:t>fp.close</a:t>
            </a:r>
            <a:r>
              <a:rPr lang="en-US" altLang="ja-JP" dirty="0"/>
              <a:t>() </a:t>
            </a:r>
            <a:r>
              <a:rPr lang="en-US" altLang="ja-JP" b="1" dirty="0">
                <a:solidFill>
                  <a:srgbClr val="FF0000"/>
                </a:solidFill>
              </a:rPr>
              <a:t>	# </a:t>
            </a:r>
            <a:r>
              <a:rPr lang="ja-JP" altLang="en-US" b="1" dirty="0">
                <a:solidFill>
                  <a:srgbClr val="FF0000"/>
                </a:solidFill>
              </a:rPr>
              <a:t>重要</a:t>
            </a:r>
            <a:r>
              <a:rPr lang="en-US" altLang="ja-JP" b="1" dirty="0">
                <a:solidFill>
                  <a:srgbClr val="FF0000"/>
                </a:solidFill>
              </a:rPr>
              <a:t>:</a:t>
            </a:r>
            <a:r>
              <a:rPr lang="ja-JP" altLang="en-US" b="1" dirty="0">
                <a:solidFill>
                  <a:srgbClr val="FF0000"/>
                </a:solidFill>
              </a:rPr>
              <a:t> ファイルハンドルを</a:t>
            </a:r>
            <a:r>
              <a:rPr lang="en-US" altLang="ja-JP" b="1" dirty="0">
                <a:solidFill>
                  <a:srgbClr val="FF0000"/>
                </a:solidFill>
              </a:rPr>
              <a:t>open</a:t>
            </a:r>
            <a:r>
              <a:rPr lang="ja-JP" altLang="en-US" b="1" dirty="0">
                <a:solidFill>
                  <a:srgbClr val="FF0000"/>
                </a:solidFill>
              </a:rPr>
              <a:t>したら、不要になったときに必ず</a:t>
            </a:r>
            <a:r>
              <a:rPr lang="en-US" altLang="ja-JP" b="1" dirty="0">
                <a:solidFill>
                  <a:srgbClr val="FF0000"/>
                </a:solidFill>
              </a:rPr>
              <a:t>close</a:t>
            </a:r>
            <a:r>
              <a:rPr lang="ja-JP" altLang="en-US" b="1" dirty="0">
                <a:solidFill>
                  <a:srgbClr val="FF0000"/>
                </a:solidFill>
              </a:rPr>
              <a:t>する</a:t>
            </a:r>
            <a:endParaRPr lang="en-US" altLang="ja-JP" b="1" dirty="0">
              <a:solidFill>
                <a:srgbClr val="FF0000"/>
              </a:solidFill>
            </a:endParaRPr>
          </a:p>
          <a:p>
            <a:endParaRPr lang="en-US" altLang="ja-JP" b="1" dirty="0">
              <a:solidFill>
                <a:srgbClr val="FF0000"/>
              </a:solidFill>
            </a:endParaRPr>
          </a:p>
          <a:p>
            <a:r>
              <a:rPr lang="ja-JP" altLang="en-US" dirty="0">
                <a:solidFill>
                  <a:srgbClr val="0000FF"/>
                </a:solidFill>
              </a:rPr>
              <a:t>関連</a:t>
            </a:r>
            <a:r>
              <a:rPr lang="en-US" altLang="ja-JP" dirty="0">
                <a:solidFill>
                  <a:srgbClr val="0000FF"/>
                </a:solidFill>
              </a:rPr>
              <a:t>:</a:t>
            </a:r>
          </a:p>
          <a:p>
            <a:r>
              <a:rPr lang="ja-JP" altLang="en-US" dirty="0">
                <a:solidFill>
                  <a:srgbClr val="0000FF"/>
                </a:solidFill>
              </a:rPr>
              <a:t>　</a:t>
            </a:r>
            <a:r>
              <a:rPr lang="en-US" altLang="ja-JP" dirty="0">
                <a:solidFill>
                  <a:srgbClr val="0000FF"/>
                </a:solidFill>
              </a:rPr>
              <a:t>with</a:t>
            </a:r>
            <a:r>
              <a:rPr lang="ja-JP" altLang="en-US" dirty="0">
                <a:solidFill>
                  <a:srgbClr val="0000FF"/>
                </a:solidFill>
              </a:rPr>
              <a:t> </a:t>
            </a:r>
            <a:r>
              <a:rPr lang="en-US" altLang="ja-JP" dirty="0">
                <a:solidFill>
                  <a:srgbClr val="0000FF"/>
                </a:solidFill>
              </a:rPr>
              <a:t>open(</a:t>
            </a:r>
            <a:r>
              <a:rPr lang="en-US" altLang="ja-JP" dirty="0" err="1">
                <a:solidFill>
                  <a:srgbClr val="0000FF"/>
                </a:solidFill>
              </a:rPr>
              <a:t>infile</a:t>
            </a:r>
            <a:r>
              <a:rPr lang="en-US" altLang="ja-JP" dirty="0">
                <a:solidFill>
                  <a:srgbClr val="0000FF"/>
                </a:solidFill>
              </a:rPr>
              <a:t>) as </a:t>
            </a:r>
            <a:r>
              <a:rPr lang="en-US" altLang="ja-JP" dirty="0" err="1">
                <a:solidFill>
                  <a:srgbClr val="0000FF"/>
                </a:solidFill>
              </a:rPr>
              <a:t>fp</a:t>
            </a:r>
            <a:r>
              <a:rPr lang="en-US" altLang="ja-JP" dirty="0">
                <a:solidFill>
                  <a:srgbClr val="0000FF"/>
                </a:solidFill>
              </a:rPr>
              <a:t>:</a:t>
            </a:r>
          </a:p>
          <a:p>
            <a:r>
              <a:rPr lang="en-US" altLang="ja-JP" dirty="0">
                <a:solidFill>
                  <a:srgbClr val="0000FF"/>
                </a:solidFill>
              </a:rPr>
              <a:t>        …</a:t>
            </a:r>
          </a:p>
          <a:p>
            <a:r>
              <a:rPr lang="ja-JP" altLang="en-US" dirty="0">
                <a:solidFill>
                  <a:srgbClr val="0000FF"/>
                </a:solidFill>
              </a:rPr>
              <a:t>とすると、</a:t>
            </a:r>
            <a:r>
              <a:rPr lang="en-US" altLang="ja-JP" dirty="0">
                <a:solidFill>
                  <a:srgbClr val="0000FF"/>
                </a:solidFill>
              </a:rPr>
              <a:t>with</a:t>
            </a:r>
            <a:r>
              <a:rPr lang="ja-JP" altLang="en-US" dirty="0">
                <a:solidFill>
                  <a:srgbClr val="0000FF"/>
                </a:solidFill>
              </a:rPr>
              <a:t>ブロックが終了したところで</a:t>
            </a:r>
            <a:r>
              <a:rPr lang="en-US" altLang="ja-JP" dirty="0" err="1">
                <a:solidFill>
                  <a:srgbClr val="0000FF"/>
                </a:solidFill>
              </a:rPr>
              <a:t>fp.close</a:t>
            </a:r>
            <a:r>
              <a:rPr lang="en-US" altLang="ja-JP" dirty="0">
                <a:solidFill>
                  <a:srgbClr val="0000FF"/>
                </a:solidFill>
              </a:rPr>
              <a:t>()</a:t>
            </a:r>
            <a:r>
              <a:rPr lang="ja-JP" altLang="en-US" dirty="0">
                <a:solidFill>
                  <a:srgbClr val="0000FF"/>
                </a:solidFill>
              </a:rPr>
              <a:t>が実行されるので、</a:t>
            </a:r>
            <a:endParaRPr lang="en-US" altLang="ja-JP" dirty="0">
              <a:solidFill>
                <a:srgbClr val="0000FF"/>
              </a:solidFill>
            </a:endParaRPr>
          </a:p>
          <a:p>
            <a:r>
              <a:rPr lang="ja-JP" altLang="en-US" dirty="0">
                <a:solidFill>
                  <a:srgbClr val="0000FF"/>
                </a:solidFill>
              </a:rPr>
              <a:t>一般的にはこの書き方が推奨される</a:t>
            </a:r>
          </a:p>
        </p:txBody>
      </p:sp>
    </p:spTree>
    <p:extLst>
      <p:ext uri="{BB962C8B-B14F-4D97-AF65-F5344CB8AC3E}">
        <p14:creationId xmlns:p14="http://schemas.microsoft.com/office/powerpoint/2010/main" val="90015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AFB34-BA6D-3884-7F75-6E4404AD4CA2}"/>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766B533-ED25-DD31-F03B-8E08C1D9DE29}"/>
              </a:ext>
            </a:extLst>
          </p:cNvPr>
          <p:cNvSpPr txBox="1"/>
          <p:nvPr/>
        </p:nvSpPr>
        <p:spPr>
          <a:xfrm>
            <a:off x="0" y="2"/>
            <a:ext cx="12192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Python</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プログラム例</a:t>
            </a: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グラフを描く</a:t>
            </a:r>
          </a:p>
        </p:txBody>
      </p:sp>
      <p:sp>
        <p:nvSpPr>
          <p:cNvPr id="7" name="テキスト ボックス 6">
            <a:extLst>
              <a:ext uri="{FF2B5EF4-FFF2-40B4-BE49-F238E27FC236}">
                <a16:creationId xmlns:a16="http://schemas.microsoft.com/office/drawing/2014/main" id="{1E757EA8-61C6-52AC-E71C-F36AD67D51D8}"/>
              </a:ext>
            </a:extLst>
          </p:cNvPr>
          <p:cNvSpPr txBox="1"/>
          <p:nvPr/>
        </p:nvSpPr>
        <p:spPr>
          <a:xfrm>
            <a:off x="407368" y="811733"/>
            <a:ext cx="11521280" cy="2677656"/>
          </a:xfrm>
          <a:prstGeom prst="rect">
            <a:avLst/>
          </a:prstGeom>
          <a:noFill/>
        </p:spPr>
        <p:txBody>
          <a:bodyPr wrap="square">
            <a:spAutoFit/>
          </a:bodyPr>
          <a:lstStyle/>
          <a:p>
            <a:r>
              <a:rPr lang="en-US" altLang="ja-JP" dirty="0"/>
              <a:t>import </a:t>
            </a:r>
            <a:r>
              <a:rPr lang="en-US" altLang="ja-JP" dirty="0" err="1"/>
              <a:t>matplotlib.pyplot</a:t>
            </a:r>
            <a:r>
              <a:rPr lang="en-US" altLang="ja-JP" dirty="0"/>
              <a:t> as </a:t>
            </a:r>
            <a:r>
              <a:rPr lang="en-US" altLang="ja-JP" dirty="0" err="1"/>
              <a:t>plt</a:t>
            </a:r>
            <a:endParaRPr lang="en-US" altLang="ja-JP" dirty="0"/>
          </a:p>
          <a:p>
            <a:r>
              <a:rPr lang="en-US" altLang="ja-JP" dirty="0"/>
              <a:t>	#</a:t>
            </a:r>
            <a:r>
              <a:rPr lang="ja-JP" altLang="en-US" dirty="0"/>
              <a:t> グラフを描くお約束。 </a:t>
            </a:r>
            <a:r>
              <a:rPr lang="en-US" altLang="ja-JP" dirty="0"/>
              <a:t>Matplotlib</a:t>
            </a:r>
            <a:r>
              <a:rPr lang="ja-JP" altLang="en-US" dirty="0"/>
              <a:t>の</a:t>
            </a:r>
            <a:r>
              <a:rPr lang="en-US" altLang="ja-JP" dirty="0" err="1"/>
              <a:t>pyplot</a:t>
            </a:r>
            <a:r>
              <a:rPr lang="ja-JP" altLang="en-US" dirty="0"/>
              <a:t>モジュールを</a:t>
            </a:r>
            <a:r>
              <a:rPr lang="en-US" altLang="ja-JP" dirty="0" err="1"/>
              <a:t>plt</a:t>
            </a:r>
            <a:r>
              <a:rPr lang="ja-JP" altLang="en-US" dirty="0"/>
              <a:t>という名前で読み込む</a:t>
            </a:r>
            <a:endParaRPr lang="en-US" altLang="ja-JP" dirty="0"/>
          </a:p>
          <a:p>
            <a:endParaRPr lang="en-US" altLang="ja-JP" dirty="0"/>
          </a:p>
          <a:p>
            <a:r>
              <a:rPr lang="en-US" altLang="ja-JP" dirty="0" err="1"/>
              <a:t>plt.plot</a:t>
            </a:r>
            <a:r>
              <a:rPr lang="en-US" altLang="ja-JP" dirty="0"/>
              <a:t>(</a:t>
            </a:r>
            <a:r>
              <a:rPr lang="en-US" altLang="ja-JP" dirty="0" err="1"/>
              <a:t>xs</a:t>
            </a:r>
            <a:r>
              <a:rPr lang="en-US" altLang="ja-JP" dirty="0"/>
              <a:t>, </a:t>
            </a:r>
            <a:r>
              <a:rPr lang="en-US" altLang="ja-JP" dirty="0" err="1"/>
              <a:t>ys</a:t>
            </a:r>
            <a:r>
              <a:rPr lang="en-US" altLang="ja-JP" dirty="0"/>
              <a:t>)		#</a:t>
            </a:r>
            <a:r>
              <a:rPr lang="ja-JP" altLang="en-US" dirty="0"/>
              <a:t> </a:t>
            </a:r>
            <a:r>
              <a:rPr lang="en-US" altLang="ja-JP" dirty="0" err="1"/>
              <a:t>xs</a:t>
            </a:r>
            <a:r>
              <a:rPr lang="en-US" altLang="ja-JP" dirty="0"/>
              <a:t>, </a:t>
            </a:r>
            <a:r>
              <a:rPr lang="en-US" altLang="ja-JP" dirty="0" err="1"/>
              <a:t>ys</a:t>
            </a:r>
            <a:r>
              <a:rPr lang="ja-JP" altLang="en-US" dirty="0"/>
              <a:t>リスト変数を</a:t>
            </a:r>
            <a:r>
              <a:rPr lang="en-US" altLang="ja-JP" dirty="0"/>
              <a:t>x</a:t>
            </a:r>
            <a:r>
              <a:rPr lang="ja-JP" altLang="en-US" dirty="0"/>
              <a:t>軸、</a:t>
            </a:r>
            <a:r>
              <a:rPr lang="en-US" altLang="ja-JP" dirty="0"/>
              <a:t>y</a:t>
            </a:r>
            <a:r>
              <a:rPr lang="ja-JP" altLang="en-US" dirty="0"/>
              <a:t>軸のデータにしてグラフを描く</a:t>
            </a:r>
            <a:endParaRPr lang="en-US" altLang="ja-JP" dirty="0"/>
          </a:p>
          <a:p>
            <a:r>
              <a:rPr lang="en-US" altLang="ja-JP" dirty="0" err="1"/>
              <a:t>plt.xlabel</a:t>
            </a:r>
            <a:r>
              <a:rPr lang="en-US" altLang="ja-JP" dirty="0"/>
              <a:t>(</a:t>
            </a:r>
            <a:r>
              <a:rPr lang="en-US" altLang="ja-JP" dirty="0" err="1"/>
              <a:t>xlabel</a:t>
            </a:r>
            <a:r>
              <a:rPr lang="en-US" altLang="ja-JP" dirty="0"/>
              <a:t>)	#</a:t>
            </a:r>
            <a:r>
              <a:rPr lang="ja-JP" altLang="en-US" dirty="0"/>
              <a:t> </a:t>
            </a:r>
            <a:r>
              <a:rPr lang="en-US" altLang="ja-JP" dirty="0"/>
              <a:t>x</a:t>
            </a:r>
            <a:r>
              <a:rPr lang="ja-JP" altLang="en-US" dirty="0"/>
              <a:t>軸のラベルに</a:t>
            </a:r>
            <a:r>
              <a:rPr lang="en-US" altLang="ja-JP" dirty="0" err="1"/>
              <a:t>xlabel</a:t>
            </a:r>
            <a:r>
              <a:rPr lang="ja-JP" altLang="en-US" dirty="0"/>
              <a:t>を設定</a:t>
            </a:r>
            <a:endParaRPr lang="en-US" altLang="ja-JP" dirty="0"/>
          </a:p>
          <a:p>
            <a:r>
              <a:rPr lang="en-US" altLang="ja-JP" dirty="0" err="1"/>
              <a:t>plt.ylabel</a:t>
            </a:r>
            <a:r>
              <a:rPr lang="en-US" altLang="ja-JP" dirty="0"/>
              <a:t>(</a:t>
            </a:r>
            <a:r>
              <a:rPr lang="en-US" altLang="ja-JP" dirty="0" err="1"/>
              <a:t>ylabel</a:t>
            </a:r>
            <a:r>
              <a:rPr lang="en-US" altLang="ja-JP" dirty="0"/>
              <a:t>) 	#</a:t>
            </a:r>
            <a:r>
              <a:rPr lang="ja-JP" altLang="en-US" dirty="0"/>
              <a:t> </a:t>
            </a:r>
            <a:r>
              <a:rPr lang="en-US" altLang="ja-JP" dirty="0"/>
              <a:t>y</a:t>
            </a:r>
            <a:r>
              <a:rPr lang="ja-JP" altLang="en-US" dirty="0"/>
              <a:t>軸のラベルに</a:t>
            </a:r>
            <a:r>
              <a:rPr lang="en-US" altLang="ja-JP" dirty="0" err="1"/>
              <a:t>ylabel</a:t>
            </a:r>
            <a:r>
              <a:rPr lang="ja-JP" altLang="en-US" dirty="0"/>
              <a:t>を設定</a:t>
            </a:r>
            <a:endParaRPr lang="en-US" altLang="ja-JP" dirty="0"/>
          </a:p>
          <a:p>
            <a:r>
              <a:rPr lang="en-US" altLang="ja-JP" dirty="0" err="1"/>
              <a:t>plt.show</a:t>
            </a:r>
            <a:r>
              <a:rPr lang="en-US" altLang="ja-JP" dirty="0"/>
              <a:t>()		#</a:t>
            </a:r>
            <a:r>
              <a:rPr lang="ja-JP" altLang="en-US" dirty="0"/>
              <a:t> グラフを描画</a:t>
            </a:r>
            <a:endParaRPr lang="en-US" altLang="ja-JP" b="1" dirty="0">
              <a:solidFill>
                <a:srgbClr val="FF0000"/>
              </a:solidFill>
            </a:endParaRPr>
          </a:p>
        </p:txBody>
      </p:sp>
    </p:spTree>
    <p:extLst>
      <p:ext uri="{BB962C8B-B14F-4D97-AF65-F5344CB8AC3E}">
        <p14:creationId xmlns:p14="http://schemas.microsoft.com/office/powerpoint/2010/main" val="609093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D98C9-01B7-6641-6484-1A72F3EC5DA5}"/>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428E2AB9-A53D-6256-EE8D-C4A9C24C06B6}"/>
              </a:ext>
            </a:extLst>
          </p:cNvPr>
          <p:cNvSpPr>
            <a:spLocks noGrp="1" noChangeArrowheads="1"/>
          </p:cNvSpPr>
          <p:nvPr>
            <p:ph type="title"/>
          </p:nvPr>
        </p:nvSpPr>
        <p:spPr>
          <a:xfrm>
            <a:off x="1524000" y="0"/>
            <a:ext cx="9144000" cy="762000"/>
          </a:xfrm>
        </p:spPr>
        <p:txBody>
          <a:bodyPr/>
          <a:lstStyle/>
          <a:p>
            <a:pPr eaLnBrk="1" hangingPunct="1"/>
            <a:r>
              <a:rPr lang="ja-JP" altLang="en-US" sz="3600" b="1" dirty="0">
                <a:solidFill>
                  <a:srgbClr val="0000FF"/>
                </a:solidFill>
              </a:rPr>
              <a:t>授業日程</a:t>
            </a:r>
          </a:p>
        </p:txBody>
      </p:sp>
      <p:sp>
        <p:nvSpPr>
          <p:cNvPr id="7171" name="Text Box 3">
            <a:extLst>
              <a:ext uri="{FF2B5EF4-FFF2-40B4-BE49-F238E27FC236}">
                <a16:creationId xmlns:a16="http://schemas.microsoft.com/office/drawing/2014/main" id="{FAF056C8-A9B4-1006-9B16-241886B2C3E1}"/>
              </a:ext>
            </a:extLst>
          </p:cNvPr>
          <p:cNvSpPr txBox="1">
            <a:spLocks noChangeArrowheads="1"/>
          </p:cNvSpPr>
          <p:nvPr/>
        </p:nvSpPr>
        <p:spPr bwMode="auto">
          <a:xfrm>
            <a:off x="504056" y="688622"/>
            <a:ext cx="11712624"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effectLst/>
                <a:uLnTx/>
                <a:uFillTx/>
                <a:latin typeface="Times New Roman"/>
                <a:ea typeface="ＭＳ Ｐゴシック" panose="020B0600070205080204" pitchFamily="50" charset="-128"/>
                <a:cs typeface="+mn-cs"/>
              </a:rPr>
              <a:t>#09</a:t>
            </a:r>
            <a:r>
              <a:rPr kumimoji="1" lang="ja-JP" altLang="en-US" sz="2800" b="1" i="0" u="none" strike="noStrike" kern="1200" cap="none" spc="0" normalizeH="0" baseline="0" noProof="0" dirty="0">
                <a:ln>
                  <a:noFill/>
                </a:ln>
                <a:effectLst/>
                <a:uLnTx/>
                <a:uFillTx/>
                <a:latin typeface="Times New Roman"/>
                <a:ea typeface="ＭＳ Ｐゴシック" panose="020B0600070205080204" pitchFamily="50" charset="-128"/>
                <a:cs typeface="+mn-cs"/>
              </a:rPr>
              <a:t>　</a:t>
            </a:r>
            <a:r>
              <a:rPr kumimoji="1" lang="en-US" altLang="ja-JP" sz="2800" b="1" i="0" u="none" strike="noStrike" kern="1200" cap="none" spc="0" normalizeH="0" baseline="0" noProof="0" dirty="0">
                <a:ln>
                  <a:noFill/>
                </a:ln>
                <a:effectLst/>
                <a:uLnTx/>
                <a:uFillTx/>
                <a:latin typeface="Times New Roman"/>
                <a:ea typeface="ＭＳ Ｐゴシック" panose="020B0600070205080204" pitchFamily="50" charset="-128"/>
                <a:cs typeface="+mn-cs"/>
              </a:rPr>
              <a:t>2025/1/10 (</a:t>
            </a:r>
            <a:r>
              <a:rPr kumimoji="1" lang="ja-JP" altLang="en-US" sz="2800" b="1" i="0" u="none" strike="noStrike" kern="1200" cap="none" spc="0" normalizeH="0" baseline="0" noProof="0" dirty="0">
                <a:ln>
                  <a:noFill/>
                </a:ln>
                <a:effectLst/>
                <a:uLnTx/>
                <a:uFillTx/>
                <a:latin typeface="Times New Roman"/>
                <a:ea typeface="ＭＳ Ｐゴシック" panose="020B0600070205080204" pitchFamily="50" charset="-128"/>
                <a:cs typeface="+mn-cs"/>
              </a:rPr>
              <a:t>金</a:t>
            </a:r>
            <a:r>
              <a:rPr kumimoji="1" lang="en-US" altLang="ja-JP" sz="2800" b="1" i="0" u="none" strike="noStrike" kern="1200" cap="none" spc="0" normalizeH="0" baseline="0" noProof="0" dirty="0">
                <a:ln>
                  <a:noFill/>
                </a:ln>
                <a:effectLst/>
                <a:uLnTx/>
                <a:uFillTx/>
                <a:latin typeface="Times New Roman"/>
                <a:ea typeface="ＭＳ Ｐゴシック" panose="020B0600070205080204" pitchFamily="50" charset="-128"/>
                <a:cs typeface="+mn-cs"/>
              </a:rPr>
              <a:t>)</a:t>
            </a:r>
            <a:r>
              <a:rPr kumimoji="1" lang="ja-JP" altLang="en-US" sz="2800" b="1" i="0" u="none" strike="noStrike" kern="1200" cap="none" spc="0" normalizeH="0" baseline="0" noProof="0" dirty="0">
                <a:ln>
                  <a:noFill/>
                </a:ln>
                <a:effectLst/>
                <a:uLnTx/>
                <a:uFillTx/>
                <a:latin typeface="Times New Roman"/>
                <a:ea typeface="ＭＳ Ｐゴシック" panose="020B0600070205080204" pitchFamily="50" charset="-128"/>
                <a:cs typeface="+mn-cs"/>
              </a:rPr>
              <a:t> 　神谷担当</a:t>
            </a:r>
            <a:br>
              <a:rPr kumimoji="1" lang="en-US" altLang="ja-JP" sz="2800" b="1" i="0" u="none" strike="noStrike" kern="1200" cap="none" spc="0" normalizeH="0" baseline="0" noProof="0" dirty="0">
                <a:ln>
                  <a:noFill/>
                </a:ln>
                <a:effectLst/>
                <a:uLnTx/>
                <a:uFillTx/>
                <a:latin typeface="Times New Roman"/>
                <a:ea typeface="ＭＳ Ｐゴシック" panose="020B0600070205080204" pitchFamily="50" charset="-128"/>
                <a:cs typeface="+mn-cs"/>
              </a:rPr>
            </a:b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・プログラミングの基礎 </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(python)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 例題</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a:t>
            </a: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回帰</a:t>
            </a:r>
            <a:endPar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・線形最小二乗法 </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a:t>
            </a: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多項式</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・生成</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AI</a:t>
            </a: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(ChatGPT</a:t>
            </a: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Microsoft</a:t>
            </a: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365</a:t>
            </a: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copilot, </a:t>
            </a:r>
            <a:r>
              <a:rPr kumimoji="1" lang="en-US" altLang="ja-JP" sz="2000" b="0" i="0" u="none" strike="noStrike" kern="1200" cap="none" spc="0" normalizeH="0" baseline="0" noProof="0" dirty="0" err="1">
                <a:ln>
                  <a:noFill/>
                </a:ln>
                <a:effectLst/>
                <a:uLnTx/>
                <a:uFillTx/>
                <a:latin typeface="Times New Roman"/>
                <a:ea typeface="ＭＳ ゴシック" panose="020B0609070205080204" pitchFamily="49" charset="-128"/>
                <a:cs typeface="+mn-cs"/>
              </a:rPr>
              <a:t>github</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 copilot)</a:t>
            </a: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を使ったデータ作成、プログラミング</a:t>
            </a:r>
            <a:endParaRPr kumimoji="1" lang="en-US" altLang="ja-JP" sz="2800" b="0" i="0" u="none" strike="noStrike" kern="1200" cap="none" spc="0" normalizeH="0" baseline="0" noProof="0" dirty="0">
              <a:ln>
                <a:noFill/>
              </a:ln>
              <a:effectLst/>
              <a:uLnTx/>
              <a:uFillTx/>
              <a:latin typeface="Times New Roman"/>
              <a:ea typeface="ＭＳ ゴシック" panose="020B0609070205080204" pitchFamily="49" charset="-128"/>
              <a:cs typeface="+mn-cs"/>
            </a:endParaRPr>
          </a:p>
          <a:p>
            <a:pPr marL="284163" marR="0" lvl="0" indent="-284163" algn="l"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effectLst/>
                <a:uLnTx/>
                <a:uFillTx/>
                <a:latin typeface="Times New Roman"/>
                <a:ea typeface="ＭＳ Ｐゴシック" panose="020B0600070205080204" pitchFamily="50" charset="-128"/>
                <a:cs typeface="+mn-cs"/>
              </a:rPr>
              <a:t>#10</a:t>
            </a:r>
            <a:r>
              <a:rPr kumimoji="1" lang="ja-JP" altLang="en-US" sz="2800" b="1" i="0" u="none" strike="noStrike" kern="1200" cap="none" spc="0" normalizeH="0" baseline="0" noProof="0" dirty="0">
                <a:ln>
                  <a:noFill/>
                </a:ln>
                <a:effectLst/>
                <a:uLnTx/>
                <a:uFillTx/>
                <a:latin typeface="Times New Roman"/>
                <a:ea typeface="ＭＳ Ｐゴシック" panose="020B0600070205080204" pitchFamily="50" charset="-128"/>
                <a:cs typeface="+mn-cs"/>
              </a:rPr>
              <a:t>　</a:t>
            </a:r>
            <a:r>
              <a:rPr kumimoji="1" lang="en-US" altLang="ja-JP" sz="2800" b="1" i="0" u="none" strike="noStrike" kern="1200" cap="none" spc="0" normalizeH="0" baseline="0" noProof="0" dirty="0">
                <a:ln>
                  <a:noFill/>
                </a:ln>
                <a:effectLst/>
                <a:uLnTx/>
                <a:uFillTx/>
                <a:latin typeface="Times New Roman"/>
                <a:ea typeface="ＭＳ Ｐゴシック" panose="020B0600070205080204" pitchFamily="50" charset="-128"/>
                <a:cs typeface="+mn-cs"/>
              </a:rPr>
              <a:t>2025/1/14(</a:t>
            </a:r>
            <a:r>
              <a:rPr kumimoji="1" lang="ja-JP" altLang="en-US" sz="2800" b="1" i="0" u="none" strike="noStrike" kern="1200" cap="none" spc="0" normalizeH="0" baseline="0" noProof="0" dirty="0">
                <a:ln>
                  <a:noFill/>
                </a:ln>
                <a:effectLst/>
                <a:uLnTx/>
                <a:uFillTx/>
                <a:latin typeface="Times New Roman"/>
                <a:ea typeface="ＭＳ Ｐゴシック" panose="020B0600070205080204" pitchFamily="50" charset="-128"/>
                <a:cs typeface="+mn-cs"/>
              </a:rPr>
              <a:t>火</a:t>
            </a:r>
            <a:r>
              <a:rPr kumimoji="1" lang="en-US" altLang="ja-JP" sz="2800" b="1" i="0" u="none" strike="noStrike" kern="1200" cap="none" spc="0" normalizeH="0" baseline="0" noProof="0" dirty="0">
                <a:ln>
                  <a:noFill/>
                </a:ln>
                <a:effectLst/>
                <a:uLnTx/>
                <a:uFillTx/>
                <a:latin typeface="Times New Roman"/>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・生成</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AI</a:t>
            </a: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の使い方 復習</a:t>
            </a:r>
            <a:endPar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python</a:t>
            </a: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文法</a:t>
            </a:r>
            <a:endPar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 例題</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a:t>
            </a: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回帰</a:t>
            </a:r>
            <a:endPar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・線形最小二乗法の理論</a:t>
            </a:r>
            <a:endPar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・線形最小二乗法 </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a:t>
            </a: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一般関数</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tab pos="1433513" algn="l"/>
                <a:tab pos="1790700" algn="l"/>
                <a:tab pos="2066925" algn="l"/>
              </a:tabLst>
              <a:defRPr/>
            </a:pPr>
            <a:r>
              <a:rPr kumimoji="1" lang="en-US" altLang="ja-JP" sz="2800" b="1" i="0" u="none" strike="noStrike" kern="1200" cap="none" spc="0" normalizeH="0" baseline="0" noProof="0" dirty="0">
                <a:ln>
                  <a:noFill/>
                </a:ln>
                <a:effectLst/>
                <a:uLnTx/>
                <a:uFillTx/>
                <a:latin typeface="Times New Roman"/>
                <a:ea typeface="ＭＳ Ｐゴシック" panose="020B0600070205080204" pitchFamily="50" charset="-128"/>
                <a:cs typeface="+mn-cs"/>
              </a:rPr>
              <a:t>#11</a:t>
            </a:r>
            <a:r>
              <a:rPr kumimoji="1" lang="ja-JP" altLang="en-US" sz="2800" b="1" i="0" u="none" strike="noStrike" kern="1200" cap="none" spc="0" normalizeH="0" baseline="0" noProof="0" dirty="0">
                <a:ln>
                  <a:noFill/>
                </a:ln>
                <a:effectLst/>
                <a:uLnTx/>
                <a:uFillTx/>
                <a:latin typeface="Times New Roman"/>
                <a:ea typeface="ＭＳ Ｐゴシック" panose="020B0600070205080204" pitchFamily="50" charset="-128"/>
                <a:cs typeface="+mn-cs"/>
              </a:rPr>
              <a:t>　</a:t>
            </a:r>
            <a:r>
              <a:rPr kumimoji="1" lang="en-US" altLang="ja-JP" sz="2800" b="1" i="0" u="none" strike="noStrike" kern="1200" cap="none" spc="0" normalizeH="0" baseline="0" noProof="0" dirty="0">
                <a:ln>
                  <a:noFill/>
                </a:ln>
                <a:effectLst/>
                <a:uLnTx/>
                <a:uFillTx/>
                <a:latin typeface="Times New Roman"/>
                <a:ea typeface="ＭＳ Ｐゴシック" panose="020B0600070205080204" pitchFamily="50" charset="-128"/>
                <a:cs typeface="+mn-cs"/>
              </a:rPr>
              <a:t>2025/1/21(</a:t>
            </a:r>
            <a:r>
              <a:rPr kumimoji="1" lang="ja-JP" altLang="en-US" sz="2800" b="1" i="0" u="none" strike="noStrike" kern="1200" cap="none" spc="0" normalizeH="0" baseline="0" noProof="0" dirty="0">
                <a:ln>
                  <a:noFill/>
                </a:ln>
                <a:effectLst/>
                <a:uLnTx/>
                <a:uFillTx/>
                <a:latin typeface="Times New Roman"/>
                <a:ea typeface="ＭＳ Ｐゴシック" panose="020B0600070205080204" pitchFamily="50" charset="-128"/>
                <a:cs typeface="+mn-cs"/>
              </a:rPr>
              <a:t>火</a:t>
            </a:r>
            <a:r>
              <a:rPr kumimoji="1" lang="en-US" altLang="ja-JP" sz="2800" b="1" i="0" u="none" strike="noStrike" kern="1200" cap="none" spc="0" normalizeH="0" baseline="0" noProof="0" dirty="0">
                <a:ln>
                  <a:noFill/>
                </a:ln>
                <a:effectLst/>
                <a:uLnTx/>
                <a:uFillTx/>
                <a:latin typeface="Times New Roman"/>
                <a:ea typeface="ＭＳ Ｐゴシック" panose="020B0600070205080204" pitchFamily="50" charset="-128"/>
                <a:cs typeface="+mn-cs"/>
              </a:rPr>
              <a:t>)</a:t>
            </a:r>
          </a:p>
          <a:p>
            <a:pPr marL="284163" marR="0" lvl="0" indent="-284163"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python</a:t>
            </a: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らしいプログラム </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(lsq_general_copilot.py)</a:t>
            </a:r>
          </a:p>
          <a:p>
            <a:pPr marL="284163" marR="0" lvl="0" indent="-284163"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・行列計算</a:t>
            </a:r>
            <a:endPar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endParaRPr>
          </a:p>
          <a:p>
            <a:pPr marL="284163" marR="0" lvl="0" indent="-284163"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・非線形最小二乗法 </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a:t>
            </a:r>
            <a:r>
              <a:rPr kumimoji="1" lang="en-US" altLang="ja-JP" sz="2000" b="0" i="0" u="none" strike="noStrike" kern="1200" cap="none" spc="0" normalizeH="0" baseline="0" noProof="0" dirty="0" err="1">
                <a:ln>
                  <a:noFill/>
                </a:ln>
                <a:effectLst/>
                <a:uLnTx/>
                <a:uFillTx/>
                <a:latin typeface="Times New Roman"/>
                <a:ea typeface="ＭＳ ゴシック" panose="020B0609070205080204" pitchFamily="49" charset="-128"/>
                <a:cs typeface="+mn-cs"/>
              </a:rPr>
              <a:t>numpy.curve_fit</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a:t>
            </a:r>
          </a:p>
          <a:p>
            <a:pPr marL="284163" marR="0" lvl="0" indent="-284163"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　　　・機械学習回帰 </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(Ridge</a:t>
            </a:r>
            <a:r>
              <a:rPr kumimoji="1" lang="ja-JP" altLang="en-US" sz="2000" b="0" i="0" u="none" strike="noStrike" kern="1200" cap="none" spc="0" normalizeH="0" baseline="0" noProof="0" dirty="0">
                <a:ln>
                  <a:noFill/>
                </a:ln>
                <a:effectLst/>
                <a:uLnTx/>
                <a:uFillTx/>
                <a:latin typeface="Times New Roman"/>
                <a:ea typeface="ＭＳ ゴシック" panose="020B0609070205080204" pitchFamily="49" charset="-128"/>
                <a:cs typeface="+mn-cs"/>
              </a:rPr>
              <a:t>回帰、過学習の確認</a:t>
            </a:r>
            <a:r>
              <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rPr>
              <a:t>)</a:t>
            </a:r>
          </a:p>
          <a:p>
            <a:pPr marL="284163" marR="0" lvl="0" indent="-284163" algn="l"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effectLst/>
              <a:uLnTx/>
              <a:uFillTx/>
              <a:latin typeface="Times New Roman"/>
              <a:ea typeface="ＭＳ ゴシック" panose="020B0609070205080204" pitchFamily="49" charset="-128"/>
              <a:cs typeface="+mn-cs"/>
            </a:endParaRPr>
          </a:p>
          <a:p>
            <a:pPr marL="284163" marR="0" lvl="0" indent="-284163" algn="l"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effectLst/>
                <a:uLnTx/>
                <a:uFillTx/>
                <a:latin typeface="Times New Roman"/>
                <a:ea typeface="ＭＳ ゴシック" panose="020B0609070205080204" pitchFamily="49" charset="-128"/>
                <a:cs typeface="+mn-cs"/>
              </a:rPr>
              <a:t>#12</a:t>
            </a:r>
            <a:r>
              <a:rPr kumimoji="1" lang="ja-JP" altLang="en-US" sz="2800" b="1" i="0" u="none" strike="noStrike" kern="1200" cap="none" spc="0" normalizeH="0" baseline="0" noProof="0" dirty="0">
                <a:ln>
                  <a:noFill/>
                </a:ln>
                <a:effectLst/>
                <a:uLnTx/>
                <a:uFillTx/>
                <a:latin typeface="Times New Roman"/>
                <a:ea typeface="ＭＳ ゴシック" panose="020B0609070205080204" pitchFamily="49" charset="-128"/>
                <a:cs typeface="+mn-cs"/>
              </a:rPr>
              <a:t>　</a:t>
            </a:r>
            <a:r>
              <a:rPr kumimoji="1" lang="en-US" altLang="ja-JP" sz="2800" b="1" i="0" u="none" strike="noStrike" kern="1200" cap="none" spc="0" normalizeH="0" baseline="0" noProof="0" dirty="0">
                <a:ln>
                  <a:noFill/>
                </a:ln>
                <a:effectLst/>
                <a:uLnTx/>
                <a:uFillTx/>
                <a:latin typeface="Times New Roman"/>
                <a:ea typeface="ＭＳ ゴシック" panose="020B0609070205080204" pitchFamily="49" charset="-128"/>
                <a:cs typeface="+mn-cs"/>
              </a:rPr>
              <a:t>1/24</a:t>
            </a:r>
            <a:r>
              <a:rPr kumimoji="1" lang="ja-JP" altLang="en-US" sz="2800" b="1" i="0" u="none" strike="noStrike" kern="1200" cap="none" spc="0" normalizeH="0" baseline="0" noProof="0" dirty="0">
                <a:ln>
                  <a:noFill/>
                </a:ln>
                <a:effectLst/>
                <a:uLnTx/>
                <a:uFillTx/>
                <a:latin typeface="Times New Roman"/>
                <a:ea typeface="ＭＳ ゴシック" panose="020B0609070205080204" pitchFamily="49" charset="-128"/>
                <a:cs typeface="+mn-cs"/>
              </a:rPr>
              <a:t>～</a:t>
            </a:r>
            <a:r>
              <a:rPr kumimoji="1" lang="en-US" altLang="ja-JP" sz="2800" b="1" i="0" u="none" strike="noStrike" kern="1200" cap="none" spc="0" normalizeH="0" baseline="0" noProof="0" dirty="0">
                <a:ln>
                  <a:noFill/>
                </a:ln>
                <a:effectLst/>
                <a:uLnTx/>
                <a:uFillTx/>
                <a:latin typeface="Times New Roman"/>
                <a:ea typeface="ＭＳ ゴシック" panose="020B0609070205080204" pitchFamily="49" charset="-128"/>
                <a:cs typeface="+mn-cs"/>
              </a:rPr>
              <a:t>#14</a:t>
            </a:r>
            <a:r>
              <a:rPr kumimoji="1" lang="ja-JP" altLang="en-US" sz="2800" b="1" i="0" u="none" strike="noStrike" kern="1200" cap="none" spc="0" normalizeH="0" baseline="0" noProof="0" dirty="0">
                <a:ln>
                  <a:noFill/>
                </a:ln>
                <a:effectLst/>
                <a:uLnTx/>
                <a:uFillTx/>
                <a:latin typeface="Times New Roman"/>
                <a:ea typeface="ＭＳ ゴシック" panose="020B0609070205080204" pitchFamily="49" charset="-128"/>
                <a:cs typeface="+mn-cs"/>
              </a:rPr>
              <a:t>　</a:t>
            </a:r>
            <a:r>
              <a:rPr kumimoji="1" lang="en-US" altLang="ja-JP" sz="2800" b="1" i="0" u="none" strike="noStrike" kern="1200" cap="none" spc="0" normalizeH="0" baseline="0" noProof="0" dirty="0">
                <a:ln>
                  <a:noFill/>
                </a:ln>
                <a:effectLst/>
                <a:uLnTx/>
                <a:uFillTx/>
                <a:latin typeface="Times New Roman"/>
                <a:ea typeface="ＭＳ ゴシック" panose="020B0609070205080204" pitchFamily="49" charset="-128"/>
                <a:cs typeface="+mn-cs"/>
              </a:rPr>
              <a:t>1/31</a:t>
            </a:r>
            <a:r>
              <a:rPr kumimoji="1" lang="ja-JP" altLang="en-US" sz="2800" b="1" i="0" u="none" strike="noStrike" kern="1200" cap="none" spc="0" normalizeH="0" baseline="0" noProof="0" dirty="0">
                <a:ln>
                  <a:noFill/>
                </a:ln>
                <a:effectLst/>
                <a:uLnTx/>
                <a:uFillTx/>
                <a:latin typeface="Times New Roman"/>
                <a:ea typeface="ＭＳ ゴシック" panose="020B0609070205080204" pitchFamily="49" charset="-128"/>
                <a:cs typeface="+mn-cs"/>
              </a:rPr>
              <a:t>　講義</a:t>
            </a:r>
            <a:endParaRPr kumimoji="1" lang="en-US" altLang="ja-JP" sz="2000" b="0" i="0" u="none" strike="noStrike" kern="1200" cap="none" spc="0" normalizeH="0" baseline="0" noProof="0" dirty="0">
              <a:ln>
                <a:noFill/>
              </a:ln>
              <a:effectLst/>
              <a:uLnTx/>
              <a:uFillTx/>
              <a:latin typeface="Times New Roman"/>
              <a:cs typeface="+mn-cs"/>
            </a:endParaRPr>
          </a:p>
        </p:txBody>
      </p:sp>
    </p:spTree>
    <p:extLst>
      <p:ext uri="{BB962C8B-B14F-4D97-AF65-F5344CB8AC3E}">
        <p14:creationId xmlns:p14="http://schemas.microsoft.com/office/powerpoint/2010/main" val="2097969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8D8FD-B4E9-2C3E-3B5F-40E72DA3C83F}"/>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0DC8464-6FC3-622B-06B6-4FCBF5B302D3}"/>
              </a:ext>
            </a:extLst>
          </p:cNvPr>
          <p:cNvSpPr txBox="1"/>
          <p:nvPr/>
        </p:nvSpPr>
        <p:spPr>
          <a:xfrm>
            <a:off x="0" y="2"/>
            <a:ext cx="12192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dirty="0">
                <a:solidFill>
                  <a:srgbClr val="0000FF"/>
                </a:solidFill>
                <a:ea typeface="ＭＳ ゴシック" panose="020B0609070205080204" pitchFamily="49" charset="-128"/>
                <a:cs typeface="Times New Roman" panose="02020603050405020304" pitchFamily="18" charset="0"/>
              </a:rPr>
              <a:t>最小二乗法のプログラム</a:t>
            </a:r>
            <a:endPar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9E2F31B5-9053-6227-FF0D-BA37915D6775}"/>
              </a:ext>
            </a:extLst>
          </p:cNvPr>
          <p:cNvSpPr txBox="1"/>
          <p:nvPr/>
        </p:nvSpPr>
        <p:spPr>
          <a:xfrm>
            <a:off x="335360" y="765274"/>
            <a:ext cx="11521280" cy="6093976"/>
          </a:xfrm>
          <a:prstGeom prst="rect">
            <a:avLst/>
          </a:prstGeom>
          <a:noFill/>
        </p:spPr>
        <p:txBody>
          <a:bodyPr wrap="square">
            <a:spAutoFit/>
          </a:bodyPr>
          <a:lstStyle/>
          <a:p>
            <a:r>
              <a:rPr lang="en-US" altLang="ja-JP" dirty="0"/>
              <a:t>data.csv</a:t>
            </a:r>
            <a:r>
              <a:rPr lang="ja-JP" altLang="en-US" dirty="0"/>
              <a:t>には精確に直線に乗っているデータしかないので、</a:t>
            </a:r>
            <a:endParaRPr lang="en-US" altLang="ja-JP" dirty="0"/>
          </a:p>
          <a:p>
            <a:r>
              <a:rPr lang="ja-JP" altLang="en-US" dirty="0"/>
              <a:t>ノイズを入れたデータを </a:t>
            </a:r>
            <a:r>
              <a:rPr lang="en-US" altLang="ja-JP" b="1" dirty="0">
                <a:solidFill>
                  <a:srgbClr val="FF0000"/>
                </a:solidFill>
              </a:rPr>
              <a:t>data2.csv</a:t>
            </a:r>
            <a:r>
              <a:rPr lang="ja-JP" altLang="en-US" b="1" dirty="0">
                <a:solidFill>
                  <a:srgbClr val="FF0000"/>
                </a:solidFill>
              </a:rPr>
              <a:t> </a:t>
            </a:r>
            <a:r>
              <a:rPr lang="ja-JP" altLang="en-US" dirty="0"/>
              <a:t>としてつくる</a:t>
            </a:r>
            <a:endParaRPr lang="en-US" altLang="ja-JP" dirty="0"/>
          </a:p>
          <a:p>
            <a:endParaRPr lang="en-US" altLang="ja-JP" dirty="0"/>
          </a:p>
          <a:p>
            <a:r>
              <a:rPr lang="en-US" altLang="ja-JP" dirty="0"/>
              <a:t>data2.csv:</a:t>
            </a:r>
            <a:r>
              <a:rPr lang="en-US" altLang="ja-JP" sz="1400" dirty="0"/>
              <a:t> </a:t>
            </a:r>
            <a:br>
              <a:rPr lang="en-US" altLang="ja-JP" sz="1400" dirty="0"/>
            </a:br>
            <a:r>
              <a:rPr lang="ja-JP" altLang="en-US" sz="1800" dirty="0"/>
              <a:t>　　　</a:t>
            </a:r>
            <a:r>
              <a:rPr lang="en-US" altLang="ja-JP" sz="1800" dirty="0"/>
              <a:t>(MS copilot</a:t>
            </a:r>
            <a:r>
              <a:rPr lang="ja-JP" altLang="en-US" sz="1800" dirty="0"/>
              <a:t>で</a:t>
            </a:r>
            <a:br>
              <a:rPr lang="en-US" altLang="ja-JP" sz="1800" dirty="0"/>
            </a:br>
            <a:r>
              <a:rPr lang="ja-JP" altLang="en-US" sz="1800" dirty="0"/>
              <a:t>　　　　</a:t>
            </a:r>
            <a:r>
              <a:rPr lang="en-US" altLang="ja-JP" sz="1800" dirty="0"/>
              <a:t>”</a:t>
            </a:r>
            <a:r>
              <a:rPr lang="ja-JP" altLang="en-US" sz="1800" dirty="0"/>
              <a:t> </a:t>
            </a:r>
            <a:r>
              <a:rPr lang="en-US" altLang="ja-JP" sz="1800" dirty="0"/>
              <a:t>y=3x</a:t>
            </a:r>
            <a:r>
              <a:rPr lang="ja-JP" altLang="en-US" sz="1800" dirty="0"/>
              <a:t>に従い、ノイズを含むデータの</a:t>
            </a:r>
            <a:r>
              <a:rPr lang="en-US" altLang="ja-JP" sz="1800" dirty="0"/>
              <a:t>CSV</a:t>
            </a:r>
            <a:r>
              <a:rPr lang="ja-JP" altLang="en-US" sz="1800" dirty="0"/>
              <a:t>フォーマットのテキストを出力してください。</a:t>
            </a:r>
            <a:r>
              <a:rPr lang="en-US" altLang="ja-JP" sz="1800" dirty="0"/>
              <a:t>x</a:t>
            </a:r>
            <a:r>
              <a:rPr lang="ja-JP" altLang="en-US" sz="1800" dirty="0"/>
              <a:t>の範囲は</a:t>
            </a:r>
            <a:r>
              <a:rPr lang="en-US" altLang="ja-JP" sz="1800" dirty="0"/>
              <a:t>0~10</a:t>
            </a:r>
            <a:r>
              <a:rPr lang="ja-JP" altLang="en-US" sz="1800" dirty="0"/>
              <a:t>で１置きで</a:t>
            </a:r>
            <a:r>
              <a:rPr lang="en-US" altLang="ja-JP" sz="1800" dirty="0"/>
              <a:t>”</a:t>
            </a:r>
            <a:r>
              <a:rPr lang="ja-JP" altLang="en-US" sz="1800" dirty="0"/>
              <a:t> </a:t>
            </a:r>
            <a:br>
              <a:rPr lang="en-US" altLang="ja-JP" sz="1800" dirty="0"/>
            </a:br>
            <a:r>
              <a:rPr lang="ja-JP" altLang="en-US" sz="1800" dirty="0"/>
              <a:t>　　　で作成</a:t>
            </a:r>
            <a:r>
              <a:rPr lang="en-US" altLang="ja-JP" sz="1800" dirty="0"/>
              <a:t>)</a:t>
            </a:r>
          </a:p>
          <a:p>
            <a:r>
              <a:rPr lang="es-ES" altLang="ja-JP" sz="2000" dirty="0"/>
              <a:t>x,y</a:t>
            </a:r>
          </a:p>
          <a:p>
            <a:r>
              <a:rPr lang="es-ES" altLang="ja-JP" sz="2000" dirty="0"/>
              <a:t>0,0.34</a:t>
            </a:r>
          </a:p>
          <a:p>
            <a:r>
              <a:rPr lang="es-ES" altLang="ja-JP" sz="2000" dirty="0"/>
              <a:t>1,2.65</a:t>
            </a:r>
          </a:p>
          <a:p>
            <a:r>
              <a:rPr lang="es-ES" altLang="ja-JP" sz="2000" dirty="0"/>
              <a:t>2,5.12</a:t>
            </a:r>
          </a:p>
          <a:p>
            <a:r>
              <a:rPr lang="es-ES" altLang="ja-JP" sz="2000" dirty="0"/>
              <a:t>3,8.21</a:t>
            </a:r>
          </a:p>
          <a:p>
            <a:r>
              <a:rPr lang="es-ES" altLang="ja-JP" sz="2000" dirty="0"/>
              <a:t>4,12.03</a:t>
            </a:r>
          </a:p>
          <a:p>
            <a:r>
              <a:rPr lang="es-ES" altLang="ja-JP" sz="2000" dirty="0"/>
              <a:t>5,14.90</a:t>
            </a:r>
          </a:p>
          <a:p>
            <a:r>
              <a:rPr lang="es-ES" altLang="ja-JP" sz="2000" dirty="0"/>
              <a:t>6,18.24</a:t>
            </a:r>
          </a:p>
          <a:p>
            <a:r>
              <a:rPr lang="es-ES" altLang="ja-JP" sz="2000" dirty="0"/>
              <a:t>7,20.93</a:t>
            </a:r>
          </a:p>
          <a:p>
            <a:r>
              <a:rPr lang="es-ES" altLang="ja-JP" sz="2000" dirty="0"/>
              <a:t>8,24.75</a:t>
            </a:r>
          </a:p>
          <a:p>
            <a:r>
              <a:rPr lang="es-ES" altLang="ja-JP" sz="2000" dirty="0"/>
              <a:t>9,27.58</a:t>
            </a:r>
          </a:p>
          <a:p>
            <a:r>
              <a:rPr lang="es-ES" altLang="ja-JP" sz="2000" dirty="0"/>
              <a:t>10,30.45</a:t>
            </a:r>
            <a:endParaRPr lang="en-US" altLang="ja-JP" sz="2000" dirty="0"/>
          </a:p>
        </p:txBody>
      </p:sp>
    </p:spTree>
    <p:extLst>
      <p:ext uri="{BB962C8B-B14F-4D97-AF65-F5344CB8AC3E}">
        <p14:creationId xmlns:p14="http://schemas.microsoft.com/office/powerpoint/2010/main" val="2274820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FEE8C-74D2-F01D-F919-0C223232D8ED}"/>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0CC4023-D957-8A45-5A9C-9917E37755B2}"/>
              </a:ext>
            </a:extLst>
          </p:cNvPr>
          <p:cNvSpPr txBox="1"/>
          <p:nvPr/>
        </p:nvSpPr>
        <p:spPr>
          <a:xfrm>
            <a:off x="0" y="2"/>
            <a:ext cx="12192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600" b="1" dirty="0" err="1">
                <a:solidFill>
                  <a:srgbClr val="0000FF"/>
                </a:solidFill>
                <a:ea typeface="ＭＳ ゴシック" panose="020B0609070205080204" pitchFamily="49" charset="-128"/>
                <a:cs typeface="Times New Roman" panose="02020603050405020304" pitchFamily="18" charset="0"/>
              </a:rPr>
              <a:t>read.ipynb</a:t>
            </a:r>
            <a:r>
              <a:rPr kumimoji="0" lang="ja-JP" altLang="en-US" sz="3600" b="1" dirty="0">
                <a:solidFill>
                  <a:srgbClr val="0000FF"/>
                </a:solidFill>
                <a:ea typeface="ＭＳ ゴシック" panose="020B0609070205080204" pitchFamily="49" charset="-128"/>
                <a:cs typeface="Times New Roman" panose="02020603050405020304" pitchFamily="18" charset="0"/>
              </a:rPr>
              <a:t>を</a:t>
            </a:r>
            <a:r>
              <a:rPr kumimoji="0" lang="en-US" altLang="ja-JP" sz="3600" b="1" dirty="0">
                <a:solidFill>
                  <a:srgbClr val="0000FF"/>
                </a:solidFill>
                <a:ea typeface="ＭＳ ゴシック" panose="020B0609070205080204" pitchFamily="49" charset="-128"/>
                <a:cs typeface="Times New Roman" panose="02020603050405020304" pitchFamily="18" charset="0"/>
              </a:rPr>
              <a:t>“</a:t>
            </a:r>
            <a:r>
              <a:rPr kumimoji="0" lang="ja-JP" altLang="en-US" sz="3600" b="1" dirty="0">
                <a:solidFill>
                  <a:srgbClr val="0000FF"/>
                </a:solidFill>
                <a:ea typeface="ＭＳ ゴシック" panose="020B0609070205080204" pitchFamily="49" charset="-128"/>
                <a:cs typeface="Times New Roman" panose="02020603050405020304" pitchFamily="18" charset="0"/>
              </a:rPr>
              <a:t>名前を付けて保存</a:t>
            </a:r>
            <a:r>
              <a:rPr kumimoji="0" lang="en-US" altLang="ja-JP" sz="3600" b="1" dirty="0">
                <a:solidFill>
                  <a:srgbClr val="0000FF"/>
                </a:solidFill>
                <a:ea typeface="ＭＳ ゴシック" panose="020B0609070205080204" pitchFamily="49" charset="-128"/>
                <a:cs typeface="Times New Roman" panose="02020603050405020304" pitchFamily="18" charset="0"/>
              </a:rPr>
              <a:t>”</a:t>
            </a:r>
            <a:r>
              <a:rPr kumimoji="0" lang="ja-JP" altLang="en-US" sz="3600" b="1" dirty="0">
                <a:solidFill>
                  <a:srgbClr val="0000FF"/>
                </a:solidFill>
                <a:ea typeface="ＭＳ ゴシック" panose="020B0609070205080204" pitchFamily="49" charset="-128"/>
                <a:cs typeface="Times New Roman" panose="02020603050405020304" pitchFamily="18" charset="0"/>
              </a:rPr>
              <a:t>で </a:t>
            </a:r>
            <a:r>
              <a:rPr kumimoji="0" lang="en-US" altLang="ja-JP" sz="3600" b="1" dirty="0" err="1">
                <a:solidFill>
                  <a:srgbClr val="0000FF"/>
                </a:solidFill>
                <a:ea typeface="ＭＳ ゴシック" panose="020B0609070205080204" pitchFamily="49" charset="-128"/>
                <a:cs typeface="Times New Roman" panose="02020603050405020304" pitchFamily="18" charset="0"/>
              </a:rPr>
              <a:t>lsq.ipynb</a:t>
            </a:r>
            <a:r>
              <a:rPr kumimoji="0" lang="ja-JP" altLang="en-US" sz="3600" b="1" dirty="0">
                <a:solidFill>
                  <a:srgbClr val="0000FF"/>
                </a:solidFill>
                <a:ea typeface="ＭＳ ゴシック" panose="020B0609070205080204" pitchFamily="49" charset="-128"/>
                <a:cs typeface="Times New Roman" panose="02020603050405020304" pitchFamily="18" charset="0"/>
              </a:rPr>
              <a:t>で保存</a:t>
            </a:r>
            <a:endPar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1EA245B1-8CD5-2AE3-7362-D2787E6F967D}"/>
              </a:ext>
            </a:extLst>
          </p:cNvPr>
          <p:cNvSpPr txBox="1"/>
          <p:nvPr/>
        </p:nvSpPr>
        <p:spPr>
          <a:xfrm>
            <a:off x="335360" y="765274"/>
            <a:ext cx="11521280" cy="6001643"/>
          </a:xfrm>
          <a:prstGeom prst="rect">
            <a:avLst/>
          </a:prstGeom>
          <a:noFill/>
        </p:spPr>
        <p:txBody>
          <a:bodyPr wrap="square">
            <a:spAutoFit/>
          </a:bodyPr>
          <a:lstStyle/>
          <a:p>
            <a:r>
              <a:rPr lang="en-US" altLang="ja-JP" dirty="0" err="1"/>
              <a:t>infile</a:t>
            </a:r>
            <a:r>
              <a:rPr lang="en-US" altLang="ja-JP" dirty="0"/>
              <a:t> = </a:t>
            </a:r>
            <a:r>
              <a:rPr lang="en-US" altLang="ja-JP" dirty="0">
                <a:solidFill>
                  <a:srgbClr val="FF0000"/>
                </a:solidFill>
              </a:rPr>
              <a:t>”data2.csv”		#</a:t>
            </a:r>
            <a:r>
              <a:rPr lang="ja-JP" altLang="en-US" dirty="0">
                <a:solidFill>
                  <a:srgbClr val="FF0000"/>
                </a:solidFill>
              </a:rPr>
              <a:t> ファイル名を修正</a:t>
            </a:r>
            <a:endParaRPr lang="en-US" altLang="ja-JP" dirty="0">
              <a:solidFill>
                <a:srgbClr val="FF0000"/>
              </a:solidFill>
            </a:endParaRPr>
          </a:p>
          <a:p>
            <a:r>
              <a:rPr lang="en-US" altLang="ja-JP" dirty="0" err="1"/>
              <a:t>fp</a:t>
            </a:r>
            <a:r>
              <a:rPr lang="en-US" altLang="ja-JP" dirty="0"/>
              <a:t> = open(</a:t>
            </a:r>
            <a:r>
              <a:rPr lang="en-US" altLang="ja-JP" dirty="0" err="1"/>
              <a:t>infile</a:t>
            </a:r>
            <a:r>
              <a:rPr lang="en-US" altLang="ja-JP" dirty="0"/>
              <a:t>)</a:t>
            </a:r>
          </a:p>
          <a:p>
            <a:r>
              <a:rPr lang="en-US" altLang="ja-JP" dirty="0" err="1"/>
              <a:t>xs</a:t>
            </a:r>
            <a:r>
              <a:rPr lang="en-US" altLang="ja-JP" dirty="0"/>
              <a:t> = []</a:t>
            </a:r>
          </a:p>
          <a:p>
            <a:r>
              <a:rPr lang="en-US" altLang="ja-JP" dirty="0" err="1"/>
              <a:t>ys</a:t>
            </a:r>
            <a:r>
              <a:rPr lang="en-US" altLang="ja-JP" dirty="0"/>
              <a:t> = []</a:t>
            </a:r>
          </a:p>
          <a:p>
            <a:r>
              <a:rPr lang="en-US" altLang="ja-JP" dirty="0" err="1"/>
              <a:t>xlabel</a:t>
            </a:r>
            <a:r>
              <a:rPr lang="en-US" altLang="ja-JP" dirty="0"/>
              <a:t>, </a:t>
            </a:r>
            <a:r>
              <a:rPr lang="en-US" altLang="ja-JP" dirty="0" err="1"/>
              <a:t>ylabel</a:t>
            </a:r>
            <a:r>
              <a:rPr lang="en-US" altLang="ja-JP" dirty="0"/>
              <a:t> = </a:t>
            </a:r>
            <a:r>
              <a:rPr lang="en-US" altLang="ja-JP" dirty="0" err="1"/>
              <a:t>fp.readline</a:t>
            </a:r>
            <a:r>
              <a:rPr lang="en-US" altLang="ja-JP" dirty="0"/>
              <a:t>().split(',')</a:t>
            </a:r>
          </a:p>
          <a:p>
            <a:r>
              <a:rPr lang="en-US" altLang="ja-JP" dirty="0"/>
              <a:t>print("labels:", </a:t>
            </a:r>
            <a:r>
              <a:rPr lang="en-US" altLang="ja-JP" dirty="0" err="1"/>
              <a:t>xlabel</a:t>
            </a:r>
            <a:r>
              <a:rPr lang="en-US" altLang="ja-JP" dirty="0"/>
              <a:t>, </a:t>
            </a:r>
            <a:r>
              <a:rPr lang="en-US" altLang="ja-JP" dirty="0" err="1"/>
              <a:t>ylabel</a:t>
            </a:r>
            <a:r>
              <a:rPr lang="en-US" altLang="ja-JP" dirty="0"/>
              <a:t>)</a:t>
            </a:r>
          </a:p>
          <a:p>
            <a:endParaRPr lang="en-US" altLang="ja-JP" dirty="0"/>
          </a:p>
          <a:p>
            <a:r>
              <a:rPr lang="en-US" altLang="ja-JP" dirty="0"/>
              <a:t>for line in </a:t>
            </a:r>
            <a:r>
              <a:rPr lang="en-US" altLang="ja-JP" dirty="0" err="1"/>
              <a:t>fp</a:t>
            </a:r>
            <a:r>
              <a:rPr lang="en-US" altLang="ja-JP" dirty="0"/>
              <a:t>:</a:t>
            </a:r>
          </a:p>
          <a:p>
            <a:r>
              <a:rPr lang="en-US" altLang="ja-JP" dirty="0"/>
              <a:t>    values = </a:t>
            </a:r>
            <a:r>
              <a:rPr lang="en-US" altLang="ja-JP" dirty="0" err="1"/>
              <a:t>line.split</a:t>
            </a:r>
            <a:r>
              <a:rPr lang="en-US" altLang="ja-JP" dirty="0"/>
              <a:t>(',’)</a:t>
            </a:r>
          </a:p>
          <a:p>
            <a:r>
              <a:rPr lang="en-US" altLang="ja-JP" dirty="0"/>
              <a:t>    x = float(values[0])</a:t>
            </a:r>
          </a:p>
          <a:p>
            <a:r>
              <a:rPr lang="en-US" altLang="ja-JP" dirty="0"/>
              <a:t>    y = float(values[1])</a:t>
            </a:r>
          </a:p>
          <a:p>
            <a:r>
              <a:rPr lang="en-US" altLang="ja-JP" dirty="0"/>
              <a:t>    </a:t>
            </a:r>
            <a:r>
              <a:rPr lang="en-US" altLang="ja-JP" dirty="0" err="1"/>
              <a:t>x.append</a:t>
            </a:r>
            <a:r>
              <a:rPr lang="en-US" altLang="ja-JP" dirty="0"/>
              <a:t>(x)</a:t>
            </a:r>
          </a:p>
          <a:p>
            <a:r>
              <a:rPr lang="en-US" altLang="ja-JP" dirty="0"/>
              <a:t>    </a:t>
            </a:r>
            <a:r>
              <a:rPr lang="en-US" altLang="ja-JP" dirty="0" err="1"/>
              <a:t>y.append</a:t>
            </a:r>
            <a:r>
              <a:rPr lang="en-US" altLang="ja-JP" dirty="0"/>
              <a:t>(y)</a:t>
            </a:r>
          </a:p>
          <a:p>
            <a:r>
              <a:rPr lang="en-US" altLang="ja-JP" dirty="0"/>
              <a:t>    print("x, y=", x, y)</a:t>
            </a:r>
          </a:p>
          <a:p>
            <a:endParaRPr lang="en-US" altLang="ja-JP" dirty="0"/>
          </a:p>
          <a:p>
            <a:r>
              <a:rPr lang="en-US" altLang="ja-JP" dirty="0" err="1"/>
              <a:t>fp.close</a:t>
            </a:r>
            <a:r>
              <a:rPr lang="en-US" altLang="ja-JP" dirty="0"/>
              <a:t>()</a:t>
            </a:r>
          </a:p>
        </p:txBody>
      </p:sp>
    </p:spTree>
    <p:extLst>
      <p:ext uri="{BB962C8B-B14F-4D97-AF65-F5344CB8AC3E}">
        <p14:creationId xmlns:p14="http://schemas.microsoft.com/office/powerpoint/2010/main" val="3518436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EFFB3-C6C8-A003-D9EF-11235E69F13F}"/>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01EBAB4-2D84-10BD-F4FC-F8CCFB6F5ED4}"/>
              </a:ext>
            </a:extLst>
          </p:cNvPr>
          <p:cNvSpPr txBox="1"/>
          <p:nvPr/>
        </p:nvSpPr>
        <p:spPr>
          <a:xfrm>
            <a:off x="0" y="2"/>
            <a:ext cx="12192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600" b="1" dirty="0" err="1">
                <a:solidFill>
                  <a:srgbClr val="0000FF"/>
                </a:solidFill>
                <a:ea typeface="ＭＳ ゴシック" panose="020B0609070205080204" pitchFamily="49" charset="-128"/>
                <a:cs typeface="Times New Roman" panose="02020603050405020304" pitchFamily="18" charset="0"/>
              </a:rPr>
              <a:t>read.ipynb</a:t>
            </a:r>
            <a:r>
              <a:rPr kumimoji="0" lang="ja-JP" altLang="en-US" sz="3600" b="1" dirty="0">
                <a:solidFill>
                  <a:srgbClr val="0000FF"/>
                </a:solidFill>
                <a:ea typeface="ＭＳ ゴシック" panose="020B0609070205080204" pitchFamily="49" charset="-128"/>
                <a:cs typeface="Times New Roman" panose="02020603050405020304" pitchFamily="18" charset="0"/>
              </a:rPr>
              <a:t>を</a:t>
            </a:r>
            <a:r>
              <a:rPr kumimoji="0" lang="en-US" altLang="ja-JP" sz="3600" b="1" dirty="0">
                <a:solidFill>
                  <a:srgbClr val="0000FF"/>
                </a:solidFill>
                <a:ea typeface="ＭＳ ゴシック" panose="020B0609070205080204" pitchFamily="49" charset="-128"/>
                <a:cs typeface="Times New Roman" panose="02020603050405020304" pitchFamily="18" charset="0"/>
              </a:rPr>
              <a:t>“</a:t>
            </a:r>
            <a:r>
              <a:rPr kumimoji="0" lang="ja-JP" altLang="en-US" sz="3600" b="1" dirty="0">
                <a:solidFill>
                  <a:srgbClr val="0000FF"/>
                </a:solidFill>
                <a:ea typeface="ＭＳ ゴシック" panose="020B0609070205080204" pitchFamily="49" charset="-128"/>
                <a:cs typeface="Times New Roman" panose="02020603050405020304" pitchFamily="18" charset="0"/>
              </a:rPr>
              <a:t>名前を付けて保存</a:t>
            </a:r>
            <a:r>
              <a:rPr kumimoji="0" lang="en-US" altLang="ja-JP" sz="3600" b="1" dirty="0">
                <a:solidFill>
                  <a:srgbClr val="0000FF"/>
                </a:solidFill>
                <a:ea typeface="ＭＳ ゴシック" panose="020B0609070205080204" pitchFamily="49" charset="-128"/>
                <a:cs typeface="Times New Roman" panose="02020603050405020304" pitchFamily="18" charset="0"/>
              </a:rPr>
              <a:t>”</a:t>
            </a:r>
            <a:r>
              <a:rPr kumimoji="0" lang="ja-JP" altLang="en-US" sz="3600" b="1" dirty="0">
                <a:solidFill>
                  <a:srgbClr val="0000FF"/>
                </a:solidFill>
                <a:ea typeface="ＭＳ ゴシック" panose="020B0609070205080204" pitchFamily="49" charset="-128"/>
                <a:cs typeface="Times New Roman" panose="02020603050405020304" pitchFamily="18" charset="0"/>
              </a:rPr>
              <a:t>で </a:t>
            </a:r>
            <a:r>
              <a:rPr kumimoji="0" lang="en-US" altLang="ja-JP" sz="3600" b="1" dirty="0" err="1">
                <a:solidFill>
                  <a:srgbClr val="0000FF"/>
                </a:solidFill>
                <a:ea typeface="ＭＳ ゴシック" panose="020B0609070205080204" pitchFamily="49" charset="-128"/>
                <a:cs typeface="Times New Roman" panose="02020603050405020304" pitchFamily="18" charset="0"/>
              </a:rPr>
              <a:t>lsq.ipynb</a:t>
            </a:r>
            <a:r>
              <a:rPr kumimoji="0" lang="ja-JP" altLang="en-US" sz="3600" b="1" dirty="0">
                <a:solidFill>
                  <a:srgbClr val="0000FF"/>
                </a:solidFill>
                <a:ea typeface="ＭＳ ゴシック" panose="020B0609070205080204" pitchFamily="49" charset="-128"/>
                <a:cs typeface="Times New Roman" panose="02020603050405020304" pitchFamily="18" charset="0"/>
              </a:rPr>
              <a:t>で保存</a:t>
            </a:r>
            <a:endPar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536931D1-5A19-46A9-7E77-EC0915B10FDD}"/>
              </a:ext>
            </a:extLst>
          </p:cNvPr>
          <p:cNvSpPr txBox="1"/>
          <p:nvPr/>
        </p:nvSpPr>
        <p:spPr>
          <a:xfrm>
            <a:off x="263352" y="764704"/>
            <a:ext cx="11521280" cy="6001643"/>
          </a:xfrm>
          <a:prstGeom prst="rect">
            <a:avLst/>
          </a:prstGeom>
          <a:noFill/>
        </p:spPr>
        <p:txBody>
          <a:bodyPr wrap="square">
            <a:spAutoFit/>
          </a:bodyPr>
          <a:lstStyle/>
          <a:p>
            <a:r>
              <a:rPr lang="en-US" altLang="ja-JP" dirty="0">
                <a:solidFill>
                  <a:srgbClr val="FF0000"/>
                </a:solidFill>
              </a:rPr>
              <a:t># </a:t>
            </a:r>
            <a:r>
              <a:rPr lang="ja-JP" altLang="en-US" dirty="0">
                <a:solidFill>
                  <a:srgbClr val="FF0000"/>
                </a:solidFill>
              </a:rPr>
              <a:t>多項式の最小二乗には、</a:t>
            </a:r>
            <a:r>
              <a:rPr lang="en-US" altLang="ja-JP" dirty="0" err="1">
                <a:solidFill>
                  <a:srgbClr val="FF0000"/>
                </a:solidFill>
              </a:rPr>
              <a:t>numpy</a:t>
            </a:r>
            <a:r>
              <a:rPr lang="ja-JP" altLang="en-US" dirty="0">
                <a:solidFill>
                  <a:srgbClr val="FF0000"/>
                </a:solidFill>
              </a:rPr>
              <a:t>モジュールの </a:t>
            </a:r>
            <a:r>
              <a:rPr lang="en-US" altLang="ja-JP" dirty="0" err="1">
                <a:solidFill>
                  <a:srgbClr val="FF0000"/>
                </a:solidFill>
              </a:rPr>
              <a:t>polyfit</a:t>
            </a:r>
            <a:r>
              <a:rPr lang="en-US" altLang="ja-JP" dirty="0">
                <a:solidFill>
                  <a:srgbClr val="FF0000"/>
                </a:solidFill>
              </a:rPr>
              <a:t>()</a:t>
            </a:r>
            <a:r>
              <a:rPr lang="ja-JP" altLang="en-US" dirty="0">
                <a:solidFill>
                  <a:srgbClr val="FF0000"/>
                </a:solidFill>
              </a:rPr>
              <a:t> 関数を使う</a:t>
            </a:r>
            <a:endParaRPr lang="en-US" altLang="ja-JP" dirty="0">
              <a:solidFill>
                <a:srgbClr val="FF0000"/>
              </a:solidFill>
            </a:endParaRPr>
          </a:p>
          <a:p>
            <a:endParaRPr lang="en-US" altLang="ja-JP" sz="2000" dirty="0"/>
          </a:p>
          <a:p>
            <a:r>
              <a:rPr lang="en-US" altLang="ja-JP" sz="2000" dirty="0"/>
              <a:t>import </a:t>
            </a:r>
            <a:r>
              <a:rPr lang="en-US" altLang="ja-JP" sz="2000" dirty="0" err="1"/>
              <a:t>numpy</a:t>
            </a:r>
            <a:r>
              <a:rPr lang="en-US" altLang="ja-JP" sz="2000" dirty="0"/>
              <a:t> as np</a:t>
            </a:r>
          </a:p>
          <a:p>
            <a:r>
              <a:rPr lang="en-US" altLang="ja-JP" sz="2000" dirty="0">
                <a:solidFill>
                  <a:srgbClr val="FF0000"/>
                </a:solidFill>
              </a:rPr>
              <a:t>a, b = </a:t>
            </a:r>
            <a:r>
              <a:rPr lang="en-US" altLang="ja-JP" sz="2000" dirty="0" err="1">
                <a:solidFill>
                  <a:srgbClr val="FF0000"/>
                </a:solidFill>
              </a:rPr>
              <a:t>np.polyfit</a:t>
            </a:r>
            <a:r>
              <a:rPr lang="en-US" altLang="ja-JP" sz="2000" dirty="0">
                <a:solidFill>
                  <a:srgbClr val="FF0000"/>
                </a:solidFill>
              </a:rPr>
              <a:t>(</a:t>
            </a:r>
            <a:r>
              <a:rPr lang="en-US" altLang="ja-JP" sz="2000" dirty="0" err="1">
                <a:solidFill>
                  <a:srgbClr val="FF0000"/>
                </a:solidFill>
              </a:rPr>
              <a:t>xs</a:t>
            </a:r>
            <a:r>
              <a:rPr lang="en-US" altLang="ja-JP" sz="2000" dirty="0">
                <a:solidFill>
                  <a:srgbClr val="FF0000"/>
                </a:solidFill>
              </a:rPr>
              <a:t>, </a:t>
            </a:r>
            <a:r>
              <a:rPr lang="en-US" altLang="ja-JP" sz="2000" dirty="0" err="1">
                <a:solidFill>
                  <a:srgbClr val="FF0000"/>
                </a:solidFill>
              </a:rPr>
              <a:t>ys</a:t>
            </a:r>
            <a:r>
              <a:rPr lang="en-US" altLang="ja-JP" sz="2000" dirty="0">
                <a:solidFill>
                  <a:srgbClr val="FF0000"/>
                </a:solidFill>
              </a:rPr>
              <a:t>, 1)</a:t>
            </a:r>
          </a:p>
          <a:p>
            <a:r>
              <a:rPr lang="en-US" altLang="ja-JP" sz="2000" dirty="0">
                <a:solidFill>
                  <a:srgbClr val="FF0000"/>
                </a:solidFill>
              </a:rPr>
              <a:t>	#</a:t>
            </a:r>
            <a:r>
              <a:rPr lang="ja-JP" altLang="en-US" sz="2000" dirty="0">
                <a:solidFill>
                  <a:srgbClr val="FF0000"/>
                </a:solidFill>
              </a:rPr>
              <a:t> </a:t>
            </a:r>
            <a:r>
              <a:rPr lang="en-US" altLang="ja-JP" sz="2000" dirty="0" err="1">
                <a:solidFill>
                  <a:srgbClr val="FF0000"/>
                </a:solidFill>
              </a:rPr>
              <a:t>xs</a:t>
            </a:r>
            <a:r>
              <a:rPr lang="en-US" altLang="ja-JP" sz="2000" dirty="0">
                <a:solidFill>
                  <a:srgbClr val="FF0000"/>
                </a:solidFill>
              </a:rPr>
              <a:t>, </a:t>
            </a:r>
            <a:r>
              <a:rPr lang="en-US" altLang="ja-JP" sz="2000" dirty="0" err="1">
                <a:solidFill>
                  <a:srgbClr val="FF0000"/>
                </a:solidFill>
              </a:rPr>
              <a:t>ys</a:t>
            </a:r>
            <a:r>
              <a:rPr lang="ja-JP" altLang="en-US" sz="2000" dirty="0">
                <a:solidFill>
                  <a:srgbClr val="FF0000"/>
                </a:solidFill>
              </a:rPr>
              <a:t>データに対して、</a:t>
            </a:r>
            <a:r>
              <a:rPr lang="en-US" altLang="ja-JP" sz="2000" dirty="0">
                <a:solidFill>
                  <a:srgbClr val="FF0000"/>
                </a:solidFill>
              </a:rPr>
              <a:t>1</a:t>
            </a:r>
            <a:r>
              <a:rPr lang="ja-JP" altLang="en-US" sz="2000" dirty="0">
                <a:solidFill>
                  <a:srgbClr val="FF0000"/>
                </a:solidFill>
              </a:rPr>
              <a:t>次式でフィッティングし、係数を</a:t>
            </a:r>
            <a:r>
              <a:rPr lang="en-US" altLang="ja-JP" sz="2000" dirty="0">
                <a:solidFill>
                  <a:srgbClr val="FF0000"/>
                </a:solidFill>
              </a:rPr>
              <a:t>a, b</a:t>
            </a:r>
            <a:r>
              <a:rPr lang="ja-JP" altLang="en-US" sz="2000" dirty="0">
                <a:solidFill>
                  <a:srgbClr val="FF0000"/>
                </a:solidFill>
              </a:rPr>
              <a:t>に代入</a:t>
            </a:r>
            <a:endParaRPr lang="en-US" altLang="ja-JP" sz="2000" dirty="0">
              <a:solidFill>
                <a:srgbClr val="FF0000"/>
              </a:solidFill>
            </a:endParaRPr>
          </a:p>
          <a:p>
            <a:r>
              <a:rPr lang="en-US" altLang="ja-JP" sz="2000" dirty="0"/>
              <a:t>print(“a, b=”, a, b)		#</a:t>
            </a:r>
            <a:r>
              <a:rPr lang="ja-JP" altLang="en-US" sz="2000" dirty="0"/>
              <a:t> </a:t>
            </a:r>
            <a:r>
              <a:rPr lang="en-US" altLang="ja-JP" sz="2000" dirty="0"/>
              <a:t>a</a:t>
            </a:r>
            <a:r>
              <a:rPr lang="ja-JP" altLang="en-US" sz="2000" dirty="0"/>
              <a:t>が傾き、</a:t>
            </a:r>
            <a:r>
              <a:rPr lang="en-US" altLang="ja-JP" sz="2000" dirty="0"/>
              <a:t>b</a:t>
            </a:r>
            <a:r>
              <a:rPr lang="ja-JP" altLang="en-US" sz="2000" dirty="0"/>
              <a:t>が</a:t>
            </a:r>
            <a:r>
              <a:rPr lang="en-US" altLang="ja-JP" sz="2000" dirty="0"/>
              <a:t>y</a:t>
            </a:r>
            <a:r>
              <a:rPr lang="ja-JP" altLang="en-US" sz="2000" dirty="0"/>
              <a:t>切片    </a:t>
            </a:r>
            <a:r>
              <a:rPr lang="en-US" altLang="ja-JP" sz="2000" dirty="0"/>
              <a:t>y = a * x + b</a:t>
            </a:r>
          </a:p>
          <a:p>
            <a:endParaRPr lang="en-US" altLang="ja-JP" sz="2000" dirty="0"/>
          </a:p>
          <a:p>
            <a:r>
              <a:rPr lang="en-US" altLang="ja-JP" sz="2000" dirty="0">
                <a:solidFill>
                  <a:srgbClr val="FF0000"/>
                </a:solidFill>
              </a:rPr>
              <a:t>#a,b</a:t>
            </a:r>
            <a:r>
              <a:rPr lang="ja-JP" altLang="en-US" sz="2000" dirty="0">
                <a:solidFill>
                  <a:srgbClr val="FF0000"/>
                </a:solidFill>
              </a:rPr>
              <a:t>から回帰データを補間。</a:t>
            </a:r>
            <a:r>
              <a:rPr lang="en-US" altLang="ja-JP" sz="2000" dirty="0">
                <a:solidFill>
                  <a:srgbClr val="FF0000"/>
                </a:solidFill>
              </a:rPr>
              <a:t>x</a:t>
            </a:r>
            <a:r>
              <a:rPr lang="ja-JP" altLang="en-US" sz="2000" dirty="0">
                <a:solidFill>
                  <a:srgbClr val="FF0000"/>
                </a:solidFill>
              </a:rPr>
              <a:t>の範囲は</a:t>
            </a:r>
            <a:r>
              <a:rPr lang="en-US" altLang="ja-JP" sz="2000" dirty="0">
                <a:solidFill>
                  <a:srgbClr val="FF0000"/>
                </a:solidFill>
              </a:rPr>
              <a:t>0~10</a:t>
            </a:r>
            <a:r>
              <a:rPr lang="ja-JP" altLang="en-US" sz="2000" dirty="0">
                <a:solidFill>
                  <a:srgbClr val="FF0000"/>
                </a:solidFill>
              </a:rPr>
              <a:t>、</a:t>
            </a:r>
            <a:r>
              <a:rPr lang="en-US" altLang="ja-JP" sz="2000" dirty="0">
                <a:solidFill>
                  <a:srgbClr val="FF0000"/>
                </a:solidFill>
              </a:rPr>
              <a:t>0.1</a:t>
            </a:r>
            <a:r>
              <a:rPr lang="ja-JP" altLang="en-US" sz="2000" dirty="0">
                <a:solidFill>
                  <a:srgbClr val="FF0000"/>
                </a:solidFill>
              </a:rPr>
              <a:t>間隔</a:t>
            </a:r>
          </a:p>
          <a:p>
            <a:r>
              <a:rPr lang="en-US" altLang="ja-JP" sz="2000" dirty="0" err="1"/>
              <a:t>xcal</a:t>
            </a:r>
            <a:r>
              <a:rPr lang="en-US" altLang="ja-JP" sz="2000" dirty="0"/>
              <a:t> = </a:t>
            </a:r>
            <a:r>
              <a:rPr lang="en-US" altLang="ja-JP" sz="2000" dirty="0" err="1"/>
              <a:t>np.arange</a:t>
            </a:r>
            <a:r>
              <a:rPr lang="en-US" altLang="ja-JP" sz="2000" dirty="0"/>
              <a:t>(0, 10, 0.1)</a:t>
            </a:r>
          </a:p>
          <a:p>
            <a:r>
              <a:rPr lang="en-US" altLang="ja-JP" sz="2000" dirty="0" err="1"/>
              <a:t>ycal</a:t>
            </a:r>
            <a:r>
              <a:rPr lang="en-US" altLang="ja-JP" sz="2000" dirty="0"/>
              <a:t> = a * </a:t>
            </a:r>
            <a:r>
              <a:rPr lang="en-US" altLang="ja-JP" sz="2000" dirty="0" err="1"/>
              <a:t>xcal</a:t>
            </a:r>
            <a:r>
              <a:rPr lang="en-US" altLang="ja-JP" sz="2000" dirty="0"/>
              <a:t> + b		# </a:t>
            </a:r>
            <a:r>
              <a:rPr lang="en-US" altLang="ja-JP" sz="2000" dirty="0" err="1"/>
              <a:t>numpy</a:t>
            </a:r>
            <a:r>
              <a:rPr lang="ja-JP" altLang="en-US" sz="2000" dirty="0"/>
              <a:t>を使うと、配列の値を一度に計算して配列を返す</a:t>
            </a:r>
            <a:endParaRPr lang="en-US" altLang="ja-JP" sz="2000" dirty="0"/>
          </a:p>
          <a:p>
            <a:r>
              <a:rPr lang="en-US" altLang="ja-JP" sz="2000" dirty="0"/>
              <a:t>print(“</a:t>
            </a:r>
            <a:r>
              <a:rPr lang="en-US" altLang="ja-JP" sz="2000" dirty="0" err="1"/>
              <a:t>xcal</a:t>
            </a:r>
            <a:r>
              <a:rPr lang="en-US" altLang="ja-JP" sz="2000" dirty="0"/>
              <a:t>=“, </a:t>
            </a:r>
            <a:r>
              <a:rPr lang="en-US" altLang="ja-JP" sz="2000" dirty="0" err="1"/>
              <a:t>xcal</a:t>
            </a:r>
            <a:r>
              <a:rPr lang="en-US" altLang="ja-JP" sz="2000" dirty="0"/>
              <a:t>)</a:t>
            </a:r>
            <a:br>
              <a:rPr lang="en-US" altLang="ja-JP" sz="2000" dirty="0"/>
            </a:br>
            <a:r>
              <a:rPr lang="en-US" altLang="ja-JP" sz="2000" dirty="0"/>
              <a:t>print(“</a:t>
            </a:r>
            <a:r>
              <a:rPr lang="en-US" altLang="ja-JP" sz="2000" dirty="0" err="1"/>
              <a:t>ycal</a:t>
            </a:r>
            <a:r>
              <a:rPr lang="en-US" altLang="ja-JP" sz="2000" dirty="0"/>
              <a:t>=“, </a:t>
            </a:r>
            <a:r>
              <a:rPr lang="en-US" altLang="ja-JP" sz="2000" dirty="0" err="1"/>
              <a:t>ycal</a:t>
            </a:r>
            <a:r>
              <a:rPr lang="en-US" altLang="ja-JP" sz="2000" dirty="0"/>
              <a:t>)</a:t>
            </a:r>
            <a:br>
              <a:rPr lang="en-US" altLang="ja-JP" sz="2000" dirty="0"/>
            </a:br>
            <a:endParaRPr lang="en-US" altLang="ja-JP" sz="2000" dirty="0"/>
          </a:p>
          <a:p>
            <a:r>
              <a:rPr lang="en-US" altLang="ja-JP" sz="2000" dirty="0"/>
              <a:t>import </a:t>
            </a:r>
            <a:r>
              <a:rPr lang="en-US" altLang="ja-JP" sz="2000" dirty="0" err="1"/>
              <a:t>matplotlib.pyplot</a:t>
            </a:r>
            <a:r>
              <a:rPr lang="en-US" altLang="ja-JP" sz="2000" dirty="0"/>
              <a:t> as </a:t>
            </a:r>
            <a:r>
              <a:rPr lang="en-US" altLang="ja-JP" sz="2000" dirty="0" err="1"/>
              <a:t>plt</a:t>
            </a:r>
            <a:endParaRPr lang="en-US" altLang="ja-JP" sz="2000" dirty="0"/>
          </a:p>
          <a:p>
            <a:r>
              <a:rPr lang="en-US" altLang="ja-JP" sz="2000" dirty="0" err="1"/>
              <a:t>plt.plot</a:t>
            </a:r>
            <a:r>
              <a:rPr lang="en-US" altLang="ja-JP" sz="2000" dirty="0"/>
              <a:t>(</a:t>
            </a:r>
            <a:r>
              <a:rPr lang="en-US" altLang="ja-JP" sz="2000" dirty="0" err="1"/>
              <a:t>xs</a:t>
            </a:r>
            <a:r>
              <a:rPr lang="en-US" altLang="ja-JP" sz="2000" dirty="0"/>
              <a:t>, </a:t>
            </a:r>
            <a:r>
              <a:rPr lang="en-US" altLang="ja-JP" sz="2000" dirty="0" err="1"/>
              <a:t>ys</a:t>
            </a:r>
            <a:r>
              <a:rPr lang="en-US" altLang="ja-JP" sz="2000" dirty="0"/>
              <a:t>, ‘o‘)		# </a:t>
            </a:r>
            <a:r>
              <a:rPr lang="en-US" altLang="ja-JP" sz="2000"/>
              <a:t>‘o‘ </a:t>
            </a:r>
            <a:r>
              <a:rPr lang="ja-JP" altLang="en-US" sz="2000" dirty="0"/>
              <a:t>により、データを線でつながず、〇で散布図を描画</a:t>
            </a:r>
            <a:endParaRPr lang="en-US" altLang="ja-JP" sz="2000" dirty="0"/>
          </a:p>
          <a:p>
            <a:r>
              <a:rPr lang="en-US" altLang="ja-JP" sz="2000" dirty="0" err="1"/>
              <a:t>plt.plot</a:t>
            </a:r>
            <a:r>
              <a:rPr lang="en-US" altLang="ja-JP" sz="2000" dirty="0"/>
              <a:t>(</a:t>
            </a:r>
            <a:r>
              <a:rPr lang="en-US" altLang="ja-JP" sz="2000" dirty="0" err="1"/>
              <a:t>xcal</a:t>
            </a:r>
            <a:r>
              <a:rPr lang="en-US" altLang="ja-JP" sz="2000" dirty="0"/>
              <a:t>, </a:t>
            </a:r>
            <a:r>
              <a:rPr lang="en-US" altLang="ja-JP" sz="2000" dirty="0" err="1"/>
              <a:t>ycal</a:t>
            </a:r>
            <a:r>
              <a:rPr lang="en-US" altLang="ja-JP" sz="2000" dirty="0"/>
              <a:t>, ‘-‘)		# ‘-‘ </a:t>
            </a:r>
            <a:r>
              <a:rPr lang="ja-JP" altLang="en-US" sz="2000" dirty="0"/>
              <a:t>により、データを線でつないで折れ線グラフにする</a:t>
            </a:r>
            <a:endParaRPr lang="en-US" altLang="ja-JP" sz="2000" dirty="0"/>
          </a:p>
          <a:p>
            <a:r>
              <a:rPr lang="en-US" altLang="ja-JP" sz="2000" dirty="0" err="1"/>
              <a:t>plt.xlabel</a:t>
            </a:r>
            <a:r>
              <a:rPr lang="en-US" altLang="ja-JP" sz="2000" dirty="0"/>
              <a:t>(</a:t>
            </a:r>
            <a:r>
              <a:rPr lang="en-US" altLang="ja-JP" sz="2000" dirty="0" err="1"/>
              <a:t>xlabel</a:t>
            </a:r>
            <a:r>
              <a:rPr lang="en-US" altLang="ja-JP" sz="2000" dirty="0"/>
              <a:t>)</a:t>
            </a:r>
          </a:p>
          <a:p>
            <a:r>
              <a:rPr lang="en-US" altLang="ja-JP" sz="2000" dirty="0" err="1"/>
              <a:t>plt.ylabel</a:t>
            </a:r>
            <a:r>
              <a:rPr lang="en-US" altLang="ja-JP" sz="2000" dirty="0"/>
              <a:t>(</a:t>
            </a:r>
            <a:r>
              <a:rPr lang="en-US" altLang="ja-JP" sz="2000" dirty="0" err="1"/>
              <a:t>ylabel</a:t>
            </a:r>
            <a:r>
              <a:rPr lang="en-US" altLang="ja-JP" sz="2000" dirty="0"/>
              <a:t>)</a:t>
            </a:r>
          </a:p>
          <a:p>
            <a:r>
              <a:rPr lang="en-US" altLang="ja-JP" sz="2000" dirty="0" err="1"/>
              <a:t>plt.show</a:t>
            </a:r>
            <a:r>
              <a:rPr lang="en-US" altLang="ja-JP" sz="2000" dirty="0"/>
              <a:t>()</a:t>
            </a:r>
          </a:p>
        </p:txBody>
      </p:sp>
    </p:spTree>
    <p:extLst>
      <p:ext uri="{BB962C8B-B14F-4D97-AF65-F5344CB8AC3E}">
        <p14:creationId xmlns:p14="http://schemas.microsoft.com/office/powerpoint/2010/main" val="53866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ja-JP" altLang="en-US" sz="3600" b="1" dirty="0">
                <a:solidFill>
                  <a:srgbClr val="0000FF"/>
                </a:solidFill>
                <a:ea typeface="ＨＧ丸ゴシックB" pitchFamily="49" charset="-128"/>
              </a:rPr>
              <a:t>多項式線形最小二乗法</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a:t>
            </a:r>
            <a:r>
              <a:rPr lang="en-US" altLang="ja-JP" sz="3600" b="1" dirty="0" err="1">
                <a:solidFill>
                  <a:srgbClr val="0000FF"/>
                </a:solidFill>
                <a:ea typeface="ＨＧ丸ゴシックB" pitchFamily="49" charset="-128"/>
              </a:rPr>
              <a:t>numpy</a:t>
            </a:r>
            <a:r>
              <a:rPr lang="ja-JP" altLang="en-US" sz="3600" b="1" dirty="0">
                <a:solidFill>
                  <a:srgbClr val="0000FF"/>
                </a:solidFill>
                <a:ea typeface="ＨＧ丸ゴシックB" pitchFamily="49" charset="-128"/>
              </a:rPr>
              <a:t>ライブラリの</a:t>
            </a:r>
            <a:r>
              <a:rPr lang="en-US" altLang="ja-JP" sz="3600" b="1" dirty="0" err="1">
                <a:solidFill>
                  <a:srgbClr val="0000FF"/>
                </a:solidFill>
                <a:ea typeface="ＨＧ丸ゴシックB" pitchFamily="49" charset="-128"/>
              </a:rPr>
              <a:t>polyfit</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関数</a:t>
            </a:r>
          </a:p>
        </p:txBody>
      </p:sp>
      <p:sp>
        <p:nvSpPr>
          <p:cNvPr id="420867" name="Rectangle 1027"/>
          <p:cNvSpPr>
            <a:spLocks noGrp="1" noChangeArrowheads="1"/>
          </p:cNvSpPr>
          <p:nvPr>
            <p:ph type="body" idx="1"/>
          </p:nvPr>
        </p:nvSpPr>
        <p:spPr>
          <a:xfrm>
            <a:off x="1607840" y="1298377"/>
            <a:ext cx="8928992" cy="2592288"/>
          </a:xfrm>
          <a:ln>
            <a:solidFill>
              <a:srgbClr val="993300"/>
            </a:solidFill>
          </a:ln>
        </p:spPr>
        <p:txBody>
          <a:bodyPr/>
          <a:lstStyle/>
          <a:p>
            <a:pPr marL="0" indent="0">
              <a:spcBef>
                <a:spcPts val="0"/>
              </a:spcBef>
              <a:spcAft>
                <a:spcPts val="0"/>
              </a:spcAft>
              <a:buNone/>
              <a:tabLst>
                <a:tab pos="2333625" algn="l"/>
              </a:tabLst>
            </a:pPr>
            <a:r>
              <a:rPr lang="en-US" altLang="ja-JP" sz="2400" kern="100" dirty="0">
                <a:solidFill>
                  <a:srgbClr val="0000FF"/>
                </a:solidFill>
                <a:cs typeface="Cascadia Code" panose="020B0609020000020004" pitchFamily="49" charset="0"/>
              </a:rPr>
              <a:t># </a:t>
            </a:r>
            <a:r>
              <a:rPr lang="en-US" altLang="ja-JP" sz="2400" kern="100" dirty="0" err="1">
                <a:solidFill>
                  <a:srgbClr val="0000FF"/>
                </a:solidFill>
                <a:cs typeface="Cascadia Code" panose="020B0609020000020004" pitchFamily="49" charset="0"/>
              </a:rPr>
              <a:t>numpy</a:t>
            </a:r>
            <a:r>
              <a:rPr lang="ja-JP" altLang="en-US" sz="2400" kern="100" dirty="0">
                <a:solidFill>
                  <a:srgbClr val="0000FF"/>
                </a:solidFill>
                <a:cs typeface="Cascadia Code" panose="020B0609020000020004" pitchFamily="49" charset="0"/>
              </a:rPr>
              <a:t>ライブラリを 別名 </a:t>
            </a:r>
            <a:r>
              <a:rPr lang="en-US" altLang="ja-JP" sz="2400" kern="100" dirty="0">
                <a:solidFill>
                  <a:srgbClr val="0000FF"/>
                </a:solidFill>
                <a:cs typeface="Cascadia Code" panose="020B0609020000020004" pitchFamily="49" charset="0"/>
              </a:rPr>
              <a:t>np</a:t>
            </a:r>
            <a:r>
              <a:rPr lang="ja-JP" altLang="en-US" sz="2400" kern="100" dirty="0">
                <a:solidFill>
                  <a:srgbClr val="0000FF"/>
                </a:solidFill>
                <a:cs typeface="Cascadia Code" panose="020B0609020000020004" pitchFamily="49" charset="0"/>
              </a:rPr>
              <a:t> で</a:t>
            </a:r>
            <a:r>
              <a:rPr lang="en-US" altLang="ja-JP" sz="2400" kern="100" dirty="0">
                <a:solidFill>
                  <a:srgbClr val="0000FF"/>
                </a:solidFill>
                <a:cs typeface="Cascadia Code" panose="020B0609020000020004" pitchFamily="49" charset="0"/>
              </a:rPr>
              <a:t>import</a:t>
            </a:r>
          </a:p>
          <a:p>
            <a:pPr marL="0" indent="0">
              <a:spcBef>
                <a:spcPts val="0"/>
              </a:spcBef>
              <a:spcAft>
                <a:spcPts val="0"/>
              </a:spcAft>
              <a:buNone/>
              <a:tabLst>
                <a:tab pos="2333625" algn="l"/>
              </a:tabLst>
            </a:pPr>
            <a:r>
              <a:rPr lang="en-US" altLang="ja-JP" sz="2400" b="1" kern="100" dirty="0">
                <a:solidFill>
                  <a:srgbClr val="FF0000"/>
                </a:solidFill>
                <a:cs typeface="Cascadia Code" panose="020B0609020000020004" pitchFamily="49" charset="0"/>
              </a:rPr>
              <a:t>import </a:t>
            </a:r>
            <a:r>
              <a:rPr lang="en-US" altLang="ja-JP" sz="2400" kern="100" dirty="0" err="1">
                <a:solidFill>
                  <a:schemeClr val="accent1">
                    <a:lumMod val="50000"/>
                  </a:schemeClr>
                </a:solidFill>
                <a:cs typeface="Cascadia Code" panose="020B0609020000020004" pitchFamily="49" charset="0"/>
              </a:rPr>
              <a:t>numpy</a:t>
            </a:r>
            <a:r>
              <a:rPr lang="en-US" altLang="ja-JP" sz="2400" kern="100" dirty="0">
                <a:solidFill>
                  <a:schemeClr val="accent1">
                    <a:lumMod val="50000"/>
                  </a:schemeClr>
                </a:solidFill>
                <a:cs typeface="Cascadia Code" panose="020B0609020000020004" pitchFamily="49" charset="0"/>
              </a:rPr>
              <a:t> </a:t>
            </a:r>
            <a:r>
              <a:rPr lang="en-US" altLang="ja-JP" sz="2400" b="1" kern="100" dirty="0">
                <a:solidFill>
                  <a:srgbClr val="FF0000"/>
                </a:solidFill>
                <a:cs typeface="Cascadia Code" panose="020B0609020000020004" pitchFamily="49" charset="0"/>
              </a:rPr>
              <a:t>as</a:t>
            </a:r>
            <a:r>
              <a:rPr lang="en-US" altLang="ja-JP" sz="2400" kern="100" dirty="0">
                <a:solidFill>
                  <a:schemeClr val="accent1">
                    <a:lumMod val="50000"/>
                  </a:schemeClr>
                </a:solidFill>
                <a:cs typeface="Cascadia Code" panose="020B0609020000020004" pitchFamily="49" charset="0"/>
              </a:rPr>
              <a:t> np		</a:t>
            </a:r>
          </a:p>
          <a:p>
            <a:pPr marL="0" indent="0">
              <a:spcBef>
                <a:spcPts val="0"/>
              </a:spcBef>
              <a:spcAft>
                <a:spcPts val="0"/>
              </a:spcAft>
              <a:buNone/>
              <a:tabLst>
                <a:tab pos="2333625" algn="l"/>
              </a:tabLst>
            </a:pPr>
            <a:endParaRPr lang="en-US" altLang="ja-JP" sz="2400" kern="100" dirty="0">
              <a:cs typeface="Cascadia Code" panose="020B0609020000020004" pitchFamily="49" charset="0"/>
            </a:endParaRPr>
          </a:p>
          <a:p>
            <a:pPr marL="0" indent="0">
              <a:buNone/>
            </a:pPr>
            <a:r>
              <a:rPr lang="en-US" altLang="ja-JP" sz="2400" kern="100" dirty="0">
                <a:solidFill>
                  <a:srgbClr val="0000FF"/>
                </a:solidFill>
                <a:cs typeface="Cascadia Code" panose="020B0609020000020004" pitchFamily="49" charset="0"/>
              </a:rPr>
              <a:t># </a:t>
            </a:r>
            <a:r>
              <a:rPr lang="en-US" altLang="ja-JP" sz="2400" kern="100" dirty="0" err="1">
                <a:solidFill>
                  <a:srgbClr val="0000FF"/>
                </a:solidFill>
                <a:cs typeface="Cascadia Code" panose="020B0609020000020004" pitchFamily="49" charset="0"/>
              </a:rPr>
              <a:t>numpy.polyfit</a:t>
            </a:r>
            <a:r>
              <a:rPr lang="en-US" altLang="ja-JP" sz="2400" kern="100" dirty="0">
                <a:solidFill>
                  <a:srgbClr val="0000FF"/>
                </a:solidFill>
                <a:cs typeface="Cascadia Code" panose="020B0609020000020004" pitchFamily="49" charset="0"/>
              </a:rPr>
              <a:t>()</a:t>
            </a:r>
            <a:r>
              <a:rPr lang="ja-JP" altLang="en-US" sz="2400" kern="100" dirty="0">
                <a:solidFill>
                  <a:srgbClr val="0000FF"/>
                </a:solidFill>
                <a:cs typeface="Cascadia Code" panose="020B0609020000020004" pitchFamily="49" charset="0"/>
              </a:rPr>
              <a:t> の呼び出し。</a:t>
            </a:r>
            <a:br>
              <a:rPr lang="en-US" altLang="ja-JP" sz="2400" kern="100" dirty="0">
                <a:solidFill>
                  <a:srgbClr val="0000FF"/>
                </a:solidFill>
                <a:cs typeface="Cascadia Code" panose="020B0609020000020004" pitchFamily="49" charset="0"/>
              </a:rPr>
            </a:br>
            <a:r>
              <a:rPr lang="en-US" altLang="ja-JP" sz="2400" kern="100" dirty="0">
                <a:solidFill>
                  <a:srgbClr val="0000FF"/>
                </a:solidFill>
                <a:cs typeface="Cascadia Code" panose="020B0609020000020004" pitchFamily="49" charset="0"/>
              </a:rPr>
              <a:t>#</a:t>
            </a:r>
            <a:r>
              <a:rPr lang="ja-JP" altLang="en-US" sz="2400" kern="100" dirty="0">
                <a:solidFill>
                  <a:srgbClr val="0000FF"/>
                </a:solidFill>
                <a:cs typeface="Cascadia Code" panose="020B0609020000020004" pitchFamily="49" charset="0"/>
              </a:rPr>
              <a:t> </a:t>
            </a:r>
            <a:r>
              <a:rPr lang="en-US" altLang="ja-JP" sz="2400" kern="100" dirty="0" err="1">
                <a:solidFill>
                  <a:srgbClr val="0000FF"/>
                </a:solidFill>
                <a:cs typeface="Cascadia Code" panose="020B0609020000020004" pitchFamily="49" charset="0"/>
              </a:rPr>
              <a:t>numpy</a:t>
            </a:r>
            <a:r>
              <a:rPr lang="ja-JP" altLang="en-US" sz="2400" kern="100" dirty="0">
                <a:solidFill>
                  <a:srgbClr val="0000FF"/>
                </a:solidFill>
                <a:cs typeface="Cascadia Code" panose="020B0609020000020004" pitchFamily="49" charset="0"/>
              </a:rPr>
              <a:t>は 別名 </a:t>
            </a:r>
            <a:r>
              <a:rPr lang="en-US" altLang="ja-JP" sz="2400" kern="100" dirty="0">
                <a:solidFill>
                  <a:srgbClr val="0000FF"/>
                </a:solidFill>
                <a:cs typeface="Cascadia Code" panose="020B0609020000020004" pitchFamily="49" charset="0"/>
              </a:rPr>
              <a:t>np</a:t>
            </a:r>
            <a:r>
              <a:rPr lang="ja-JP" altLang="en-US" sz="2400" kern="100" dirty="0">
                <a:solidFill>
                  <a:srgbClr val="0000FF"/>
                </a:solidFill>
                <a:cs typeface="Cascadia Code" panose="020B0609020000020004" pitchFamily="49" charset="0"/>
              </a:rPr>
              <a:t> で</a:t>
            </a:r>
            <a:r>
              <a:rPr lang="en-US" altLang="ja-JP" sz="2400" kern="100" dirty="0">
                <a:solidFill>
                  <a:srgbClr val="0000FF"/>
                </a:solidFill>
                <a:cs typeface="Cascadia Code" panose="020B0609020000020004" pitchFamily="49" charset="0"/>
              </a:rPr>
              <a:t>import</a:t>
            </a:r>
            <a:r>
              <a:rPr lang="ja-JP" altLang="en-US" sz="2400" kern="100" dirty="0">
                <a:solidFill>
                  <a:srgbClr val="0000FF"/>
                </a:solidFill>
                <a:cs typeface="Cascadia Code" panose="020B0609020000020004" pitchFamily="49" charset="0"/>
              </a:rPr>
              <a:t>しているので、</a:t>
            </a:r>
            <a:r>
              <a:rPr lang="en-US" altLang="ja-JP" sz="2400" kern="100" dirty="0" err="1">
                <a:solidFill>
                  <a:srgbClr val="0000FF"/>
                </a:solidFill>
                <a:cs typeface="Cascadia Code" panose="020B0609020000020004" pitchFamily="49" charset="0"/>
              </a:rPr>
              <a:t>np.polyfit</a:t>
            </a:r>
            <a:r>
              <a:rPr lang="en-US" altLang="ja-JP" sz="2400" kern="100" dirty="0">
                <a:solidFill>
                  <a:srgbClr val="0000FF"/>
                </a:solidFill>
                <a:cs typeface="Cascadia Code" panose="020B0609020000020004" pitchFamily="49" charset="0"/>
              </a:rPr>
              <a:t>()</a:t>
            </a:r>
            <a:r>
              <a:rPr lang="ja-JP" altLang="en-US" sz="2400" kern="100" dirty="0">
                <a:solidFill>
                  <a:srgbClr val="0000FF"/>
                </a:solidFill>
                <a:cs typeface="Cascadia Code" panose="020B0609020000020004" pitchFamily="49" charset="0"/>
              </a:rPr>
              <a:t> で呼び出す</a:t>
            </a:r>
            <a:endParaRPr lang="en-US" altLang="ja-JP" sz="2400" kern="100" dirty="0">
              <a:solidFill>
                <a:srgbClr val="0000FF"/>
              </a:solidFill>
              <a:cs typeface="Cascadia Code" panose="020B0609020000020004" pitchFamily="49" charset="0"/>
            </a:endParaRPr>
          </a:p>
          <a:p>
            <a:pPr marL="0" indent="0" algn="just">
              <a:buFontTx/>
              <a:buNone/>
            </a:pPr>
            <a:r>
              <a:rPr lang="en-US" altLang="ja-JP" sz="2400" kern="100" dirty="0">
                <a:cs typeface="Cascadia Code" panose="020B0609020000020004" pitchFamily="49" charset="0"/>
              </a:rPr>
              <a:t>a, b = </a:t>
            </a:r>
            <a:r>
              <a:rPr lang="en-US" altLang="ja-JP" sz="2400" b="1" kern="100" dirty="0" err="1">
                <a:solidFill>
                  <a:srgbClr val="FF0000"/>
                </a:solidFill>
                <a:cs typeface="Cascadia Code" panose="020B0609020000020004" pitchFamily="49" charset="0"/>
              </a:rPr>
              <a:t>np.polyfit</a:t>
            </a:r>
            <a:r>
              <a:rPr lang="en-US" altLang="ja-JP" sz="2400" kern="100" dirty="0">
                <a:cs typeface="Cascadia Code" panose="020B0609020000020004" pitchFamily="49" charset="0"/>
              </a:rPr>
              <a:t>(</a:t>
            </a:r>
            <a:r>
              <a:rPr lang="en-US" altLang="ja-JP" sz="2400" kern="100" dirty="0" err="1">
                <a:cs typeface="Cascadia Code" panose="020B0609020000020004" pitchFamily="49" charset="0"/>
              </a:rPr>
              <a:t>Tinv</a:t>
            </a:r>
            <a:r>
              <a:rPr lang="en-US" altLang="ja-JP" sz="2400" kern="100" dirty="0">
                <a:cs typeface="Cascadia Code" panose="020B0609020000020004" pitchFamily="49" charset="0"/>
              </a:rPr>
              <a:t>, </a:t>
            </a:r>
            <a:r>
              <a:rPr lang="en-US" altLang="ja-JP" sz="2400" kern="100" dirty="0" err="1">
                <a:cs typeface="Cascadia Code" panose="020B0609020000020004" pitchFamily="49" charset="0"/>
              </a:rPr>
              <a:t>logN</a:t>
            </a:r>
            <a:r>
              <a:rPr lang="en-US" altLang="ja-JP" sz="2400" kern="100" dirty="0">
                <a:cs typeface="Cascadia Code" panose="020B0609020000020004" pitchFamily="49" charset="0"/>
              </a:rPr>
              <a:t>, 1) </a:t>
            </a:r>
            <a:r>
              <a:rPr lang="ja-JP" altLang="en-US" sz="2400" kern="100" dirty="0">
                <a:cs typeface="Cascadia Code" panose="020B0609020000020004" pitchFamily="49" charset="0"/>
              </a:rPr>
              <a:t>　</a:t>
            </a:r>
            <a:endParaRPr lang="en-US" altLang="ja-JP" sz="2400" kern="100" dirty="0">
              <a:cs typeface="Cascadia Code" panose="020B0609020000020004" pitchFamily="49" charset="0"/>
            </a:endParaRPr>
          </a:p>
        </p:txBody>
      </p:sp>
      <p:sp>
        <p:nvSpPr>
          <p:cNvPr id="2" name="Rectangle 1027">
            <a:extLst>
              <a:ext uri="{FF2B5EF4-FFF2-40B4-BE49-F238E27FC236}">
                <a16:creationId xmlns:a16="http://schemas.microsoft.com/office/drawing/2014/main" id="{EFC438B8-84E8-AFEE-28F6-86CB045ECDFE}"/>
              </a:ext>
            </a:extLst>
          </p:cNvPr>
          <p:cNvSpPr txBox="1">
            <a:spLocks noChangeArrowheads="1"/>
          </p:cNvSpPr>
          <p:nvPr/>
        </p:nvSpPr>
        <p:spPr bwMode="auto">
          <a:xfrm>
            <a:off x="1607840" y="3990528"/>
            <a:ext cx="8928992" cy="2348409"/>
          </a:xfrm>
          <a:prstGeom prst="rect">
            <a:avLst/>
          </a:prstGeom>
          <a:noFill/>
          <a:ln>
            <a:solidFill>
              <a:srgbClr val="9933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tab pos="2333625" algn="l"/>
              </a:tabLst>
              <a:defRPr/>
            </a:pP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numpy</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ライブラリから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polyfit</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を </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import</a:t>
            </a:r>
          </a:p>
          <a:p>
            <a:pPr marL="0" marR="0" lvl="0" indent="0" algn="l" defTabSz="914400" rtl="0" eaLnBrk="0" fontAlgn="base" latinLnBrk="0" hangingPunct="0">
              <a:lnSpc>
                <a:spcPct val="100000"/>
              </a:lnSpc>
              <a:spcBef>
                <a:spcPts val="0"/>
              </a:spcBef>
              <a:spcAft>
                <a:spcPts val="0"/>
              </a:spcAft>
              <a:buClrTx/>
              <a:buSzTx/>
              <a:buFontTx/>
              <a:buNone/>
              <a:tabLst>
                <a:tab pos="2333625" algn="l"/>
              </a:tabLst>
              <a:defRPr/>
            </a:pPr>
            <a:r>
              <a:rPr kumimoji="1" lang="en-US" altLang="ja-JP" sz="24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from </a:t>
            </a:r>
            <a:r>
              <a:rPr kumimoji="1" lang="en-US" altLang="ja-JP" sz="2400" b="0" i="0" u="none" strike="noStrike" kern="100" cap="none" spc="0" normalizeH="0" baseline="0" noProof="0" dirty="0" err="1">
                <a:ln>
                  <a:noFill/>
                </a:ln>
                <a:solidFill>
                  <a:srgbClr val="00CC99">
                    <a:lumMod val="50000"/>
                  </a:srgbClr>
                </a:solidFill>
                <a:effectLst/>
                <a:uLnTx/>
                <a:uFillTx/>
                <a:latin typeface="Times New Roman"/>
                <a:ea typeface="ＭＳ Ｐゴシック"/>
                <a:cs typeface="Cascadia Code" panose="020B0609020000020004" pitchFamily="49" charset="0"/>
              </a:rPr>
              <a:t>numpy</a:t>
            </a:r>
            <a:r>
              <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rPr>
              <a:t> </a:t>
            </a:r>
            <a:r>
              <a:rPr kumimoji="1" lang="en-US" altLang="ja-JP" sz="24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import</a:t>
            </a:r>
            <a:r>
              <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CC99">
                    <a:lumMod val="50000"/>
                  </a:srgbClr>
                </a:solidFill>
                <a:effectLst/>
                <a:uLnTx/>
                <a:uFillTx/>
                <a:latin typeface="Times New Roman"/>
                <a:ea typeface="ＭＳ Ｐゴシック"/>
                <a:cs typeface="Cascadia Code" panose="020B0609020000020004" pitchFamily="49" charset="0"/>
              </a:rPr>
              <a:t>polyfit</a:t>
            </a:r>
            <a:endPar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tab pos="2333625" algn="l"/>
              </a:tabLst>
              <a:defRPr/>
            </a:pPr>
            <a:endPar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polyfit</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だけで呼び出せる</a:t>
            </a:r>
            <a:endPar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 b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FF0000"/>
                </a:solidFill>
                <a:effectLst/>
                <a:uLnTx/>
                <a:uFillTx/>
                <a:latin typeface="Times New Roman"/>
                <a:ea typeface="ＭＳ Ｐゴシック"/>
                <a:cs typeface="Cascadia Code" panose="020B0609020000020004" pitchFamily="49" charset="0"/>
              </a:rPr>
              <a:t>polyfit</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err="1">
                <a:ln>
                  <a:noFill/>
                </a:ln>
                <a:solidFill>
                  <a:srgbClr val="FF0000"/>
                </a:solidFill>
                <a:effectLst/>
                <a:uLnTx/>
                <a:uFillTx/>
                <a:latin typeface="Times New Roman"/>
                <a:ea typeface="ＭＳ Ｐゴシック"/>
                <a:cs typeface="Cascadia Code" panose="020B0609020000020004" pitchFamily="49" charset="0"/>
              </a:rPr>
              <a:t>Tinv</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FF0000"/>
                </a:solidFill>
                <a:effectLst/>
                <a:uLnTx/>
                <a:uFillTx/>
                <a:latin typeface="Times New Roman"/>
                <a:ea typeface="ＭＳ Ｐゴシック"/>
                <a:cs typeface="Cascadia Code" panose="020B0609020000020004" pitchFamily="49" charset="0"/>
              </a:rPr>
              <a:t>logN</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1)</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endPar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p:txBody>
      </p:sp>
      <p:sp>
        <p:nvSpPr>
          <p:cNvPr id="4" name="テキスト ボックス 3">
            <a:extLst>
              <a:ext uri="{FF2B5EF4-FFF2-40B4-BE49-F238E27FC236}">
                <a16:creationId xmlns:a16="http://schemas.microsoft.com/office/drawing/2014/main" id="{2D95F2E3-876F-0ACE-6C82-2F53B2C18A7C}"/>
              </a:ext>
            </a:extLst>
          </p:cNvPr>
          <p:cNvSpPr txBox="1"/>
          <p:nvPr/>
        </p:nvSpPr>
        <p:spPr>
          <a:xfrm>
            <a:off x="191344" y="692696"/>
            <a:ext cx="11665296"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ChatGPT</a:t>
            </a: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への質問</a:t>
            </a:r>
            <a:r>
              <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python</a:t>
            </a: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で </a:t>
            </a:r>
            <a:r>
              <a:rPr kumimoji="1" lang="en-US" altLang="ja-JP" sz="2400" b="1"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logN</a:t>
            </a:r>
            <a:r>
              <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 a + b * </a:t>
            </a:r>
            <a:r>
              <a:rPr kumimoji="1" lang="en-US" altLang="ja-JP" sz="2400" b="1"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Tinv</a:t>
            </a: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にフィッティングするプログラム</a:t>
            </a:r>
            <a:endPar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
        <p:nvSpPr>
          <p:cNvPr id="3" name="テキスト ボックス 2">
            <a:extLst>
              <a:ext uri="{FF2B5EF4-FFF2-40B4-BE49-F238E27FC236}">
                <a16:creationId xmlns:a16="http://schemas.microsoft.com/office/drawing/2014/main" id="{F454A256-CAAC-CD94-6FE1-39D331FBCE86}"/>
              </a:ext>
            </a:extLst>
          </p:cNvPr>
          <p:cNvSpPr txBox="1"/>
          <p:nvPr/>
        </p:nvSpPr>
        <p:spPr>
          <a:xfrm>
            <a:off x="576064" y="6105490"/>
            <a:ext cx="10704512" cy="707886"/>
          </a:xfrm>
          <a:prstGeom prst="rect">
            <a:avLst/>
          </a:prstGeom>
          <a:solidFill>
            <a:srgbClr val="0000FF"/>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でも、この時の回答のプログラムは</a:t>
            </a:r>
            <a:r>
              <a:rPr kumimoji="1" lang="ja-JP" altLang="en-US" sz="4000" b="1" i="0" u="none" strike="noStrike" kern="100" cap="none" spc="0" normalizeH="0" baseline="0" noProof="0">
                <a:ln>
                  <a:noFill/>
                </a:ln>
                <a:solidFill>
                  <a:srgbClr val="FFFF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間違っていた</a:t>
            </a:r>
            <a:endParaRPr kumimoji="1" lang="en-US" altLang="ja-JP" sz="4000" b="1" i="0" u="none" strike="noStrike" kern="1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Tree>
    <p:extLst>
      <p:ext uri="{BB962C8B-B14F-4D97-AF65-F5344CB8AC3E}">
        <p14:creationId xmlns:p14="http://schemas.microsoft.com/office/powerpoint/2010/main" val="21967819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692695"/>
          </a:xfrm>
        </p:spPr>
        <p:txBody>
          <a:bodyPr/>
          <a:lstStyle/>
          <a:p>
            <a:pPr eaLnBrk="1" hangingPunct="1"/>
            <a:r>
              <a:rPr lang="en-US" altLang="ja-JP" sz="3600" b="1" dirty="0" err="1">
                <a:solidFill>
                  <a:srgbClr val="0000FF"/>
                </a:solidFill>
                <a:ea typeface="ＨＧ丸ゴシックB" pitchFamily="49" charset="-128"/>
              </a:rPr>
              <a:t>numpy</a:t>
            </a:r>
            <a:r>
              <a:rPr lang="en-US" altLang="ja-JP" sz="3600" b="1" dirty="0">
                <a:solidFill>
                  <a:srgbClr val="0000FF"/>
                </a:solidFill>
                <a:ea typeface="ＨＧ丸ゴシックB" pitchFamily="49" charset="-128"/>
              </a:rPr>
              <a:t> </a:t>
            </a:r>
            <a:r>
              <a:rPr lang="en-US" altLang="ja-JP" sz="3600" b="1" dirty="0" err="1">
                <a:solidFill>
                  <a:srgbClr val="0000FF"/>
                </a:solidFill>
                <a:ea typeface="ＨＧ丸ゴシックB" pitchFamily="49" charset="-128"/>
              </a:rPr>
              <a:t>polyfit</a:t>
            </a:r>
            <a:r>
              <a:rPr lang="ja-JP" altLang="en-US" sz="3600" b="1" dirty="0">
                <a:solidFill>
                  <a:srgbClr val="0000FF"/>
                </a:solidFill>
                <a:ea typeface="ＨＧ丸ゴシックB" pitchFamily="49" charset="-128"/>
              </a:rPr>
              <a:t>を検索してみる</a:t>
            </a:r>
          </a:p>
        </p:txBody>
      </p:sp>
      <p:pic>
        <p:nvPicPr>
          <p:cNvPr id="5" name="図 4">
            <a:extLst>
              <a:ext uri="{FF2B5EF4-FFF2-40B4-BE49-F238E27FC236}">
                <a16:creationId xmlns:a16="http://schemas.microsoft.com/office/drawing/2014/main" id="{621B9B24-9360-70BB-9BC9-A88542800AD9}"/>
              </a:ext>
            </a:extLst>
          </p:cNvPr>
          <p:cNvPicPr>
            <a:picLocks noChangeAspect="1"/>
          </p:cNvPicPr>
          <p:nvPr/>
        </p:nvPicPr>
        <p:blipFill rotWithShape="1">
          <a:blip r:embed="rId2"/>
          <a:srcRect l="5995" t="26901" r="38756" b="48950"/>
          <a:stretch/>
        </p:blipFill>
        <p:spPr>
          <a:xfrm>
            <a:off x="155509" y="1331846"/>
            <a:ext cx="8980875" cy="4041370"/>
          </a:xfrm>
          <a:prstGeom prst="rect">
            <a:avLst/>
          </a:prstGeom>
        </p:spPr>
      </p:pic>
      <p:sp>
        <p:nvSpPr>
          <p:cNvPr id="6" name="テキスト ボックス 5">
            <a:extLst>
              <a:ext uri="{FF2B5EF4-FFF2-40B4-BE49-F238E27FC236}">
                <a16:creationId xmlns:a16="http://schemas.microsoft.com/office/drawing/2014/main" id="{C9A3072C-7092-14F7-1E4B-03D864BDE6FF}"/>
              </a:ext>
            </a:extLst>
          </p:cNvPr>
          <p:cNvSpPr txBox="1"/>
          <p:nvPr/>
        </p:nvSpPr>
        <p:spPr>
          <a:xfrm>
            <a:off x="191344" y="764704"/>
            <a:ext cx="6192688"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Bing</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polyfit</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を検索</a:t>
            </a:r>
          </a:p>
        </p:txBody>
      </p:sp>
      <p:sp>
        <p:nvSpPr>
          <p:cNvPr id="7" name="テキスト ボックス 6">
            <a:extLst>
              <a:ext uri="{FF2B5EF4-FFF2-40B4-BE49-F238E27FC236}">
                <a16:creationId xmlns:a16="http://schemas.microsoft.com/office/drawing/2014/main" id="{B88F3CD1-EC56-8B6D-D5C8-1C9D0AB38677}"/>
              </a:ext>
            </a:extLst>
          </p:cNvPr>
          <p:cNvSpPr txBox="1"/>
          <p:nvPr/>
        </p:nvSpPr>
        <p:spPr>
          <a:xfrm>
            <a:off x="5402602" y="1844824"/>
            <a:ext cx="4653838"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公式の</a:t>
            </a:r>
            <a:r>
              <a:rPr kumimoji="1" lang="en-US" altLang="ja-JP"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API</a:t>
            </a: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リファレンス</a:t>
            </a:r>
          </a:p>
        </p:txBody>
      </p:sp>
      <p:sp>
        <p:nvSpPr>
          <p:cNvPr id="8" name="テキスト ボックス 7">
            <a:extLst>
              <a:ext uri="{FF2B5EF4-FFF2-40B4-BE49-F238E27FC236}">
                <a16:creationId xmlns:a16="http://schemas.microsoft.com/office/drawing/2014/main" id="{FE76AFF4-49B9-EA09-EBE3-0D22A98A1DEB}"/>
              </a:ext>
            </a:extLst>
          </p:cNvPr>
          <p:cNvSpPr txBox="1"/>
          <p:nvPr/>
        </p:nvSpPr>
        <p:spPr>
          <a:xfrm>
            <a:off x="2927648" y="3573016"/>
            <a:ext cx="7111242"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知恵袋系</a:t>
            </a:r>
            <a:r>
              <a:rPr kumimoji="1" lang="en-US" altLang="ja-JP"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6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Qiita</a:t>
            </a:r>
            <a:r>
              <a:rPr kumimoji="1" lang="en-US" altLang="ja-JP"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Quora</a:t>
            </a: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の質が高い</a:t>
            </a:r>
          </a:p>
        </p:txBody>
      </p:sp>
    </p:spTree>
    <p:extLst>
      <p:ext uri="{BB962C8B-B14F-4D97-AF65-F5344CB8AC3E}">
        <p14:creationId xmlns:p14="http://schemas.microsoft.com/office/powerpoint/2010/main" val="253243672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692695"/>
          </a:xfrm>
        </p:spPr>
        <p:txBody>
          <a:bodyPr/>
          <a:lstStyle/>
          <a:p>
            <a:pPr eaLnBrk="1" hangingPunct="1"/>
            <a:r>
              <a:rPr lang="en-US" altLang="ja-JP" sz="3600" b="1" dirty="0" err="1">
                <a:solidFill>
                  <a:srgbClr val="0000FF"/>
                </a:solidFill>
                <a:ea typeface="ＨＧ丸ゴシックB" pitchFamily="49" charset="-128"/>
              </a:rPr>
              <a:t>numpy</a:t>
            </a:r>
            <a:r>
              <a:rPr lang="en-US" altLang="ja-JP" sz="3600" b="1" dirty="0">
                <a:solidFill>
                  <a:srgbClr val="0000FF"/>
                </a:solidFill>
                <a:ea typeface="ＨＧ丸ゴシックB" pitchFamily="49" charset="-128"/>
              </a:rPr>
              <a:t> </a:t>
            </a:r>
            <a:r>
              <a:rPr lang="en-US" altLang="ja-JP" sz="3600" b="1" dirty="0" err="1">
                <a:solidFill>
                  <a:srgbClr val="0000FF"/>
                </a:solidFill>
                <a:ea typeface="ＨＧ丸ゴシックB" pitchFamily="49" charset="-128"/>
              </a:rPr>
              <a:t>polyfit</a:t>
            </a:r>
            <a:r>
              <a:rPr lang="ja-JP" altLang="en-US" sz="3600" b="1" dirty="0">
                <a:solidFill>
                  <a:srgbClr val="0000FF"/>
                </a:solidFill>
                <a:ea typeface="ＨＧ丸ゴシックB" pitchFamily="49" charset="-128"/>
              </a:rPr>
              <a:t>を検索してみる</a:t>
            </a:r>
          </a:p>
        </p:txBody>
      </p:sp>
      <p:sp>
        <p:nvSpPr>
          <p:cNvPr id="6" name="テキスト ボックス 5">
            <a:extLst>
              <a:ext uri="{FF2B5EF4-FFF2-40B4-BE49-F238E27FC236}">
                <a16:creationId xmlns:a16="http://schemas.microsoft.com/office/drawing/2014/main" id="{C9A3072C-7092-14F7-1E4B-03D864BDE6FF}"/>
              </a:ext>
            </a:extLst>
          </p:cNvPr>
          <p:cNvSpPr txBox="1"/>
          <p:nvPr/>
        </p:nvSpPr>
        <p:spPr>
          <a:xfrm>
            <a:off x="191344" y="764704"/>
            <a:ext cx="6192688"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Bing</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polyfit</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を検索</a:t>
            </a:r>
          </a:p>
        </p:txBody>
      </p:sp>
      <p:pic>
        <p:nvPicPr>
          <p:cNvPr id="3" name="図 2">
            <a:extLst>
              <a:ext uri="{FF2B5EF4-FFF2-40B4-BE49-F238E27FC236}">
                <a16:creationId xmlns:a16="http://schemas.microsoft.com/office/drawing/2014/main" id="{C83FE83A-D16A-4572-7721-CD023A3ADFAC}"/>
              </a:ext>
            </a:extLst>
          </p:cNvPr>
          <p:cNvPicPr>
            <a:picLocks noChangeAspect="1"/>
          </p:cNvPicPr>
          <p:nvPr/>
        </p:nvPicPr>
        <p:blipFill rotWithShape="1">
          <a:blip r:embed="rId2"/>
          <a:srcRect l="5681" t="61525" r="42432" b="29050"/>
          <a:stretch/>
        </p:blipFill>
        <p:spPr>
          <a:xfrm>
            <a:off x="192326" y="1298376"/>
            <a:ext cx="6772995" cy="1266527"/>
          </a:xfrm>
          <a:prstGeom prst="rect">
            <a:avLst/>
          </a:prstGeom>
        </p:spPr>
      </p:pic>
      <p:sp>
        <p:nvSpPr>
          <p:cNvPr id="9" name="テキスト ボックス 8">
            <a:extLst>
              <a:ext uri="{FF2B5EF4-FFF2-40B4-BE49-F238E27FC236}">
                <a16:creationId xmlns:a16="http://schemas.microsoft.com/office/drawing/2014/main" id="{D5D30E30-419F-803E-65BC-0BB8D02A5874}"/>
              </a:ext>
            </a:extLst>
          </p:cNvPr>
          <p:cNvSpPr txBox="1"/>
          <p:nvPr/>
        </p:nvSpPr>
        <p:spPr>
          <a:xfrm>
            <a:off x="99515" y="2640114"/>
            <a:ext cx="8804797"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https://chayarokurokuro.hatenablog.com/entry/2020/01/22/190133</a:t>
            </a:r>
          </a:p>
        </p:txBody>
      </p:sp>
      <p:pic>
        <p:nvPicPr>
          <p:cNvPr id="11" name="図 10">
            <a:extLst>
              <a:ext uri="{FF2B5EF4-FFF2-40B4-BE49-F238E27FC236}">
                <a16:creationId xmlns:a16="http://schemas.microsoft.com/office/drawing/2014/main" id="{3175EF45-A3B9-9E5B-CF7D-04DF33960FA1}"/>
              </a:ext>
            </a:extLst>
          </p:cNvPr>
          <p:cNvPicPr>
            <a:picLocks noChangeAspect="1"/>
          </p:cNvPicPr>
          <p:nvPr/>
        </p:nvPicPr>
        <p:blipFill rotWithShape="1">
          <a:blip r:embed="rId3"/>
          <a:srcRect t="40550" r="59274" b="36350"/>
          <a:stretch/>
        </p:blipFill>
        <p:spPr>
          <a:xfrm>
            <a:off x="133097" y="3501008"/>
            <a:ext cx="5063358" cy="2956668"/>
          </a:xfrm>
          <a:prstGeom prst="rect">
            <a:avLst/>
          </a:prstGeom>
        </p:spPr>
      </p:pic>
      <p:pic>
        <p:nvPicPr>
          <p:cNvPr id="13" name="図 12">
            <a:extLst>
              <a:ext uri="{FF2B5EF4-FFF2-40B4-BE49-F238E27FC236}">
                <a16:creationId xmlns:a16="http://schemas.microsoft.com/office/drawing/2014/main" id="{FEB8B57C-5B59-E68B-3756-CA0E47F7C20C}"/>
              </a:ext>
            </a:extLst>
          </p:cNvPr>
          <p:cNvPicPr>
            <a:picLocks noChangeAspect="1"/>
          </p:cNvPicPr>
          <p:nvPr/>
        </p:nvPicPr>
        <p:blipFill rotWithShape="1">
          <a:blip r:embed="rId4"/>
          <a:srcRect t="39500" r="59274" b="53768"/>
          <a:stretch/>
        </p:blipFill>
        <p:spPr>
          <a:xfrm>
            <a:off x="129585" y="3033152"/>
            <a:ext cx="5063360" cy="861637"/>
          </a:xfrm>
          <a:prstGeom prst="rect">
            <a:avLst/>
          </a:prstGeom>
        </p:spPr>
      </p:pic>
      <p:sp>
        <p:nvSpPr>
          <p:cNvPr id="14" name="テキスト ボックス 13">
            <a:extLst>
              <a:ext uri="{FF2B5EF4-FFF2-40B4-BE49-F238E27FC236}">
                <a16:creationId xmlns:a16="http://schemas.microsoft.com/office/drawing/2014/main" id="{4ADA3B0E-8201-5083-B99C-99714B061BCB}"/>
              </a:ext>
            </a:extLst>
          </p:cNvPr>
          <p:cNvSpPr txBox="1"/>
          <p:nvPr/>
        </p:nvSpPr>
        <p:spPr>
          <a:xfrm>
            <a:off x="3863752" y="3356992"/>
            <a:ext cx="8640960" cy="310854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polyfit</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で返ってくる係数は、</a:t>
            </a:r>
            <a:b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y = a * x + b</a:t>
            </a:r>
            <a:b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の順番</a:t>
            </a:r>
            <a:endPar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ChatGPT</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は、</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y = a + b * x </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の係数を</a:t>
            </a:r>
            <a:b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 b = </a:t>
            </a:r>
            <a:r>
              <a:rPr kumimoji="1" lang="en-US" altLang="ja-JP" sz="2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np.polyfit</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Tinv</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logN</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で受け取っていたので、</a:t>
            </a:r>
            <a:r>
              <a:rPr kumimoji="1" lang="en-US" altLang="ja-JP" sz="28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a:t>
            </a:r>
            <a:r>
              <a:rPr kumimoji="1" lang="ja-JP"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と </a:t>
            </a:r>
            <a:r>
              <a:rPr kumimoji="1" lang="en-US" altLang="ja-JP" sz="28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b</a:t>
            </a:r>
            <a:r>
              <a:rPr kumimoji="1" lang="ja-JP"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がひっくり返っている</a:t>
            </a:r>
          </a:p>
        </p:txBody>
      </p:sp>
    </p:spTree>
    <p:extLst>
      <p:ext uri="{BB962C8B-B14F-4D97-AF65-F5344CB8AC3E}">
        <p14:creationId xmlns:p14="http://schemas.microsoft.com/office/powerpoint/2010/main" val="30464493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D9CA5-8E71-D350-76F6-65CD2E3E2E64}"/>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F9C8C4E5-76AA-F0CA-DE98-18BED249CAAF}"/>
              </a:ext>
            </a:extLst>
          </p:cNvPr>
          <p:cNvPicPr>
            <a:picLocks noChangeAspect="1"/>
          </p:cNvPicPr>
          <p:nvPr/>
        </p:nvPicPr>
        <p:blipFill>
          <a:blip r:embed="rId2"/>
          <a:srcRect t="20601"/>
          <a:stretch/>
        </p:blipFill>
        <p:spPr>
          <a:xfrm>
            <a:off x="717176" y="1412776"/>
            <a:ext cx="10757647" cy="5445224"/>
          </a:xfrm>
          <a:prstGeom prst="rect">
            <a:avLst/>
          </a:prstGeom>
        </p:spPr>
      </p:pic>
      <p:sp>
        <p:nvSpPr>
          <p:cNvPr id="4" name="テキスト ボックス 3">
            <a:extLst>
              <a:ext uri="{FF2B5EF4-FFF2-40B4-BE49-F238E27FC236}">
                <a16:creationId xmlns:a16="http://schemas.microsoft.com/office/drawing/2014/main" id="{B9582BAA-FF7D-EBE6-CE09-BFFAADDC2CD4}"/>
              </a:ext>
            </a:extLst>
          </p:cNvPr>
          <p:cNvSpPr txBox="1"/>
          <p:nvPr/>
        </p:nvSpPr>
        <p:spPr>
          <a:xfrm>
            <a:off x="0" y="2"/>
            <a:ext cx="12192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実行結果</a:t>
            </a:r>
          </a:p>
        </p:txBody>
      </p:sp>
    </p:spTree>
    <p:extLst>
      <p:ext uri="{BB962C8B-B14F-4D97-AF65-F5344CB8AC3E}">
        <p14:creationId xmlns:p14="http://schemas.microsoft.com/office/powerpoint/2010/main" val="3326644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DC6C4-576B-0E45-0105-35E214ADEC57}"/>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4B4AD60F-50D2-EC01-FA29-267918BE6544}"/>
              </a:ext>
            </a:extLst>
          </p:cNvPr>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Rectangle 1027">
            <a:extLst>
              <a:ext uri="{FF2B5EF4-FFF2-40B4-BE49-F238E27FC236}">
                <a16:creationId xmlns:a16="http://schemas.microsoft.com/office/drawing/2014/main" id="{195EAE39-82B0-0866-BD58-78FE07F764B8}"/>
              </a:ext>
            </a:extLst>
          </p:cNvPr>
          <p:cNvSpPr txBox="1">
            <a:spLocks noChangeArrowheads="1"/>
          </p:cNvSpPr>
          <p:nvPr/>
        </p:nvSpPr>
        <p:spPr bwMode="auto">
          <a:xfrm>
            <a:off x="983432" y="980728"/>
            <a:ext cx="104777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ja-JP" altLang="en-US" sz="3600" b="1" i="0" u="none" strike="noStrike" kern="100" cap="none" spc="0" normalizeH="0" baseline="0" noProof="0" dirty="0">
                <a:ln>
                  <a:noFill/>
                </a:ln>
                <a:solidFill>
                  <a:prstClr val="black"/>
                </a:solidFill>
                <a:effectLst/>
                <a:uLnTx/>
                <a:uFillTx/>
                <a:latin typeface="Times New Roman"/>
                <a:ea typeface="ＭＳ Ｐゴシック"/>
                <a:cs typeface="Cascadia Code" panose="020B0609020000020004" pitchFamily="49" charset="0"/>
              </a:rPr>
              <a:t>生成</a:t>
            </a:r>
            <a:r>
              <a:rPr kumimoji="1" lang="en-US" altLang="ja-JP" sz="3600" b="1" i="0" u="none" strike="noStrike" kern="100" cap="none" spc="0" normalizeH="0" baseline="0" noProof="0" dirty="0">
                <a:ln>
                  <a:noFill/>
                </a:ln>
                <a:solidFill>
                  <a:prstClr val="black"/>
                </a:solidFill>
                <a:effectLst/>
                <a:uLnTx/>
                <a:uFillTx/>
                <a:latin typeface="Times New Roman"/>
                <a:ea typeface="ＭＳ Ｐゴシック"/>
                <a:cs typeface="Cascadia Code" panose="020B0609020000020004" pitchFamily="49" charset="0"/>
              </a:rPr>
              <a:t>AI</a:t>
            </a:r>
          </a:p>
        </p:txBody>
      </p:sp>
    </p:spTree>
    <p:extLst>
      <p:ext uri="{BB962C8B-B14F-4D97-AF65-F5344CB8AC3E}">
        <p14:creationId xmlns:p14="http://schemas.microsoft.com/office/powerpoint/2010/main" val="905075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D9CA5-8E71-D350-76F6-65CD2E3E2E64}"/>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F9C8C4E5-76AA-F0CA-DE98-18BED249CAAF}"/>
              </a:ext>
            </a:extLst>
          </p:cNvPr>
          <p:cNvPicPr>
            <a:picLocks noChangeAspect="1"/>
          </p:cNvPicPr>
          <p:nvPr/>
        </p:nvPicPr>
        <p:blipFill>
          <a:blip r:embed="rId2"/>
          <a:srcRect t="20601"/>
          <a:stretch/>
        </p:blipFill>
        <p:spPr>
          <a:xfrm>
            <a:off x="717176" y="1412776"/>
            <a:ext cx="10757647" cy="5445224"/>
          </a:xfrm>
          <a:prstGeom prst="rect">
            <a:avLst/>
          </a:prstGeom>
        </p:spPr>
      </p:pic>
      <p:sp>
        <p:nvSpPr>
          <p:cNvPr id="4" name="テキスト ボックス 3">
            <a:extLst>
              <a:ext uri="{FF2B5EF4-FFF2-40B4-BE49-F238E27FC236}">
                <a16:creationId xmlns:a16="http://schemas.microsoft.com/office/drawing/2014/main" id="{B9582BAA-FF7D-EBE6-CE09-BFFAADDC2CD4}"/>
              </a:ext>
            </a:extLst>
          </p:cNvPr>
          <p:cNvSpPr txBox="1"/>
          <p:nvPr/>
        </p:nvSpPr>
        <p:spPr>
          <a:xfrm>
            <a:off x="0" y="2"/>
            <a:ext cx="12192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一次多項式最小二乗法の実行結果</a:t>
            </a:r>
          </a:p>
        </p:txBody>
      </p:sp>
      <p:sp>
        <p:nvSpPr>
          <p:cNvPr id="2" name="テキスト ボックス 1">
            <a:extLst>
              <a:ext uri="{FF2B5EF4-FFF2-40B4-BE49-F238E27FC236}">
                <a16:creationId xmlns:a16="http://schemas.microsoft.com/office/drawing/2014/main" id="{B3B8E054-38CE-B0C0-4498-81A8A1D06927}"/>
              </a:ext>
            </a:extLst>
          </p:cNvPr>
          <p:cNvSpPr txBox="1"/>
          <p:nvPr/>
        </p:nvSpPr>
        <p:spPr>
          <a:xfrm>
            <a:off x="191344" y="581779"/>
            <a:ext cx="11665296"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天下り的に </a:t>
            </a:r>
            <a:r>
              <a:rPr kumimoji="1" lang="en-US" altLang="ja-JP" sz="2400" b="1"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polyfit</a:t>
            </a:r>
            <a:r>
              <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関数を使ったプログラムが用意されていた</a:t>
            </a:r>
            <a:endPar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↑どうやって探すのか？</a:t>
            </a:r>
            <a:endPar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Tree>
    <p:extLst>
      <p:ext uri="{BB962C8B-B14F-4D97-AF65-F5344CB8AC3E}">
        <p14:creationId xmlns:p14="http://schemas.microsoft.com/office/powerpoint/2010/main" val="3644813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764703"/>
          </a:xfrm>
        </p:spPr>
        <p:txBody>
          <a:bodyPr/>
          <a:lstStyle/>
          <a:p>
            <a:pPr eaLnBrk="1" hangingPunct="1"/>
            <a:r>
              <a:rPr lang="ja-JP" altLang="en-US" sz="3600" b="1" dirty="0">
                <a:solidFill>
                  <a:srgbClr val="0000FF"/>
                </a:solidFill>
                <a:ea typeface="ＨＧ丸ゴシックB" pitchFamily="49" charset="-128"/>
              </a:rPr>
              <a:t>どうやって</a:t>
            </a:r>
            <a:r>
              <a:rPr lang="en-US" altLang="ja-JP" sz="3600" b="1" dirty="0" err="1">
                <a:solidFill>
                  <a:srgbClr val="0000FF"/>
                </a:solidFill>
                <a:ea typeface="ＨＧ丸ゴシックB" pitchFamily="49" charset="-128"/>
              </a:rPr>
              <a:t>polyfit</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関数を見つけるか</a:t>
            </a:r>
          </a:p>
        </p:txBody>
      </p:sp>
      <p:sp>
        <p:nvSpPr>
          <p:cNvPr id="420867" name="Rectangle 1027"/>
          <p:cNvSpPr>
            <a:spLocks noGrp="1" noChangeArrowheads="1"/>
          </p:cNvSpPr>
          <p:nvPr>
            <p:ph type="body" idx="1"/>
          </p:nvPr>
        </p:nvSpPr>
        <p:spPr>
          <a:xfrm>
            <a:off x="1607840" y="1298377"/>
            <a:ext cx="8928992" cy="2592288"/>
          </a:xfrm>
          <a:ln>
            <a:solidFill>
              <a:srgbClr val="993300"/>
            </a:solidFill>
          </a:ln>
        </p:spPr>
        <p:txBody>
          <a:bodyPr/>
          <a:lstStyle/>
          <a:p>
            <a:pPr marL="0" indent="0">
              <a:spcBef>
                <a:spcPts val="0"/>
              </a:spcBef>
              <a:spcAft>
                <a:spcPts val="0"/>
              </a:spcAft>
              <a:buNone/>
              <a:tabLst>
                <a:tab pos="2333625" algn="l"/>
              </a:tabLst>
            </a:pPr>
            <a:r>
              <a:rPr lang="en-US" altLang="ja-JP" sz="2400" kern="100" dirty="0">
                <a:solidFill>
                  <a:srgbClr val="0000FF"/>
                </a:solidFill>
                <a:cs typeface="Cascadia Code" panose="020B0609020000020004" pitchFamily="49" charset="0"/>
              </a:rPr>
              <a:t># </a:t>
            </a:r>
            <a:r>
              <a:rPr lang="en-US" altLang="ja-JP" sz="2400" kern="100" dirty="0" err="1">
                <a:solidFill>
                  <a:srgbClr val="0000FF"/>
                </a:solidFill>
                <a:cs typeface="Cascadia Code" panose="020B0609020000020004" pitchFamily="49" charset="0"/>
              </a:rPr>
              <a:t>numpy</a:t>
            </a:r>
            <a:r>
              <a:rPr lang="ja-JP" altLang="en-US" sz="2400" kern="100" dirty="0">
                <a:solidFill>
                  <a:srgbClr val="0000FF"/>
                </a:solidFill>
                <a:cs typeface="Cascadia Code" panose="020B0609020000020004" pitchFamily="49" charset="0"/>
              </a:rPr>
              <a:t>ライブラリを 別名 </a:t>
            </a:r>
            <a:r>
              <a:rPr lang="en-US" altLang="ja-JP" sz="2400" kern="100" dirty="0">
                <a:solidFill>
                  <a:srgbClr val="0000FF"/>
                </a:solidFill>
                <a:cs typeface="Cascadia Code" panose="020B0609020000020004" pitchFamily="49" charset="0"/>
              </a:rPr>
              <a:t>np</a:t>
            </a:r>
            <a:r>
              <a:rPr lang="ja-JP" altLang="en-US" sz="2400" kern="100" dirty="0">
                <a:solidFill>
                  <a:srgbClr val="0000FF"/>
                </a:solidFill>
                <a:cs typeface="Cascadia Code" panose="020B0609020000020004" pitchFamily="49" charset="0"/>
              </a:rPr>
              <a:t> で</a:t>
            </a:r>
            <a:r>
              <a:rPr lang="en-US" altLang="ja-JP" sz="2400" kern="100" dirty="0">
                <a:solidFill>
                  <a:srgbClr val="0000FF"/>
                </a:solidFill>
                <a:cs typeface="Cascadia Code" panose="020B0609020000020004" pitchFamily="49" charset="0"/>
              </a:rPr>
              <a:t>import</a:t>
            </a:r>
          </a:p>
          <a:p>
            <a:pPr marL="0" indent="0">
              <a:spcBef>
                <a:spcPts val="0"/>
              </a:spcBef>
              <a:spcAft>
                <a:spcPts val="0"/>
              </a:spcAft>
              <a:buNone/>
              <a:tabLst>
                <a:tab pos="2333625" algn="l"/>
              </a:tabLst>
            </a:pPr>
            <a:r>
              <a:rPr lang="en-US" altLang="ja-JP" sz="2400" b="1" kern="100" dirty="0">
                <a:solidFill>
                  <a:srgbClr val="FF0000"/>
                </a:solidFill>
                <a:cs typeface="Cascadia Code" panose="020B0609020000020004" pitchFamily="49" charset="0"/>
              </a:rPr>
              <a:t>import </a:t>
            </a:r>
            <a:r>
              <a:rPr lang="en-US" altLang="ja-JP" sz="2400" kern="100" dirty="0" err="1">
                <a:solidFill>
                  <a:schemeClr val="accent1">
                    <a:lumMod val="50000"/>
                  </a:schemeClr>
                </a:solidFill>
                <a:cs typeface="Cascadia Code" panose="020B0609020000020004" pitchFamily="49" charset="0"/>
              </a:rPr>
              <a:t>numpy</a:t>
            </a:r>
            <a:r>
              <a:rPr lang="en-US" altLang="ja-JP" sz="2400" kern="100" dirty="0">
                <a:solidFill>
                  <a:schemeClr val="accent1">
                    <a:lumMod val="50000"/>
                  </a:schemeClr>
                </a:solidFill>
                <a:cs typeface="Cascadia Code" panose="020B0609020000020004" pitchFamily="49" charset="0"/>
              </a:rPr>
              <a:t> </a:t>
            </a:r>
            <a:r>
              <a:rPr lang="en-US" altLang="ja-JP" sz="2400" b="1" kern="100" dirty="0">
                <a:solidFill>
                  <a:srgbClr val="FF0000"/>
                </a:solidFill>
                <a:cs typeface="Cascadia Code" panose="020B0609020000020004" pitchFamily="49" charset="0"/>
              </a:rPr>
              <a:t>as</a:t>
            </a:r>
            <a:r>
              <a:rPr lang="en-US" altLang="ja-JP" sz="2400" kern="100" dirty="0">
                <a:solidFill>
                  <a:schemeClr val="accent1">
                    <a:lumMod val="50000"/>
                  </a:schemeClr>
                </a:solidFill>
                <a:cs typeface="Cascadia Code" panose="020B0609020000020004" pitchFamily="49" charset="0"/>
              </a:rPr>
              <a:t> np		</a:t>
            </a:r>
          </a:p>
          <a:p>
            <a:pPr marL="0" indent="0">
              <a:spcBef>
                <a:spcPts val="0"/>
              </a:spcBef>
              <a:spcAft>
                <a:spcPts val="0"/>
              </a:spcAft>
              <a:buNone/>
              <a:tabLst>
                <a:tab pos="2333625" algn="l"/>
              </a:tabLst>
            </a:pPr>
            <a:endParaRPr lang="en-US" altLang="ja-JP" sz="2400" kern="100" dirty="0">
              <a:cs typeface="Cascadia Code" panose="020B0609020000020004" pitchFamily="49" charset="0"/>
            </a:endParaRPr>
          </a:p>
          <a:p>
            <a:pPr marL="0" indent="0">
              <a:buNone/>
            </a:pPr>
            <a:r>
              <a:rPr lang="en-US" altLang="ja-JP" sz="2400" kern="100" dirty="0">
                <a:solidFill>
                  <a:srgbClr val="0000FF"/>
                </a:solidFill>
                <a:cs typeface="Cascadia Code" panose="020B0609020000020004" pitchFamily="49" charset="0"/>
              </a:rPr>
              <a:t># </a:t>
            </a:r>
            <a:r>
              <a:rPr lang="en-US" altLang="ja-JP" sz="2400" kern="100" dirty="0" err="1">
                <a:solidFill>
                  <a:srgbClr val="0000FF"/>
                </a:solidFill>
                <a:cs typeface="Cascadia Code" panose="020B0609020000020004" pitchFamily="49" charset="0"/>
              </a:rPr>
              <a:t>numpy.polyfit</a:t>
            </a:r>
            <a:r>
              <a:rPr lang="en-US" altLang="ja-JP" sz="2400" kern="100" dirty="0">
                <a:solidFill>
                  <a:srgbClr val="0000FF"/>
                </a:solidFill>
                <a:cs typeface="Cascadia Code" panose="020B0609020000020004" pitchFamily="49" charset="0"/>
              </a:rPr>
              <a:t>()</a:t>
            </a:r>
            <a:r>
              <a:rPr lang="ja-JP" altLang="en-US" sz="2400" kern="100" dirty="0">
                <a:solidFill>
                  <a:srgbClr val="0000FF"/>
                </a:solidFill>
                <a:cs typeface="Cascadia Code" panose="020B0609020000020004" pitchFamily="49" charset="0"/>
              </a:rPr>
              <a:t> の呼び出し。</a:t>
            </a:r>
            <a:br>
              <a:rPr lang="en-US" altLang="ja-JP" sz="2400" kern="100" dirty="0">
                <a:solidFill>
                  <a:srgbClr val="0000FF"/>
                </a:solidFill>
                <a:cs typeface="Cascadia Code" panose="020B0609020000020004" pitchFamily="49" charset="0"/>
              </a:rPr>
            </a:br>
            <a:r>
              <a:rPr lang="en-US" altLang="ja-JP" sz="2400" kern="100" dirty="0">
                <a:solidFill>
                  <a:srgbClr val="0000FF"/>
                </a:solidFill>
                <a:cs typeface="Cascadia Code" panose="020B0609020000020004" pitchFamily="49" charset="0"/>
              </a:rPr>
              <a:t>#</a:t>
            </a:r>
            <a:r>
              <a:rPr lang="ja-JP" altLang="en-US" sz="2400" kern="100" dirty="0">
                <a:solidFill>
                  <a:srgbClr val="0000FF"/>
                </a:solidFill>
                <a:cs typeface="Cascadia Code" panose="020B0609020000020004" pitchFamily="49" charset="0"/>
              </a:rPr>
              <a:t> </a:t>
            </a:r>
            <a:r>
              <a:rPr lang="en-US" altLang="ja-JP" sz="2400" kern="100" dirty="0" err="1">
                <a:solidFill>
                  <a:srgbClr val="0000FF"/>
                </a:solidFill>
                <a:cs typeface="Cascadia Code" panose="020B0609020000020004" pitchFamily="49" charset="0"/>
              </a:rPr>
              <a:t>numpy</a:t>
            </a:r>
            <a:r>
              <a:rPr lang="ja-JP" altLang="en-US" sz="2400" kern="100" dirty="0">
                <a:solidFill>
                  <a:srgbClr val="0000FF"/>
                </a:solidFill>
                <a:cs typeface="Cascadia Code" panose="020B0609020000020004" pitchFamily="49" charset="0"/>
              </a:rPr>
              <a:t>は 別名 </a:t>
            </a:r>
            <a:r>
              <a:rPr lang="en-US" altLang="ja-JP" sz="2400" kern="100" dirty="0">
                <a:solidFill>
                  <a:srgbClr val="0000FF"/>
                </a:solidFill>
                <a:cs typeface="Cascadia Code" panose="020B0609020000020004" pitchFamily="49" charset="0"/>
              </a:rPr>
              <a:t>np</a:t>
            </a:r>
            <a:r>
              <a:rPr lang="ja-JP" altLang="en-US" sz="2400" kern="100" dirty="0">
                <a:solidFill>
                  <a:srgbClr val="0000FF"/>
                </a:solidFill>
                <a:cs typeface="Cascadia Code" panose="020B0609020000020004" pitchFamily="49" charset="0"/>
              </a:rPr>
              <a:t> で</a:t>
            </a:r>
            <a:r>
              <a:rPr lang="en-US" altLang="ja-JP" sz="2400" kern="100" dirty="0">
                <a:solidFill>
                  <a:srgbClr val="0000FF"/>
                </a:solidFill>
                <a:cs typeface="Cascadia Code" panose="020B0609020000020004" pitchFamily="49" charset="0"/>
              </a:rPr>
              <a:t>import</a:t>
            </a:r>
            <a:r>
              <a:rPr lang="ja-JP" altLang="en-US" sz="2400" kern="100" dirty="0">
                <a:solidFill>
                  <a:srgbClr val="0000FF"/>
                </a:solidFill>
                <a:cs typeface="Cascadia Code" panose="020B0609020000020004" pitchFamily="49" charset="0"/>
              </a:rPr>
              <a:t>しているので、</a:t>
            </a:r>
            <a:r>
              <a:rPr lang="en-US" altLang="ja-JP" sz="2400" kern="100" dirty="0" err="1">
                <a:solidFill>
                  <a:srgbClr val="0000FF"/>
                </a:solidFill>
                <a:cs typeface="Cascadia Code" panose="020B0609020000020004" pitchFamily="49" charset="0"/>
              </a:rPr>
              <a:t>np.polyfit</a:t>
            </a:r>
            <a:r>
              <a:rPr lang="en-US" altLang="ja-JP" sz="2400" kern="100" dirty="0">
                <a:solidFill>
                  <a:srgbClr val="0000FF"/>
                </a:solidFill>
                <a:cs typeface="Cascadia Code" panose="020B0609020000020004" pitchFamily="49" charset="0"/>
              </a:rPr>
              <a:t>()</a:t>
            </a:r>
            <a:r>
              <a:rPr lang="ja-JP" altLang="en-US" sz="2400" kern="100" dirty="0">
                <a:solidFill>
                  <a:srgbClr val="0000FF"/>
                </a:solidFill>
                <a:cs typeface="Cascadia Code" panose="020B0609020000020004" pitchFamily="49" charset="0"/>
              </a:rPr>
              <a:t> で呼び出す</a:t>
            </a:r>
            <a:endParaRPr lang="en-US" altLang="ja-JP" sz="2400" kern="100" dirty="0">
              <a:solidFill>
                <a:srgbClr val="0000FF"/>
              </a:solidFill>
              <a:cs typeface="Cascadia Code" panose="020B0609020000020004" pitchFamily="49" charset="0"/>
            </a:endParaRPr>
          </a:p>
          <a:p>
            <a:pPr marL="0" indent="0" algn="just">
              <a:buFontTx/>
              <a:buNone/>
            </a:pPr>
            <a:r>
              <a:rPr lang="en-US" altLang="ja-JP" sz="2400" kern="100" dirty="0">
                <a:cs typeface="Cascadia Code" panose="020B0609020000020004" pitchFamily="49" charset="0"/>
              </a:rPr>
              <a:t>a, b = </a:t>
            </a:r>
            <a:r>
              <a:rPr lang="en-US" altLang="ja-JP" sz="2400" b="1" kern="100" dirty="0" err="1">
                <a:solidFill>
                  <a:srgbClr val="FF0000"/>
                </a:solidFill>
                <a:cs typeface="Cascadia Code" panose="020B0609020000020004" pitchFamily="49" charset="0"/>
              </a:rPr>
              <a:t>np.polyfit</a:t>
            </a:r>
            <a:r>
              <a:rPr lang="en-US" altLang="ja-JP" sz="2400" kern="100" dirty="0">
                <a:cs typeface="Cascadia Code" panose="020B0609020000020004" pitchFamily="49" charset="0"/>
              </a:rPr>
              <a:t>(</a:t>
            </a:r>
            <a:r>
              <a:rPr lang="en-US" altLang="ja-JP" sz="2400" kern="100" dirty="0" err="1">
                <a:cs typeface="Cascadia Code" panose="020B0609020000020004" pitchFamily="49" charset="0"/>
              </a:rPr>
              <a:t>Tinv</a:t>
            </a:r>
            <a:r>
              <a:rPr lang="en-US" altLang="ja-JP" sz="2400" kern="100" dirty="0">
                <a:cs typeface="Cascadia Code" panose="020B0609020000020004" pitchFamily="49" charset="0"/>
              </a:rPr>
              <a:t>, </a:t>
            </a:r>
            <a:r>
              <a:rPr lang="en-US" altLang="ja-JP" sz="2400" kern="100" dirty="0" err="1">
                <a:cs typeface="Cascadia Code" panose="020B0609020000020004" pitchFamily="49" charset="0"/>
              </a:rPr>
              <a:t>logN</a:t>
            </a:r>
            <a:r>
              <a:rPr lang="en-US" altLang="ja-JP" sz="2400" kern="100" dirty="0">
                <a:cs typeface="Cascadia Code" panose="020B0609020000020004" pitchFamily="49" charset="0"/>
              </a:rPr>
              <a:t>, 1) </a:t>
            </a:r>
            <a:r>
              <a:rPr lang="ja-JP" altLang="en-US" sz="2400" kern="100" dirty="0">
                <a:cs typeface="Cascadia Code" panose="020B0609020000020004" pitchFamily="49" charset="0"/>
              </a:rPr>
              <a:t>　</a:t>
            </a:r>
            <a:endParaRPr lang="en-US" altLang="ja-JP" sz="2400" kern="100" dirty="0">
              <a:cs typeface="Cascadia Code" panose="020B0609020000020004" pitchFamily="49" charset="0"/>
            </a:endParaRPr>
          </a:p>
        </p:txBody>
      </p:sp>
      <p:sp>
        <p:nvSpPr>
          <p:cNvPr id="2" name="Rectangle 1027">
            <a:extLst>
              <a:ext uri="{FF2B5EF4-FFF2-40B4-BE49-F238E27FC236}">
                <a16:creationId xmlns:a16="http://schemas.microsoft.com/office/drawing/2014/main" id="{EFC438B8-84E8-AFEE-28F6-86CB045ECDFE}"/>
              </a:ext>
            </a:extLst>
          </p:cNvPr>
          <p:cNvSpPr txBox="1">
            <a:spLocks noChangeArrowheads="1"/>
          </p:cNvSpPr>
          <p:nvPr/>
        </p:nvSpPr>
        <p:spPr bwMode="auto">
          <a:xfrm>
            <a:off x="1607840" y="3990528"/>
            <a:ext cx="8928992" cy="2348409"/>
          </a:xfrm>
          <a:prstGeom prst="rect">
            <a:avLst/>
          </a:prstGeom>
          <a:noFill/>
          <a:ln>
            <a:solidFill>
              <a:srgbClr val="9933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0"/>
              </a:spcAft>
              <a:buClrTx/>
              <a:buSzTx/>
              <a:buFontTx/>
              <a:buNone/>
              <a:tabLst>
                <a:tab pos="2333625" algn="l"/>
              </a:tabLst>
              <a:defRPr/>
            </a:pP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numpy</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ライブラリから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polyfit</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を </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import</a:t>
            </a:r>
          </a:p>
          <a:p>
            <a:pPr marL="0" marR="0" lvl="0" indent="0" algn="l" defTabSz="914400" rtl="0" eaLnBrk="0" fontAlgn="base" latinLnBrk="0" hangingPunct="0">
              <a:lnSpc>
                <a:spcPct val="100000"/>
              </a:lnSpc>
              <a:spcBef>
                <a:spcPts val="0"/>
              </a:spcBef>
              <a:spcAft>
                <a:spcPts val="0"/>
              </a:spcAft>
              <a:buClrTx/>
              <a:buSzTx/>
              <a:buFontTx/>
              <a:buNone/>
              <a:tabLst>
                <a:tab pos="2333625" algn="l"/>
              </a:tabLst>
              <a:defRPr/>
            </a:pPr>
            <a:r>
              <a:rPr kumimoji="1" lang="en-US" altLang="ja-JP" sz="24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from </a:t>
            </a:r>
            <a:r>
              <a:rPr kumimoji="1" lang="en-US" altLang="ja-JP" sz="2400" b="0" i="0" u="none" strike="noStrike" kern="100" cap="none" spc="0" normalizeH="0" baseline="0" noProof="0" dirty="0" err="1">
                <a:ln>
                  <a:noFill/>
                </a:ln>
                <a:solidFill>
                  <a:srgbClr val="00CC99">
                    <a:lumMod val="50000"/>
                  </a:srgbClr>
                </a:solidFill>
                <a:effectLst/>
                <a:uLnTx/>
                <a:uFillTx/>
                <a:latin typeface="Times New Roman"/>
                <a:ea typeface="ＭＳ Ｐゴシック"/>
                <a:cs typeface="Cascadia Code" panose="020B0609020000020004" pitchFamily="49" charset="0"/>
              </a:rPr>
              <a:t>numpy</a:t>
            </a:r>
            <a:r>
              <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rPr>
              <a:t> </a:t>
            </a:r>
            <a:r>
              <a:rPr kumimoji="1" lang="en-US" altLang="ja-JP" sz="24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import</a:t>
            </a:r>
            <a:r>
              <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CC99">
                    <a:lumMod val="50000"/>
                  </a:srgbClr>
                </a:solidFill>
                <a:effectLst/>
                <a:uLnTx/>
                <a:uFillTx/>
                <a:latin typeface="Times New Roman"/>
                <a:ea typeface="ＭＳ Ｐゴシック"/>
                <a:cs typeface="Cascadia Code" panose="020B0609020000020004" pitchFamily="49" charset="0"/>
              </a:rPr>
              <a:t>polyfit</a:t>
            </a:r>
            <a:endParaRPr kumimoji="1" lang="en-US" altLang="ja-JP" sz="2400" b="0" i="0" u="none" strike="noStrike" kern="100" cap="none" spc="0" normalizeH="0" baseline="0" noProof="0" dirty="0">
              <a:ln>
                <a:noFill/>
              </a:ln>
              <a:solidFill>
                <a:srgbClr val="00CC99">
                  <a:lumMod val="50000"/>
                </a:srgbClr>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ts val="0"/>
              </a:spcBef>
              <a:spcAft>
                <a:spcPts val="0"/>
              </a:spcAft>
              <a:buClrTx/>
              <a:buSzTx/>
              <a:buFontTx/>
              <a:buNone/>
              <a:tabLst>
                <a:tab pos="2333625" algn="l"/>
              </a:tabLst>
              <a:defRPr/>
            </a:pPr>
            <a:endParaRPr kumimoji="1" lang="en-US" altLang="ja-JP" sz="2400" b="0"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0000FF"/>
                </a:solidFill>
                <a:effectLst/>
                <a:uLnTx/>
                <a:uFillTx/>
                <a:latin typeface="Times New Roman"/>
                <a:ea typeface="ＭＳ Ｐゴシック"/>
                <a:cs typeface="Cascadia Code" panose="020B0609020000020004" pitchFamily="49" charset="0"/>
              </a:rPr>
              <a:t>polyfit</a:t>
            </a: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t>
            </a:r>
            <a:r>
              <a:rPr kumimoji="1" lang="ja-JP" altLang="en-US"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 だけで呼び出せる</a:t>
            </a:r>
            <a:endPar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1" lang="en-US" altLang="ja-JP" sz="2400" b="0" i="0" u="none" strike="noStrike" kern="100" cap="none" spc="0" normalizeH="0" baseline="0" noProof="0" dirty="0">
                <a:ln>
                  <a:noFill/>
                </a:ln>
                <a:solidFill>
                  <a:srgbClr val="0000FF"/>
                </a:solidFill>
                <a:effectLst/>
                <a:uLnTx/>
                <a:uFillTx/>
                <a:latin typeface="Times New Roman"/>
                <a:ea typeface="ＭＳ Ｐゴシック"/>
                <a:cs typeface="Cascadia Code" panose="020B0609020000020004" pitchFamily="49" charset="0"/>
              </a:rPr>
              <a:t>a, b </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FF0000"/>
                </a:solidFill>
                <a:effectLst/>
                <a:uLnTx/>
                <a:uFillTx/>
                <a:latin typeface="Times New Roman"/>
                <a:ea typeface="ＭＳ Ｐゴシック"/>
                <a:cs typeface="Cascadia Code" panose="020B0609020000020004" pitchFamily="49" charset="0"/>
              </a:rPr>
              <a:t>polyfit</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a:t>
            </a:r>
            <a:r>
              <a:rPr kumimoji="1" lang="en-US" altLang="ja-JP" sz="2400" b="0" i="0" u="none" strike="noStrike" kern="100" cap="none" spc="0" normalizeH="0" baseline="0" noProof="0" dirty="0" err="1">
                <a:ln>
                  <a:noFill/>
                </a:ln>
                <a:solidFill>
                  <a:srgbClr val="FF0000"/>
                </a:solidFill>
                <a:effectLst/>
                <a:uLnTx/>
                <a:uFillTx/>
                <a:latin typeface="Times New Roman"/>
                <a:ea typeface="ＭＳ Ｐゴシック"/>
                <a:cs typeface="Cascadia Code" panose="020B0609020000020004" pitchFamily="49" charset="0"/>
              </a:rPr>
              <a:t>Tinv</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en-US" altLang="ja-JP" sz="2400" b="0" i="0" u="none" strike="noStrike" kern="100" cap="none" spc="0" normalizeH="0" baseline="0" noProof="0" dirty="0" err="1">
                <a:ln>
                  <a:noFill/>
                </a:ln>
                <a:solidFill>
                  <a:srgbClr val="FF0000"/>
                </a:solidFill>
                <a:effectLst/>
                <a:uLnTx/>
                <a:uFillTx/>
                <a:latin typeface="Times New Roman"/>
                <a:ea typeface="ＭＳ Ｐゴシック"/>
                <a:cs typeface="Cascadia Code" panose="020B0609020000020004" pitchFamily="49" charset="0"/>
              </a:rPr>
              <a:t>logN</a:t>
            </a: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1)</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r>
              <a:rPr kumimoji="1" lang="ja-JP" altLang="en-US"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　</a:t>
            </a:r>
            <a:endParaRPr kumimoji="1" lang="en-US" altLang="ja-JP" sz="2400" b="0"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endParaRPr>
          </a:p>
        </p:txBody>
      </p:sp>
      <p:sp>
        <p:nvSpPr>
          <p:cNvPr id="4" name="テキスト ボックス 3">
            <a:extLst>
              <a:ext uri="{FF2B5EF4-FFF2-40B4-BE49-F238E27FC236}">
                <a16:creationId xmlns:a16="http://schemas.microsoft.com/office/drawing/2014/main" id="{2D95F2E3-876F-0ACE-6C82-2F53B2C18A7C}"/>
              </a:ext>
            </a:extLst>
          </p:cNvPr>
          <p:cNvSpPr txBox="1"/>
          <p:nvPr/>
        </p:nvSpPr>
        <p:spPr>
          <a:xfrm>
            <a:off x="191344" y="692696"/>
            <a:ext cx="11665296"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ChatGPT</a:t>
            </a: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への質問</a:t>
            </a:r>
            <a:r>
              <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a:t>
            </a:r>
            <a:r>
              <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“python</a:t>
            </a: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で </a:t>
            </a:r>
            <a:r>
              <a:rPr kumimoji="1" lang="en-US" altLang="ja-JP" sz="2400" b="1"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logN</a:t>
            </a:r>
            <a:r>
              <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 a + b * </a:t>
            </a:r>
            <a:r>
              <a:rPr kumimoji="1" lang="en-US" altLang="ja-JP" sz="2400" b="1" i="0" u="none" strike="noStrike" kern="1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Tinv</a:t>
            </a:r>
            <a:r>
              <a:rPr kumimoji="1" lang="ja-JP" altLang="en-US"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 にフィッティングするプログラム</a:t>
            </a:r>
            <a:r>
              <a:rPr kumimoji="1" lang="en-US" altLang="ja-JP" sz="24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a:t>
            </a:r>
          </a:p>
        </p:txBody>
      </p:sp>
      <p:sp>
        <p:nvSpPr>
          <p:cNvPr id="3" name="テキスト ボックス 2">
            <a:extLst>
              <a:ext uri="{FF2B5EF4-FFF2-40B4-BE49-F238E27FC236}">
                <a16:creationId xmlns:a16="http://schemas.microsoft.com/office/drawing/2014/main" id="{F454A256-CAAC-CD94-6FE1-39D331FBCE86}"/>
              </a:ext>
            </a:extLst>
          </p:cNvPr>
          <p:cNvSpPr txBox="1"/>
          <p:nvPr/>
        </p:nvSpPr>
        <p:spPr>
          <a:xfrm>
            <a:off x="576064" y="6105490"/>
            <a:ext cx="10704512" cy="707886"/>
          </a:xfrm>
          <a:prstGeom prst="rect">
            <a:avLst/>
          </a:prstGeom>
          <a:solidFill>
            <a:srgbClr val="0000FF"/>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でも、この時の回答のプログラムは</a:t>
            </a:r>
            <a:r>
              <a:rPr kumimoji="1" lang="ja-JP" altLang="en-US" sz="4000" b="1" i="0" u="none" strike="noStrike" kern="100" cap="none" spc="0" normalizeH="0" baseline="0" noProof="0">
                <a:ln>
                  <a:noFill/>
                </a:ln>
                <a:solidFill>
                  <a:srgbClr val="FFFF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rPr>
              <a:t>間違っていた</a:t>
            </a:r>
            <a:endParaRPr kumimoji="1" lang="en-US" altLang="ja-JP" sz="4000" b="1" i="0" u="none" strike="noStrike" kern="1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50" charset="-128"/>
              <a:cs typeface="Cascadia Code" panose="020B0609020000020004" pitchFamily="49" charset="0"/>
            </a:endParaRPr>
          </a:p>
        </p:txBody>
      </p:sp>
    </p:spTree>
    <p:extLst>
      <p:ext uri="{BB962C8B-B14F-4D97-AF65-F5344CB8AC3E}">
        <p14:creationId xmlns:p14="http://schemas.microsoft.com/office/powerpoint/2010/main" val="20954723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1524000" y="0"/>
            <a:ext cx="9144000" cy="620688"/>
          </a:xfrm>
          <a:noFill/>
        </p:spPr>
        <p:txBody>
          <a:bodyPr/>
          <a:lstStyle/>
          <a:p>
            <a:pPr eaLnBrk="1" hangingPunct="1"/>
            <a:r>
              <a:rPr lang="ja-JP" altLang="en-US" sz="3600" b="1" dirty="0">
                <a:solidFill>
                  <a:srgbClr val="0000FF"/>
                </a:solidFill>
              </a:rPr>
              <a:t>評価</a:t>
            </a:r>
          </a:p>
        </p:txBody>
      </p:sp>
      <p:sp>
        <p:nvSpPr>
          <p:cNvPr id="4" name="テキスト ボックス 3"/>
          <p:cNvSpPr txBox="1"/>
          <p:nvPr/>
        </p:nvSpPr>
        <p:spPr>
          <a:xfrm>
            <a:off x="443372" y="836712"/>
            <a:ext cx="11305255" cy="538609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講義毎の課題で評価</a:t>
            </a: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注</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 原則として、提出物の内容による評価は行わないが、</a:t>
            </a:r>
            <a:b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　　・ 講義で配布された以外の ＋</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α</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 があれば若干加点</a:t>
            </a:r>
            <a:b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　　・ 一言感想だけのように「さすがにこれはないだろう」くらいに脱力感があったら若干減点</a:t>
            </a:r>
            <a:b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br>
            <a:endPar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提出方法</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T2SCHOLAR</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で提出</a:t>
            </a: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提出期限</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1/23(</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木</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23:59</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課題</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次のいずれかを選択して、成果物等を提出</a:t>
            </a: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成果物の例</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a:t>
            </a: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 授業で作成したプログラム </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b="1" i="0" u="none" strike="noStrike" kern="1200" cap="none" spc="0" normalizeH="0" baseline="0" noProof="0" dirty="0" err="1">
                <a:ln>
                  <a:noFill/>
                </a:ln>
                <a:solidFill>
                  <a:srgbClr val="000000"/>
                </a:solidFill>
                <a:effectLst/>
                <a:uLnTx/>
                <a:uFillTx/>
                <a:latin typeface="Times New Roman"/>
                <a:ea typeface="ＭＳ Ｐゴシック"/>
                <a:cs typeface="+mn-cs"/>
              </a:rPr>
              <a:t>py</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b="1" i="0" u="none" strike="noStrike" kern="1200" cap="none" spc="0" normalizeH="0" baseline="0" noProof="0" dirty="0" err="1">
                <a:ln>
                  <a:noFill/>
                </a:ln>
                <a:solidFill>
                  <a:srgbClr val="000000"/>
                </a:solidFill>
                <a:effectLst/>
                <a:uLnTx/>
                <a:uFillTx/>
                <a:latin typeface="Times New Roman"/>
                <a:ea typeface="ＭＳ Ｐゴシック"/>
                <a:cs typeface="+mn-cs"/>
              </a:rPr>
              <a:t>ipynb</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 授業に関連して作成したプログラム</a:t>
            </a: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 授業に関連して生成</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AI</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に質問し、その結果理解したこと</a:t>
            </a:r>
            <a:b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質問のプロンプトと回答、回答に関しての自分の感想・理解など</a:t>
            </a: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講義に関する質問、要望</a:t>
            </a:r>
            <a:endPar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793709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692695"/>
          </a:xfrm>
        </p:spPr>
        <p:txBody>
          <a:bodyPr/>
          <a:lstStyle/>
          <a:p>
            <a:pPr eaLnBrk="1" hangingPunct="1"/>
            <a:r>
              <a:rPr lang="en-US" altLang="ja-JP" sz="3600" b="1" dirty="0" err="1">
                <a:solidFill>
                  <a:srgbClr val="0000FF"/>
                </a:solidFill>
                <a:ea typeface="ＨＧ丸ゴシックB" pitchFamily="49" charset="-128"/>
              </a:rPr>
              <a:t>numpy</a:t>
            </a:r>
            <a:r>
              <a:rPr lang="en-US" altLang="ja-JP" sz="3600" b="1" dirty="0">
                <a:solidFill>
                  <a:srgbClr val="0000FF"/>
                </a:solidFill>
                <a:ea typeface="ＨＧ丸ゴシックB" pitchFamily="49" charset="-128"/>
              </a:rPr>
              <a:t> </a:t>
            </a:r>
            <a:r>
              <a:rPr lang="en-US" altLang="ja-JP" sz="3600" b="1" dirty="0" err="1">
                <a:solidFill>
                  <a:srgbClr val="0000FF"/>
                </a:solidFill>
                <a:ea typeface="ＨＧ丸ゴシックB" pitchFamily="49" charset="-128"/>
              </a:rPr>
              <a:t>polyfit</a:t>
            </a:r>
            <a:r>
              <a:rPr lang="ja-JP" altLang="en-US" sz="3600" b="1" dirty="0">
                <a:solidFill>
                  <a:srgbClr val="0000FF"/>
                </a:solidFill>
                <a:ea typeface="ＨＧ丸ゴシックB" pitchFamily="49" charset="-128"/>
              </a:rPr>
              <a:t>を検索してみる</a:t>
            </a:r>
          </a:p>
        </p:txBody>
      </p:sp>
      <p:pic>
        <p:nvPicPr>
          <p:cNvPr id="5" name="図 4">
            <a:extLst>
              <a:ext uri="{FF2B5EF4-FFF2-40B4-BE49-F238E27FC236}">
                <a16:creationId xmlns:a16="http://schemas.microsoft.com/office/drawing/2014/main" id="{621B9B24-9360-70BB-9BC9-A88542800AD9}"/>
              </a:ext>
            </a:extLst>
          </p:cNvPr>
          <p:cNvPicPr>
            <a:picLocks noChangeAspect="1"/>
          </p:cNvPicPr>
          <p:nvPr/>
        </p:nvPicPr>
        <p:blipFill rotWithShape="1">
          <a:blip r:embed="rId2"/>
          <a:srcRect l="5995" t="26901" r="38756" b="48950"/>
          <a:stretch/>
        </p:blipFill>
        <p:spPr>
          <a:xfrm>
            <a:off x="155509" y="1331846"/>
            <a:ext cx="8980875" cy="4041370"/>
          </a:xfrm>
          <a:prstGeom prst="rect">
            <a:avLst/>
          </a:prstGeom>
        </p:spPr>
      </p:pic>
      <p:sp>
        <p:nvSpPr>
          <p:cNvPr id="6" name="テキスト ボックス 5">
            <a:extLst>
              <a:ext uri="{FF2B5EF4-FFF2-40B4-BE49-F238E27FC236}">
                <a16:creationId xmlns:a16="http://schemas.microsoft.com/office/drawing/2014/main" id="{C9A3072C-7092-14F7-1E4B-03D864BDE6FF}"/>
              </a:ext>
            </a:extLst>
          </p:cNvPr>
          <p:cNvSpPr txBox="1"/>
          <p:nvPr/>
        </p:nvSpPr>
        <p:spPr>
          <a:xfrm>
            <a:off x="191344" y="764704"/>
            <a:ext cx="6192688"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Bing</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polyfit</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を検索</a:t>
            </a:r>
          </a:p>
        </p:txBody>
      </p:sp>
      <p:sp>
        <p:nvSpPr>
          <p:cNvPr id="7" name="テキスト ボックス 6">
            <a:extLst>
              <a:ext uri="{FF2B5EF4-FFF2-40B4-BE49-F238E27FC236}">
                <a16:creationId xmlns:a16="http://schemas.microsoft.com/office/drawing/2014/main" id="{B88F3CD1-EC56-8B6D-D5C8-1C9D0AB38677}"/>
              </a:ext>
            </a:extLst>
          </p:cNvPr>
          <p:cNvSpPr txBox="1"/>
          <p:nvPr/>
        </p:nvSpPr>
        <p:spPr>
          <a:xfrm>
            <a:off x="5402602" y="1844824"/>
            <a:ext cx="4653838"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公式の</a:t>
            </a:r>
            <a:r>
              <a:rPr kumimoji="1" lang="en-US" altLang="ja-JP"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API</a:t>
            </a: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リファレンス</a:t>
            </a:r>
          </a:p>
        </p:txBody>
      </p:sp>
      <p:sp>
        <p:nvSpPr>
          <p:cNvPr id="8" name="テキスト ボックス 7">
            <a:extLst>
              <a:ext uri="{FF2B5EF4-FFF2-40B4-BE49-F238E27FC236}">
                <a16:creationId xmlns:a16="http://schemas.microsoft.com/office/drawing/2014/main" id="{FE76AFF4-49B9-EA09-EBE3-0D22A98A1DEB}"/>
              </a:ext>
            </a:extLst>
          </p:cNvPr>
          <p:cNvSpPr txBox="1"/>
          <p:nvPr/>
        </p:nvSpPr>
        <p:spPr>
          <a:xfrm>
            <a:off x="2927648" y="3573016"/>
            <a:ext cx="7111242"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知恵袋系</a:t>
            </a:r>
            <a:r>
              <a:rPr kumimoji="1" lang="en-US" altLang="ja-JP"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6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Qiita</a:t>
            </a:r>
            <a:r>
              <a:rPr kumimoji="1" lang="en-US" altLang="ja-JP"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Quora</a:t>
            </a: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の質が高い</a:t>
            </a:r>
          </a:p>
        </p:txBody>
      </p:sp>
    </p:spTree>
    <p:extLst>
      <p:ext uri="{BB962C8B-B14F-4D97-AF65-F5344CB8AC3E}">
        <p14:creationId xmlns:p14="http://schemas.microsoft.com/office/powerpoint/2010/main" val="205419297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692695"/>
          </a:xfrm>
        </p:spPr>
        <p:txBody>
          <a:bodyPr/>
          <a:lstStyle/>
          <a:p>
            <a:pPr eaLnBrk="1" hangingPunct="1"/>
            <a:r>
              <a:rPr lang="en-US" altLang="ja-JP" sz="3600" b="1" dirty="0" err="1">
                <a:solidFill>
                  <a:srgbClr val="0000FF"/>
                </a:solidFill>
                <a:ea typeface="ＨＧ丸ゴシックB" pitchFamily="49" charset="-128"/>
              </a:rPr>
              <a:t>numpy</a:t>
            </a:r>
            <a:r>
              <a:rPr lang="en-US" altLang="ja-JP" sz="3600" b="1" dirty="0">
                <a:solidFill>
                  <a:srgbClr val="0000FF"/>
                </a:solidFill>
                <a:ea typeface="ＨＧ丸ゴシックB" pitchFamily="49" charset="-128"/>
              </a:rPr>
              <a:t> </a:t>
            </a:r>
            <a:r>
              <a:rPr lang="en-US" altLang="ja-JP" sz="3600" b="1" dirty="0" err="1">
                <a:solidFill>
                  <a:srgbClr val="0000FF"/>
                </a:solidFill>
                <a:ea typeface="ＨＧ丸ゴシックB" pitchFamily="49" charset="-128"/>
              </a:rPr>
              <a:t>polyfit</a:t>
            </a:r>
            <a:r>
              <a:rPr lang="ja-JP" altLang="en-US" sz="3600" b="1" dirty="0">
                <a:solidFill>
                  <a:srgbClr val="0000FF"/>
                </a:solidFill>
                <a:ea typeface="ＨＧ丸ゴシックB" pitchFamily="49" charset="-128"/>
              </a:rPr>
              <a:t>を検索してみる</a:t>
            </a:r>
          </a:p>
        </p:txBody>
      </p:sp>
      <p:sp>
        <p:nvSpPr>
          <p:cNvPr id="6" name="テキスト ボックス 5">
            <a:extLst>
              <a:ext uri="{FF2B5EF4-FFF2-40B4-BE49-F238E27FC236}">
                <a16:creationId xmlns:a16="http://schemas.microsoft.com/office/drawing/2014/main" id="{C9A3072C-7092-14F7-1E4B-03D864BDE6FF}"/>
              </a:ext>
            </a:extLst>
          </p:cNvPr>
          <p:cNvSpPr txBox="1"/>
          <p:nvPr/>
        </p:nvSpPr>
        <p:spPr>
          <a:xfrm>
            <a:off x="191344" y="764704"/>
            <a:ext cx="6192688"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Bing</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polyfit</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を検索</a:t>
            </a:r>
          </a:p>
        </p:txBody>
      </p:sp>
      <p:pic>
        <p:nvPicPr>
          <p:cNvPr id="3" name="図 2">
            <a:extLst>
              <a:ext uri="{FF2B5EF4-FFF2-40B4-BE49-F238E27FC236}">
                <a16:creationId xmlns:a16="http://schemas.microsoft.com/office/drawing/2014/main" id="{C83FE83A-D16A-4572-7721-CD023A3ADFAC}"/>
              </a:ext>
            </a:extLst>
          </p:cNvPr>
          <p:cNvPicPr>
            <a:picLocks noChangeAspect="1"/>
          </p:cNvPicPr>
          <p:nvPr/>
        </p:nvPicPr>
        <p:blipFill rotWithShape="1">
          <a:blip r:embed="rId2"/>
          <a:srcRect l="5681" t="61525" r="42432" b="29050"/>
          <a:stretch/>
        </p:blipFill>
        <p:spPr>
          <a:xfrm>
            <a:off x="192326" y="1298376"/>
            <a:ext cx="6772995" cy="1266527"/>
          </a:xfrm>
          <a:prstGeom prst="rect">
            <a:avLst/>
          </a:prstGeom>
        </p:spPr>
      </p:pic>
      <p:sp>
        <p:nvSpPr>
          <p:cNvPr id="9" name="テキスト ボックス 8">
            <a:extLst>
              <a:ext uri="{FF2B5EF4-FFF2-40B4-BE49-F238E27FC236}">
                <a16:creationId xmlns:a16="http://schemas.microsoft.com/office/drawing/2014/main" id="{D5D30E30-419F-803E-65BC-0BB8D02A5874}"/>
              </a:ext>
            </a:extLst>
          </p:cNvPr>
          <p:cNvSpPr txBox="1"/>
          <p:nvPr/>
        </p:nvSpPr>
        <p:spPr>
          <a:xfrm>
            <a:off x="99515" y="2640114"/>
            <a:ext cx="8804797"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https://chayarokurokuro.hatenablog.com/entry/2020/01/22/190133</a:t>
            </a:r>
          </a:p>
        </p:txBody>
      </p:sp>
      <p:pic>
        <p:nvPicPr>
          <p:cNvPr id="11" name="図 10">
            <a:extLst>
              <a:ext uri="{FF2B5EF4-FFF2-40B4-BE49-F238E27FC236}">
                <a16:creationId xmlns:a16="http://schemas.microsoft.com/office/drawing/2014/main" id="{3175EF45-A3B9-9E5B-CF7D-04DF33960FA1}"/>
              </a:ext>
            </a:extLst>
          </p:cNvPr>
          <p:cNvPicPr>
            <a:picLocks noChangeAspect="1"/>
          </p:cNvPicPr>
          <p:nvPr/>
        </p:nvPicPr>
        <p:blipFill rotWithShape="1">
          <a:blip r:embed="rId3"/>
          <a:srcRect t="40550" r="59274" b="36350"/>
          <a:stretch/>
        </p:blipFill>
        <p:spPr>
          <a:xfrm>
            <a:off x="133097" y="3501008"/>
            <a:ext cx="5063358" cy="2956668"/>
          </a:xfrm>
          <a:prstGeom prst="rect">
            <a:avLst/>
          </a:prstGeom>
        </p:spPr>
      </p:pic>
      <p:pic>
        <p:nvPicPr>
          <p:cNvPr id="13" name="図 12">
            <a:extLst>
              <a:ext uri="{FF2B5EF4-FFF2-40B4-BE49-F238E27FC236}">
                <a16:creationId xmlns:a16="http://schemas.microsoft.com/office/drawing/2014/main" id="{FEB8B57C-5B59-E68B-3756-CA0E47F7C20C}"/>
              </a:ext>
            </a:extLst>
          </p:cNvPr>
          <p:cNvPicPr>
            <a:picLocks noChangeAspect="1"/>
          </p:cNvPicPr>
          <p:nvPr/>
        </p:nvPicPr>
        <p:blipFill rotWithShape="1">
          <a:blip r:embed="rId4"/>
          <a:srcRect t="39500" r="59274" b="53768"/>
          <a:stretch/>
        </p:blipFill>
        <p:spPr>
          <a:xfrm>
            <a:off x="129585" y="3033152"/>
            <a:ext cx="5063360" cy="861637"/>
          </a:xfrm>
          <a:prstGeom prst="rect">
            <a:avLst/>
          </a:prstGeom>
        </p:spPr>
      </p:pic>
      <p:sp>
        <p:nvSpPr>
          <p:cNvPr id="14" name="テキスト ボックス 13">
            <a:extLst>
              <a:ext uri="{FF2B5EF4-FFF2-40B4-BE49-F238E27FC236}">
                <a16:creationId xmlns:a16="http://schemas.microsoft.com/office/drawing/2014/main" id="{4ADA3B0E-8201-5083-B99C-99714B061BCB}"/>
              </a:ext>
            </a:extLst>
          </p:cNvPr>
          <p:cNvSpPr txBox="1"/>
          <p:nvPr/>
        </p:nvSpPr>
        <p:spPr>
          <a:xfrm>
            <a:off x="3863752" y="3356992"/>
            <a:ext cx="8640960" cy="310854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polyfit</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で返ってくる係数は、</a:t>
            </a:r>
            <a:b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y = a * x + b</a:t>
            </a:r>
            <a:b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の順番</a:t>
            </a:r>
            <a:endPar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ChatGPT</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は、</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y = a + b * x </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の係数を</a:t>
            </a:r>
            <a:b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 b = </a:t>
            </a:r>
            <a:r>
              <a:rPr kumimoji="1" lang="en-US" altLang="ja-JP" sz="2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np.polyfit</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Tinv</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logN</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で受け取っていたので、</a:t>
            </a:r>
            <a:r>
              <a:rPr kumimoji="1" lang="en-US" altLang="ja-JP" sz="28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a:t>
            </a:r>
            <a:r>
              <a:rPr kumimoji="1" lang="ja-JP"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と </a:t>
            </a:r>
            <a:r>
              <a:rPr kumimoji="1" lang="en-US" altLang="ja-JP" sz="28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b</a:t>
            </a:r>
            <a:r>
              <a:rPr kumimoji="1" lang="ja-JP"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がひっくり返っている</a:t>
            </a:r>
          </a:p>
        </p:txBody>
      </p:sp>
    </p:spTree>
    <p:extLst>
      <p:ext uri="{BB962C8B-B14F-4D97-AF65-F5344CB8AC3E}">
        <p14:creationId xmlns:p14="http://schemas.microsoft.com/office/powerpoint/2010/main" val="388125165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A9116-595B-A448-E885-DA954A7C9CBB}"/>
            </a:ext>
          </a:extLst>
        </p:cNvPr>
        <p:cNvGrpSpPr/>
        <p:nvPr/>
      </p:nvGrpSpPr>
      <p:grpSpPr>
        <a:xfrm>
          <a:off x="0" y="0"/>
          <a:ext cx="0" cy="0"/>
          <a:chOff x="0" y="0"/>
          <a:chExt cx="0" cy="0"/>
        </a:xfrm>
      </p:grpSpPr>
      <p:sp>
        <p:nvSpPr>
          <p:cNvPr id="420866" name="Rectangle 1026">
            <a:extLst>
              <a:ext uri="{FF2B5EF4-FFF2-40B4-BE49-F238E27FC236}">
                <a16:creationId xmlns:a16="http://schemas.microsoft.com/office/drawing/2014/main" id="{6CD21E27-25F3-66F4-EFE6-D7AB6CE87A81}"/>
              </a:ext>
            </a:extLst>
          </p:cNvPr>
          <p:cNvSpPr>
            <a:spLocks noGrp="1" noChangeArrowheads="1"/>
          </p:cNvSpPr>
          <p:nvPr>
            <p:ph type="title"/>
          </p:nvPr>
        </p:nvSpPr>
        <p:spPr>
          <a:xfrm>
            <a:off x="0" y="1"/>
            <a:ext cx="12144672" cy="692695"/>
          </a:xfrm>
        </p:spPr>
        <p:txBody>
          <a:bodyPr/>
          <a:lstStyle/>
          <a:p>
            <a:pPr eaLnBrk="1" hangingPunct="1"/>
            <a:r>
              <a:rPr lang="en-US" altLang="ja-JP" sz="3600" b="1" dirty="0" err="1">
                <a:solidFill>
                  <a:srgbClr val="0000FF"/>
                </a:solidFill>
                <a:ea typeface="ＨＧ丸ゴシックB" pitchFamily="49" charset="-128"/>
              </a:rPr>
              <a:t>numpy.polynomial</a:t>
            </a:r>
            <a:r>
              <a:rPr lang="en-US" altLang="ja-JP" sz="3600" b="1" dirty="0">
                <a:solidFill>
                  <a:srgbClr val="0000FF"/>
                </a:solidFill>
                <a:ea typeface="ＨＧ丸ゴシックB" pitchFamily="49" charset="-128"/>
              </a:rPr>
              <a:t> </a:t>
            </a:r>
            <a:r>
              <a:rPr lang="en-US" altLang="ja-JP" sz="3600" b="1" dirty="0" err="1">
                <a:solidFill>
                  <a:srgbClr val="0000FF"/>
                </a:solidFill>
                <a:ea typeface="ＨＧ丸ゴシックB" pitchFamily="49" charset="-128"/>
              </a:rPr>
              <a:t>polyfit</a:t>
            </a:r>
            <a:endParaRPr lang="ja-JP" altLang="en-US" sz="3600" b="1" dirty="0">
              <a:solidFill>
                <a:srgbClr val="0000FF"/>
              </a:solidFill>
              <a:ea typeface="ＨＧ丸ゴシックB" pitchFamily="49" charset="-128"/>
            </a:endParaRPr>
          </a:p>
        </p:txBody>
      </p:sp>
      <p:sp>
        <p:nvSpPr>
          <p:cNvPr id="6" name="テキスト ボックス 5">
            <a:extLst>
              <a:ext uri="{FF2B5EF4-FFF2-40B4-BE49-F238E27FC236}">
                <a16:creationId xmlns:a16="http://schemas.microsoft.com/office/drawing/2014/main" id="{2E935DD6-D059-0F54-3F94-21C74FBAB354}"/>
              </a:ext>
            </a:extLst>
          </p:cNvPr>
          <p:cNvSpPr txBox="1"/>
          <p:nvPr/>
        </p:nvSpPr>
        <p:spPr>
          <a:xfrm>
            <a:off x="275692" y="620688"/>
            <a:ext cx="1159328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Qiita</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2">
                  <a:extLst>
                    <a:ext uri="{A12FA001-AC4F-418D-AE19-62706E023703}">
                      <ahyp:hlinkClr xmlns:ahyp="http://schemas.microsoft.com/office/drawing/2018/hyperlinkcolor" val="tx"/>
                    </a:ext>
                  </a:extLst>
                </a:hlinkClick>
              </a:rPr>
              <a:t>https://qiita.com/sitar-harmonics/items/37f482d7fa2dcb9ddc91</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API</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Ref	: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3">
                  <a:extLst>
                    <a:ext uri="{A12FA001-AC4F-418D-AE19-62706E023703}">
                      <ahyp:hlinkClr xmlns:ahyp="http://schemas.microsoft.com/office/drawing/2018/hyperlinkcolor" val="tx"/>
                    </a:ext>
                  </a:extLst>
                </a:hlinkClick>
              </a:rPr>
              <a:t>https://numpy.org/doc/stable/reference/routines.polynomials.html</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D01DCC16-07AB-7419-C461-EE0860675491}"/>
              </a:ext>
            </a:extLst>
          </p:cNvPr>
          <p:cNvSpPr txBox="1"/>
          <p:nvPr/>
        </p:nvSpPr>
        <p:spPr>
          <a:xfrm>
            <a:off x="1235460" y="1268760"/>
            <a:ext cx="10261140" cy="555536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numpy.polynomial.polynomial.polyfit</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ja-JP" alt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注</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np.polyfit</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と異なり、</a:t>
            </a:r>
            <a:r>
              <a:rPr kumimoji="1" lang="ja-JP" alt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戻り値は次数が小さい係数から大きい係数の順</a:t>
            </a:r>
            <a:b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np.polyfit</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では、</a:t>
            </a:r>
            <a:r>
              <a:rPr kumimoji="1" lang="ja-JP" alt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次数が大きい係数から小さい係数の順</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impot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as np</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ai</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np.polynomial.polynomial.polyfit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(xs,ys,3)</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np.polynomial.polynomial.polyval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計算値の計算も</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polyval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だけで実行できる</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np.arange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(0.0,</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10.0,</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0.1)</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np.polynomial.polynomial.polyval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ai)</a:t>
            </a:r>
          </a:p>
          <a:p>
            <a:pPr marL="0" marR="0" lvl="0" indent="0" algn="l" defTabSz="914400" rtl="0" eaLnBrk="1" fontAlgn="base" latinLnBrk="0" hangingPunct="1">
              <a:lnSpc>
                <a:spcPct val="100000"/>
              </a:lnSpc>
              <a:spcBef>
                <a:spcPct val="0"/>
              </a:spcBef>
              <a:spcAft>
                <a:spcPts val="30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#import</a:t>
            </a:r>
            <a:r>
              <a:rPr kumimoji="1" lang="ja-JP"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を工夫してコードを簡単にする</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from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numpy.polynomial.polynomial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import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polyfit</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ai</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polyfit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np.arange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(0.0,</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10.0,</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0.1)</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polyval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ai)</a:t>
            </a:r>
            <a:endPar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11740336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BEC46-5680-D170-61C5-AA2C82006D53}"/>
            </a:ext>
          </a:extLst>
        </p:cNvPr>
        <p:cNvGrpSpPr/>
        <p:nvPr/>
      </p:nvGrpSpPr>
      <p:grpSpPr>
        <a:xfrm>
          <a:off x="0" y="0"/>
          <a:ext cx="0" cy="0"/>
          <a:chOff x="0" y="0"/>
          <a:chExt cx="0" cy="0"/>
        </a:xfrm>
      </p:grpSpPr>
      <p:sp>
        <p:nvSpPr>
          <p:cNvPr id="420866" name="Rectangle 1026">
            <a:extLst>
              <a:ext uri="{FF2B5EF4-FFF2-40B4-BE49-F238E27FC236}">
                <a16:creationId xmlns:a16="http://schemas.microsoft.com/office/drawing/2014/main" id="{64DDA4A6-1A55-02FA-253F-3146AD336D98}"/>
              </a:ext>
            </a:extLst>
          </p:cNvPr>
          <p:cNvSpPr>
            <a:spLocks noGrp="1" noChangeArrowheads="1"/>
          </p:cNvSpPr>
          <p:nvPr>
            <p:ph type="title"/>
          </p:nvPr>
        </p:nvSpPr>
        <p:spPr>
          <a:xfrm>
            <a:off x="0" y="1"/>
            <a:ext cx="12144672" cy="692695"/>
          </a:xfrm>
        </p:spPr>
        <p:txBody>
          <a:bodyPr/>
          <a:lstStyle/>
          <a:p>
            <a:pPr eaLnBrk="1" hangingPunct="1"/>
            <a:r>
              <a:rPr lang="en-US" altLang="ja-JP" sz="3600" b="1" dirty="0" err="1">
                <a:solidFill>
                  <a:srgbClr val="0000FF"/>
                </a:solidFill>
                <a:ea typeface="ＨＧ丸ゴシックB" pitchFamily="49" charset="-128"/>
              </a:rPr>
              <a:t>polyfit</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のプログラム例</a:t>
            </a:r>
          </a:p>
        </p:txBody>
      </p:sp>
      <p:sp>
        <p:nvSpPr>
          <p:cNvPr id="7" name="テキスト ボックス 6">
            <a:extLst>
              <a:ext uri="{FF2B5EF4-FFF2-40B4-BE49-F238E27FC236}">
                <a16:creationId xmlns:a16="http://schemas.microsoft.com/office/drawing/2014/main" id="{B382C2FF-D87C-66FA-A630-668CA6D06D6F}"/>
              </a:ext>
            </a:extLst>
          </p:cNvPr>
          <p:cNvSpPr txBox="1"/>
          <p:nvPr/>
        </p:nvSpPr>
        <p:spPr>
          <a:xfrm>
            <a:off x="191344" y="764704"/>
            <a:ext cx="11928648" cy="230832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2">
                  <a:extLst>
                    <a:ext uri="{A12FA001-AC4F-418D-AE19-62706E023703}">
                      <ahyp:hlinkClr xmlns:ahyp="http://schemas.microsoft.com/office/drawing/2018/hyperlinkcolor" val="tx"/>
                    </a:ext>
                  </a:extLst>
                </a:hlinkClick>
              </a:rPr>
              <a:t>http://conf.mdxes.iir.isct.ac.jp/D2MatE/python/python_syntax.html</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最小二乗法</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numpy.polyfit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を用いた</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次多項式最小二乗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numpy.polyfit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ループで計算値を計算</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numpy.polyfit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を用いた</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次多項式最小二乗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numpy.polyfit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()+np.poly1d())</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numpy.polynomial.polynomial.polyfit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を用いた</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次多項式最小二乗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polyfit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polyval</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p:txBody>
      </p:sp>
    </p:spTree>
    <p:extLst>
      <p:ext uri="{BB962C8B-B14F-4D97-AF65-F5344CB8AC3E}">
        <p14:creationId xmlns:p14="http://schemas.microsoft.com/office/powerpoint/2010/main" val="14372207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BC1E1-E95B-2E7F-12DE-74F48DE90999}"/>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C48DE78E-BF16-3444-B0FA-3EF7B1AF6FD7}"/>
              </a:ext>
            </a:extLst>
          </p:cNvPr>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Rectangle 1027">
            <a:extLst>
              <a:ext uri="{FF2B5EF4-FFF2-40B4-BE49-F238E27FC236}">
                <a16:creationId xmlns:a16="http://schemas.microsoft.com/office/drawing/2014/main" id="{478B3CDE-B88B-2A26-517A-5B1EEA8512C5}"/>
              </a:ext>
            </a:extLst>
          </p:cNvPr>
          <p:cNvSpPr txBox="1">
            <a:spLocks noChangeArrowheads="1"/>
          </p:cNvSpPr>
          <p:nvPr/>
        </p:nvSpPr>
        <p:spPr bwMode="auto">
          <a:xfrm>
            <a:off x="983432" y="980728"/>
            <a:ext cx="104777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36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一次多項式の線形最小二乗法</a:t>
            </a:r>
          </a:p>
        </p:txBody>
      </p:sp>
    </p:spTree>
    <p:extLst>
      <p:ext uri="{BB962C8B-B14F-4D97-AF65-F5344CB8AC3E}">
        <p14:creationId xmlns:p14="http://schemas.microsoft.com/office/powerpoint/2010/main" val="272800369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0"/>
            <a:ext cx="9144000" cy="838200"/>
          </a:xfrm>
        </p:spPr>
        <p:txBody>
          <a:bodyPr/>
          <a:lstStyle/>
          <a:p>
            <a:pPr eaLnBrk="1" hangingPunct="1"/>
            <a:r>
              <a:rPr lang="ja-JP" altLang="en-US" sz="3600" b="1" dirty="0">
                <a:solidFill>
                  <a:srgbClr val="0000FF"/>
                </a:solidFill>
              </a:rPr>
              <a:t>最小二乗法</a:t>
            </a:r>
            <a:r>
              <a:rPr lang="en-US" altLang="ja-JP" sz="3600" b="1" dirty="0">
                <a:solidFill>
                  <a:srgbClr val="0000FF"/>
                </a:solidFill>
              </a:rPr>
              <a:t>:</a:t>
            </a:r>
            <a:r>
              <a:rPr lang="ja-JP" altLang="en-US" sz="3600" b="1" dirty="0">
                <a:solidFill>
                  <a:srgbClr val="0000FF"/>
                </a:solidFill>
              </a:rPr>
              <a:t> 二乗誤差を最小化</a:t>
            </a:r>
            <a:endParaRPr lang="en-US" altLang="ja-JP" sz="3600" b="1" dirty="0">
              <a:solidFill>
                <a:srgbClr val="0000FF"/>
              </a:solidFill>
            </a:endParaRPr>
          </a:p>
        </p:txBody>
      </p:sp>
      <p:sp>
        <p:nvSpPr>
          <p:cNvPr id="2" name="テキスト ボックス 1">
            <a:extLst>
              <a:ext uri="{FF2B5EF4-FFF2-40B4-BE49-F238E27FC236}">
                <a16:creationId xmlns:a16="http://schemas.microsoft.com/office/drawing/2014/main" id="{24C5E85D-1D7E-CC33-0739-8509460BAF3F}"/>
              </a:ext>
            </a:extLst>
          </p:cNvPr>
          <p:cNvSpPr txBox="1"/>
          <p:nvPr/>
        </p:nvSpPr>
        <p:spPr>
          <a:xfrm>
            <a:off x="839416" y="692696"/>
            <a:ext cx="8758809"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問題</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 あるデータの組 </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000" b="1"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000" b="1" i="0" u="none" strike="noStrike" kern="1200" cap="none" spc="0" normalizeH="0" baseline="-25000" noProof="0" dirty="0">
                <a:ln>
                  <a:noFill/>
                </a:ln>
                <a:solidFill>
                  <a:srgbClr val="000000"/>
                </a:solidFill>
                <a:effectLst/>
                <a:uLnTx/>
                <a:uFillTx/>
                <a:latin typeface="Times New Roman"/>
                <a:ea typeface="ＭＳ Ｐゴシック"/>
                <a:cs typeface="+mn-cs"/>
              </a:rPr>
              <a:t>1</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1" i="1" u="none" strike="noStrike" kern="1200" cap="none" spc="0" normalizeH="0" baseline="0" noProof="0" dirty="0">
                <a:ln>
                  <a:noFill/>
                </a:ln>
                <a:solidFill>
                  <a:srgbClr val="000000"/>
                </a:solidFill>
                <a:effectLst/>
                <a:uLnTx/>
                <a:uFillTx/>
                <a:latin typeface="Times New Roman"/>
                <a:ea typeface="ＭＳ Ｐゴシック"/>
                <a:cs typeface="+mn-cs"/>
              </a:rPr>
              <a:t>y</a:t>
            </a:r>
            <a:r>
              <a:rPr kumimoji="1" lang="en-US" altLang="ja-JP" sz="2000" b="1" i="0" u="none" strike="noStrike" kern="1200" cap="none" spc="0" normalizeH="0" baseline="-25000" noProof="0" dirty="0">
                <a:ln>
                  <a:noFill/>
                </a:ln>
                <a:solidFill>
                  <a:srgbClr val="000000"/>
                </a:solidFill>
                <a:effectLst/>
                <a:uLnTx/>
                <a:uFillTx/>
                <a:latin typeface="Times New Roman"/>
                <a:ea typeface="ＭＳ Ｐゴシック"/>
                <a:cs typeface="+mn-cs"/>
              </a:rPr>
              <a:t>1</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1" i="1" u="none" strike="noStrike" kern="1200" cap="none" spc="0" normalizeH="0" baseline="0" noProof="0" dirty="0" err="1">
                <a:ln>
                  <a:noFill/>
                </a:ln>
                <a:solidFill>
                  <a:srgbClr val="000000"/>
                </a:solidFill>
                <a:effectLst/>
                <a:uLnTx/>
                <a:uFillTx/>
                <a:latin typeface="Times New Roman"/>
                <a:ea typeface="ＭＳ Ｐゴシック"/>
                <a:cs typeface="+mn-cs"/>
              </a:rPr>
              <a:t>x</a:t>
            </a:r>
            <a:r>
              <a:rPr kumimoji="1" lang="en-US" altLang="ja-JP" sz="2000" b="1" i="0" u="none" strike="noStrike" kern="1200" cap="none" spc="0" normalizeH="0" baseline="-25000" noProof="0" dirty="0" err="1">
                <a:ln>
                  <a:noFill/>
                </a:ln>
                <a:solidFill>
                  <a:srgbClr val="000000"/>
                </a:solidFill>
                <a:effectLst/>
                <a:uLnTx/>
                <a:uFillTx/>
                <a:latin typeface="Times New Roman"/>
                <a:ea typeface="ＭＳ Ｐゴシック"/>
                <a:cs typeface="+mn-cs"/>
              </a:rPr>
              <a:t>n</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1" i="1" u="none" strike="noStrike" kern="1200" cap="none" spc="0" normalizeH="0" baseline="0" noProof="0" dirty="0" err="1">
                <a:ln>
                  <a:noFill/>
                </a:ln>
                <a:solidFill>
                  <a:srgbClr val="000000"/>
                </a:solidFill>
                <a:effectLst/>
                <a:uLnTx/>
                <a:uFillTx/>
                <a:latin typeface="Times New Roman"/>
                <a:ea typeface="ＭＳ Ｐゴシック"/>
                <a:cs typeface="+mn-cs"/>
              </a:rPr>
              <a:t>y</a:t>
            </a:r>
            <a:r>
              <a:rPr kumimoji="1" lang="en-US" altLang="ja-JP" sz="2000" b="1" i="0" u="none" strike="noStrike" kern="1200" cap="none" spc="0" normalizeH="0" baseline="-25000" noProof="0" dirty="0" err="1">
                <a:ln>
                  <a:noFill/>
                </a:ln>
                <a:solidFill>
                  <a:srgbClr val="000000"/>
                </a:solidFill>
                <a:effectLst/>
                <a:uLnTx/>
                <a:uFillTx/>
                <a:latin typeface="Times New Roman"/>
                <a:ea typeface="ＭＳ Ｐゴシック"/>
                <a:cs typeface="+mn-cs"/>
              </a:rPr>
              <a:t>n</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 が理論式 </a:t>
            </a:r>
            <a:r>
              <a:rPr kumimoji="1" lang="en-US" altLang="ja-JP" sz="2000" b="1" i="1" u="none" strike="noStrike" kern="1200" cap="none" spc="0" normalizeH="0" baseline="0" noProof="0" dirty="0">
                <a:ln>
                  <a:noFill/>
                </a:ln>
                <a:solidFill>
                  <a:srgbClr val="000000"/>
                </a:solidFill>
                <a:effectLst/>
                <a:uLnTx/>
                <a:uFillTx/>
                <a:latin typeface="Times New Roman"/>
                <a:ea typeface="ＭＳ Ｐゴシック"/>
                <a:cs typeface="+mn-cs"/>
              </a:rPr>
              <a:t>f</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000" b="1"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1" i="1" u="none" strike="noStrike" kern="1200" cap="none" spc="0" normalizeH="0" baseline="0" noProof="0" dirty="0">
                <a:ln>
                  <a:noFill/>
                </a:ln>
                <a:solidFill>
                  <a:srgbClr val="000000"/>
                </a:solidFill>
                <a:effectLst/>
                <a:uLnTx/>
                <a:uFillTx/>
                <a:latin typeface="Times New Roman"/>
                <a:ea typeface="ＭＳ Ｐゴシック"/>
                <a:cs typeface="+mn-cs"/>
              </a:rPr>
              <a:t>a</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2000" b="1" i="1" u="none" strike="noStrike" kern="1200" cap="none" spc="0" normalizeH="0" baseline="0" noProof="0" dirty="0">
                <a:ln>
                  <a:noFill/>
                </a:ln>
                <a:solidFill>
                  <a:srgbClr val="000000"/>
                </a:solidFill>
                <a:effectLst/>
                <a:uLnTx/>
                <a:uFillTx/>
                <a:latin typeface="Times New Roman"/>
                <a:ea typeface="ＭＳ Ｐゴシック"/>
                <a:cs typeface="+mn-cs"/>
              </a:rPr>
              <a:t>bx</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に</a:t>
            </a:r>
            <a:b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　　　　従うことがわかっている。未知変数 </a:t>
            </a:r>
            <a:r>
              <a:rPr kumimoji="1" lang="en-US" altLang="ja-JP" sz="2000" b="1" i="1" u="none" strike="noStrike" kern="1200" cap="none" spc="0" normalizeH="0" baseline="0" noProof="0" dirty="0">
                <a:ln>
                  <a:noFill/>
                </a:ln>
                <a:solidFill>
                  <a:srgbClr val="000000"/>
                </a:solidFill>
                <a:effectLst/>
                <a:uLnTx/>
                <a:uFillTx/>
                <a:latin typeface="Times New Roman"/>
                <a:ea typeface="ＭＳ Ｐゴシック"/>
                <a:cs typeface="+mn-cs"/>
              </a:rPr>
              <a:t>a</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と </a:t>
            </a:r>
            <a:r>
              <a:rPr kumimoji="1" lang="en-US" altLang="ja-JP" sz="2000" b="1" i="1" u="none" strike="noStrike" kern="1200" cap="none" spc="0" normalizeH="0" baseline="0" noProof="0" dirty="0">
                <a:ln>
                  <a:noFill/>
                </a:ln>
                <a:solidFill>
                  <a:srgbClr val="000000"/>
                </a:solidFill>
                <a:effectLst/>
                <a:uLnTx/>
                <a:uFillTx/>
                <a:latin typeface="Times New Roman"/>
                <a:ea typeface="ＭＳ Ｐゴシック"/>
                <a:cs typeface="+mn-cs"/>
              </a:rPr>
              <a:t>b</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を求めよ。</a:t>
            </a:r>
            <a:endPar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　　　　ただし、データ </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000" b="1" i="1" u="none" strike="noStrike" kern="1200" cap="none" spc="0" normalizeH="0" baseline="0" noProof="0" dirty="0" err="1">
                <a:ln>
                  <a:noFill/>
                </a:ln>
                <a:solidFill>
                  <a:srgbClr val="000000"/>
                </a:solidFill>
                <a:effectLst/>
                <a:uLnTx/>
                <a:uFillTx/>
                <a:latin typeface="Times New Roman"/>
                <a:ea typeface="ＭＳ Ｐゴシック"/>
                <a:cs typeface="+mn-cs"/>
              </a:rPr>
              <a:t>y</a:t>
            </a:r>
            <a:r>
              <a:rPr kumimoji="1" lang="en-US" altLang="ja-JP" sz="2000" b="1" i="0" u="none" strike="noStrike" kern="1200" cap="none" spc="0" normalizeH="0" baseline="-25000" noProof="0" dirty="0" err="1">
                <a:ln>
                  <a:noFill/>
                </a:ln>
                <a:solidFill>
                  <a:srgbClr val="000000"/>
                </a:solidFill>
                <a:effectLst/>
                <a:uLnTx/>
                <a:uFillTx/>
                <a:latin typeface="Times New Roman"/>
                <a:ea typeface="ＭＳ Ｐゴシック"/>
                <a:cs typeface="+mn-cs"/>
              </a:rPr>
              <a:t>i</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 には誤差 </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sym typeface="Symbol" panose="05050102010706020507" pitchFamily="18" charset="2"/>
              </a:rPr>
              <a:t></a:t>
            </a:r>
            <a:r>
              <a:rPr kumimoji="1" lang="en-US" altLang="ja-JP" sz="2000" b="1" i="0" u="none" strike="noStrike" kern="1200" cap="none" spc="0" normalizeH="0" baseline="-25000" noProof="0" dirty="0">
                <a:ln>
                  <a:noFill/>
                </a:ln>
                <a:solidFill>
                  <a:srgbClr val="000000"/>
                </a:solidFill>
                <a:effectLst/>
                <a:uLnTx/>
                <a:uFillTx/>
                <a:latin typeface="Times New Roman"/>
                <a:ea typeface="ＭＳ Ｐゴシック"/>
                <a:cs typeface="+mn-cs"/>
                <a:sym typeface="Symbol" panose="05050102010706020507" pitchFamily="18" charset="2"/>
              </a:rPr>
              <a:t>I</a:t>
            </a:r>
            <a:r>
              <a:rPr kumimoji="1" lang="ja-JP" altLang="en-US" sz="2000" b="1" i="0" u="none" strike="noStrike" kern="1200" cap="none" spc="0" normalizeH="0" baseline="-25000" noProof="0" dirty="0">
                <a:ln>
                  <a:noFill/>
                </a:ln>
                <a:solidFill>
                  <a:srgbClr val="000000"/>
                </a:solidFill>
                <a:effectLst/>
                <a:uLnTx/>
                <a:uFillTx/>
                <a:latin typeface="Times New Roman"/>
                <a:ea typeface="ＭＳ Ｐゴシック"/>
                <a:cs typeface="+mn-cs"/>
                <a:sym typeface="Symbol" panose="05050102010706020507" pitchFamily="18" charset="2"/>
              </a:rPr>
              <a:t> </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が含まれている</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1" i="1" u="none" strike="noStrike" kern="1200" cap="none" spc="0" normalizeH="0" baseline="0" noProof="0" dirty="0" err="1">
                <a:ln>
                  <a:noFill/>
                </a:ln>
                <a:solidFill>
                  <a:srgbClr val="000000"/>
                </a:solidFill>
                <a:effectLst/>
                <a:uLnTx/>
                <a:uFillTx/>
                <a:latin typeface="Times New Roman"/>
                <a:ea typeface="ＭＳ Ｐゴシック"/>
                <a:cs typeface="+mn-cs"/>
              </a:rPr>
              <a:t>y</a:t>
            </a:r>
            <a:r>
              <a:rPr kumimoji="1" lang="en-US" altLang="ja-JP" sz="2000" b="1" i="0" u="none" strike="noStrike" kern="1200" cap="none" spc="0" normalizeH="0" baseline="-25000" noProof="0" dirty="0" err="1">
                <a:ln>
                  <a:noFill/>
                </a:ln>
                <a:solidFill>
                  <a:srgbClr val="000000"/>
                </a:solidFill>
                <a:effectLst/>
                <a:uLnTx/>
                <a:uFillTx/>
                <a:latin typeface="Times New Roman"/>
                <a:ea typeface="ＭＳ Ｐゴシック"/>
                <a:cs typeface="+mn-cs"/>
              </a:rPr>
              <a:t>i</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1" i="1" u="none" strike="noStrike" kern="1200" cap="none" spc="0" normalizeH="0" baseline="0" noProof="0" dirty="0">
                <a:ln>
                  <a:noFill/>
                </a:ln>
                <a:solidFill>
                  <a:srgbClr val="000000"/>
                </a:solidFill>
                <a:effectLst/>
                <a:uLnTx/>
                <a:uFillTx/>
                <a:latin typeface="Times New Roman"/>
                <a:ea typeface="ＭＳ Ｐゴシック"/>
                <a:cs typeface="+mn-cs"/>
              </a:rPr>
              <a:t>f</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000" b="1"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000" b="1" i="0" u="none" strike="noStrike" kern="1200" cap="none" spc="0" normalizeH="0" baseline="-25000" noProof="0" dirty="0">
                <a:ln>
                  <a:noFill/>
                </a:ln>
                <a:solidFill>
                  <a:srgbClr val="000000"/>
                </a:solidFill>
                <a:effectLst/>
                <a:uLnTx/>
                <a:uFillTx/>
                <a:latin typeface="Times New Roman"/>
                <a:ea typeface="ＭＳ Ｐゴシック"/>
                <a:cs typeface="+mn-cs"/>
              </a:rPr>
              <a:t>i</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sym typeface="Symbol" panose="05050102010706020507" pitchFamily="18" charset="2"/>
              </a:rPr>
              <a:t></a:t>
            </a:r>
            <a:r>
              <a:rPr kumimoji="1" lang="en-US" altLang="ja-JP" sz="2000" b="1" i="0" u="none" strike="noStrike" kern="1200" cap="none" spc="0" normalizeH="0" baseline="-25000" noProof="0" dirty="0" err="1">
                <a:ln>
                  <a:noFill/>
                </a:ln>
                <a:solidFill>
                  <a:srgbClr val="000000"/>
                </a:solidFill>
                <a:effectLst/>
                <a:uLnTx/>
                <a:uFillTx/>
                <a:latin typeface="Times New Roman"/>
                <a:ea typeface="ＭＳ Ｐゴシック"/>
                <a:cs typeface="+mn-cs"/>
                <a:sym typeface="Symbol" panose="05050102010706020507" pitchFamily="18" charset="2"/>
              </a:rPr>
              <a:t>i</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sym typeface="Symbol" panose="05050102010706020507" pitchFamily="18" charset="2"/>
              </a:rPr>
              <a:t> </a:t>
            </a:r>
            <a:endPar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12F38A3B-6DBE-188A-7DD8-23B2DA3E2D62}"/>
                  </a:ext>
                </a:extLst>
              </p:cNvPr>
              <p:cNvSpPr txBox="1"/>
              <p:nvPr/>
            </p:nvSpPr>
            <p:spPr>
              <a:xfrm>
                <a:off x="839416" y="1983077"/>
                <a:ext cx="10873208" cy="46862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a:cs typeface="+mn-cs"/>
                  </a:rPr>
                  <a:t>L</a:t>
                </a:r>
                <a:r>
                  <a:rPr kumimoji="1" lang="en-US" altLang="ja-JP" sz="2400" b="0" i="1" u="none" strike="noStrike" kern="1200" cap="none" spc="0" normalizeH="0" baseline="0" noProof="0" dirty="0" err="1">
                    <a:ln>
                      <a:noFill/>
                    </a:ln>
                    <a:solidFill>
                      <a:srgbClr val="000000"/>
                    </a:solidFill>
                    <a:effectLst/>
                    <a:uLnTx/>
                    <a:uFillTx/>
                    <a:latin typeface="Times New Roman"/>
                    <a:ea typeface="ＭＳ Ｐゴシック"/>
                    <a:cs typeface="+mn-cs"/>
                  </a:rPr>
                  <a:t>p</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ノルム</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a:cs typeface="+mn-cs"/>
                  </a:rPr>
                  <a:t>Σ|</a:t>
                </a:r>
                <a:r>
                  <a:rPr kumimoji="1" lang="en-US" altLang="ja-JP" sz="2400" b="0" i="1" u="none" strike="noStrike" kern="1200" cap="none" spc="0" normalizeH="0" baseline="0" noProof="0" dirty="0" err="1">
                    <a:ln>
                      <a:noFill/>
                    </a:ln>
                    <a:solidFill>
                      <a:srgbClr val="000000"/>
                    </a:solidFill>
                    <a:effectLst/>
                    <a:uLnTx/>
                    <a:uFillTx/>
                    <a:latin typeface="Times New Roman"/>
                    <a:ea typeface="ＭＳ Ｐゴシック"/>
                    <a:cs typeface="+mn-cs"/>
                  </a:rPr>
                  <a:t>f</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2400" b="0" i="1" u="none" strike="noStrike" kern="1200" cap="none" spc="0" normalizeH="0" baseline="0" noProof="0" dirty="0" err="1">
                    <a:ln>
                      <a:noFill/>
                    </a:ln>
                    <a:solidFill>
                      <a:srgbClr val="000000"/>
                    </a:solidFill>
                    <a:effectLst/>
                    <a:uLnTx/>
                    <a:uFillTx/>
                    <a:latin typeface="Times New Roman"/>
                    <a:ea typeface="ＭＳ Ｐゴシック"/>
                    <a:cs typeface="+mn-cs"/>
                  </a:rPr>
                  <a:t>y</a:t>
                </a:r>
                <a:r>
                  <a:rPr kumimoji="1" lang="en-US" altLang="ja-JP" sz="2400" b="0" i="0" u="none" strike="noStrike" kern="1200" cap="none" spc="0" normalizeH="0" baseline="-25000" noProof="0" dirty="0" err="1">
                    <a:ln>
                      <a:noFill/>
                    </a:ln>
                    <a:solidFill>
                      <a:srgbClr val="000000"/>
                    </a:solidFill>
                    <a:effectLst/>
                    <a:uLnTx/>
                    <a:uFillTx/>
                    <a:latin typeface="Times New Roman"/>
                    <a:ea typeface="ＭＳ Ｐゴシック"/>
                    <a:cs typeface="+mn-cs"/>
                  </a:rPr>
                  <a:t>i</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a:cs typeface="+mn-cs"/>
                  </a:rPr>
                  <a:t>|</a:t>
                </a:r>
                <a:r>
                  <a:rPr kumimoji="1" lang="en-US" altLang="ja-JP" sz="2400" b="0" i="1" u="none" strike="noStrike" kern="1200" cap="none" spc="0" normalizeH="0" baseline="30000" noProof="0" dirty="0" err="1">
                    <a:ln>
                      <a:noFill/>
                    </a:ln>
                    <a:solidFill>
                      <a:srgbClr val="000000"/>
                    </a:solidFill>
                    <a:effectLst/>
                    <a:uLnTx/>
                    <a:uFillTx/>
                    <a:latin typeface="Times New Roman"/>
                    <a:ea typeface="ＭＳ Ｐゴシック"/>
                    <a:cs typeface="+mn-cs"/>
                  </a:rPr>
                  <a:t>p</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b="0" i="0" u="none" strike="noStrike" kern="1200" cap="none" spc="0" normalizeH="0" baseline="30000" noProof="0" dirty="0">
                    <a:ln>
                      <a:noFill/>
                    </a:ln>
                    <a:solidFill>
                      <a:srgbClr val="000000"/>
                    </a:solidFill>
                    <a:effectLst/>
                    <a:uLnTx/>
                    <a:uFillTx/>
                    <a:latin typeface="Times New Roman"/>
                    <a:ea typeface="ＭＳ Ｐゴシック"/>
                    <a:cs typeface="+mn-cs"/>
                  </a:rPr>
                  <a:t>1/</a:t>
                </a:r>
                <a:r>
                  <a:rPr kumimoji="1" lang="en-US" altLang="ja-JP" sz="2400" b="0" i="1" u="none" strike="noStrike" kern="1200" cap="none" spc="0" normalizeH="0" baseline="30000" noProof="0" dirty="0">
                    <a:ln>
                      <a:noFill/>
                    </a:ln>
                    <a:solidFill>
                      <a:srgbClr val="000000"/>
                    </a:solidFill>
                    <a:effectLst/>
                    <a:uLnTx/>
                    <a:uFillTx/>
                    <a:latin typeface="Times New Roman"/>
                    <a:ea typeface="ＭＳ Ｐゴシック"/>
                    <a:cs typeface="+mn-cs"/>
                  </a:rPr>
                  <a:t>p</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f</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x</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 モデル</a:t>
                </a: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直観的に、以下の最小化問題を解けばいいと見当がつく</a:t>
                </a: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limLow>
                      <m:limLow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limLowPr>
                      <m:e>
                        <m:r>
                          <m:rPr>
                            <m:sty m:val="p"/>
                          </m:rPr>
                          <a:rPr kumimoji="1" lang="ja-JP" altLang="en-US" sz="2400" b="0" i="0" u="none" strike="noStrike" kern="1200" cap="none" spc="0" normalizeH="0" baseline="0" noProof="0">
                            <a:ln>
                              <a:noFill/>
                            </a:ln>
                            <a:solidFill>
                              <a:srgbClr val="000000"/>
                            </a:solidFill>
                            <a:effectLst/>
                            <a:uLnTx/>
                            <a:uFillTx/>
                            <a:latin typeface="Cambria Math" panose="02040503050406030204" pitchFamily="18" charset="0"/>
                            <a:cs typeface="+mn-cs"/>
                          </a:rPr>
                          <m:t>max</m:t>
                        </m:r>
                      </m:e>
                      <m:lim>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lim>
                    </m:limLow>
                    <m:d>
                      <m:dPr>
                        <m:begChr m:val="|"/>
                        <m:endChr m:val="|"/>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d>
                  </m:oMath>
                </a14:m>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を最小化</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ミニマックス近似</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L1</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ノルム　</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S</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2400" b="1" i="0" u="none" strike="noStrike" kern="1200" cap="none" spc="0" normalizeH="0" baseline="0" noProof="0" dirty="0" err="1">
                    <a:ln>
                      <a:noFill/>
                    </a:ln>
                    <a:solidFill>
                      <a:srgbClr val="000000"/>
                    </a:solidFill>
                    <a:effectLst/>
                    <a:uLnTx/>
                    <a:uFillTx/>
                    <a:latin typeface="Times New Roman"/>
                    <a:ea typeface="ＭＳ Ｐゴシック"/>
                    <a:cs typeface="+mn-cs"/>
                  </a:rPr>
                  <a:t>Σ|</a:t>
                </a:r>
                <a:r>
                  <a:rPr kumimoji="1" lang="en-US" altLang="ja-JP" sz="2400" b="1" i="1" u="none" strike="noStrike" kern="1200" cap="none" spc="0" normalizeH="0" baseline="0" noProof="0" dirty="0" err="1">
                    <a:ln>
                      <a:noFill/>
                    </a:ln>
                    <a:solidFill>
                      <a:srgbClr val="000000"/>
                    </a:solidFill>
                    <a:effectLst/>
                    <a:uLnTx/>
                    <a:uFillTx/>
                    <a:latin typeface="Times New Roman"/>
                    <a:ea typeface="ＭＳ Ｐゴシック"/>
                    <a:cs typeface="+mn-cs"/>
                  </a:rPr>
                  <a:t>f</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rPr>
                  <a:t>i</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2400" b="1" i="1" u="none" strike="noStrike" kern="1200" cap="none" spc="0" normalizeH="0" baseline="0" noProof="0" dirty="0" err="1">
                    <a:ln>
                      <a:noFill/>
                    </a:ln>
                    <a:solidFill>
                      <a:srgbClr val="000000"/>
                    </a:solidFill>
                    <a:effectLst/>
                    <a:uLnTx/>
                    <a:uFillTx/>
                    <a:latin typeface="Times New Roman"/>
                    <a:ea typeface="ＭＳ Ｐゴシック"/>
                    <a:cs typeface="+mn-cs"/>
                  </a:rPr>
                  <a:t>y</a:t>
                </a:r>
                <a:r>
                  <a:rPr kumimoji="1" lang="en-US" altLang="ja-JP" sz="2400" b="1" i="0" u="none" strike="noStrike" kern="1200" cap="none" spc="0" normalizeH="0" baseline="-25000" noProof="0" dirty="0" err="1">
                    <a:ln>
                      <a:noFill/>
                    </a:ln>
                    <a:solidFill>
                      <a:srgbClr val="000000"/>
                    </a:solidFill>
                    <a:effectLst/>
                    <a:uLnTx/>
                    <a:uFillTx/>
                    <a:latin typeface="Times New Roman"/>
                    <a:ea typeface="ＭＳ Ｐゴシック"/>
                    <a:cs typeface="+mn-cs"/>
                  </a:rPr>
                  <a:t>i</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を最小化</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　　　プログラムが比較的面倒</a:t>
                </a:r>
                <a:endPar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0" i="0" u="none" strike="noStrike" kern="1200" cap="none" spc="0" normalizeH="0" baseline="0" noProof="0" dirty="0">
                    <a:ln>
                      <a:noFill/>
                    </a:ln>
                    <a:solidFill>
                      <a:srgbClr val="0000FF"/>
                    </a:solidFill>
                    <a:effectLst/>
                    <a:uLnTx/>
                    <a:uFillTx/>
                    <a:latin typeface="Times New Roman"/>
                    <a:ea typeface="ＭＳ Ｐゴシック"/>
                    <a:cs typeface="+mn-cs"/>
                  </a:rPr>
                  <a:t>L2</a:t>
                </a:r>
                <a:r>
                  <a:rPr kumimoji="1" lang="ja-JP" altLang="en-US" sz="3200" b="0" i="0" u="none" strike="noStrike" kern="1200" cap="none" spc="0" normalizeH="0" baseline="0" noProof="0" dirty="0">
                    <a:ln>
                      <a:noFill/>
                    </a:ln>
                    <a:solidFill>
                      <a:srgbClr val="0000FF"/>
                    </a:solidFill>
                    <a:effectLst/>
                    <a:uLnTx/>
                    <a:uFillTx/>
                    <a:latin typeface="Times New Roman"/>
                    <a:ea typeface="ＭＳ Ｐゴシック"/>
                    <a:cs typeface="+mn-cs"/>
                  </a:rPr>
                  <a:t>ノルム </a:t>
                </a:r>
                <a:r>
                  <a:rPr kumimoji="1" lang="en-US" altLang="ja-JP" sz="32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3200" b="0" i="0" u="none" strike="noStrike" kern="1200" cap="none" spc="0" normalizeH="0" baseline="0" noProof="0" dirty="0">
                    <a:ln>
                      <a:noFill/>
                    </a:ln>
                    <a:solidFill>
                      <a:srgbClr val="0000FF"/>
                    </a:solidFill>
                    <a:effectLst/>
                    <a:uLnTx/>
                    <a:uFillTx/>
                    <a:latin typeface="Times New Roman"/>
                    <a:ea typeface="ＭＳ Ｐゴシック"/>
                    <a:cs typeface="+mn-cs"/>
                  </a:rPr>
                  <a:t>ユークリッド距離</a:t>
                </a:r>
                <a:r>
                  <a:rPr kumimoji="1" lang="en-US" altLang="ja-JP" sz="32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3200" b="0" i="0" u="none" strike="noStrike" kern="1200" cap="none" spc="0" normalizeH="0" baseline="0" noProof="0" dirty="0">
                    <a:ln>
                      <a:noFill/>
                    </a:ln>
                    <a:solidFill>
                      <a:srgbClr val="0000FF"/>
                    </a:solidFill>
                    <a:effectLst/>
                    <a:uLnTx/>
                    <a:uFillTx/>
                    <a:latin typeface="Times New Roman"/>
                    <a:ea typeface="ＭＳ Ｐゴシック"/>
                    <a:cs typeface="+mn-cs"/>
                  </a:rPr>
                  <a:t> の二乗</a:t>
                </a:r>
                <a:br>
                  <a:rPr kumimoji="1" lang="en-US" altLang="ja-JP" sz="3200" b="0"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ja-JP" altLang="en-US" sz="32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3200" b="0" i="1" u="none" strike="noStrike" kern="1200" cap="none" spc="0" normalizeH="0" baseline="0" noProof="0" dirty="0">
                    <a:ln>
                      <a:noFill/>
                    </a:ln>
                    <a:solidFill>
                      <a:srgbClr val="0000FF"/>
                    </a:solidFill>
                    <a:effectLst/>
                    <a:uLnTx/>
                    <a:uFillTx/>
                    <a:latin typeface="Times New Roman"/>
                    <a:ea typeface="ＭＳ Ｐゴシック"/>
                    <a:cs typeface="+mn-cs"/>
                  </a:rPr>
                  <a:t>S</a:t>
                </a:r>
                <a:r>
                  <a:rPr kumimoji="1" lang="en-US" altLang="ja-JP" sz="3200" b="1" i="0" u="none" strike="noStrike" kern="1200" cap="none" spc="0" normalizeH="0" baseline="0" noProof="0" dirty="0">
                    <a:ln>
                      <a:noFill/>
                    </a:ln>
                    <a:solidFill>
                      <a:srgbClr val="0000FF"/>
                    </a:solidFill>
                    <a:effectLst/>
                    <a:uLnTx/>
                    <a:uFillTx/>
                    <a:latin typeface="Times New Roman"/>
                    <a:ea typeface="ＭＳ Ｐゴシック"/>
                    <a:cs typeface="+mn-cs"/>
                  </a:rPr>
                  <a:t> = Σ(</a:t>
                </a:r>
                <a:r>
                  <a:rPr kumimoji="1" lang="en-US" altLang="ja-JP" sz="3200" b="1" i="1" u="none" strike="noStrike" kern="1200" cap="none" spc="0" normalizeH="0" baseline="0" noProof="0" dirty="0">
                    <a:ln>
                      <a:noFill/>
                    </a:ln>
                    <a:solidFill>
                      <a:srgbClr val="0000FF"/>
                    </a:solidFill>
                    <a:effectLst/>
                    <a:uLnTx/>
                    <a:uFillTx/>
                    <a:latin typeface="Times New Roman"/>
                    <a:ea typeface="ＭＳ Ｐゴシック"/>
                    <a:cs typeface="+mn-cs"/>
                  </a:rPr>
                  <a:t>f</a:t>
                </a:r>
                <a:r>
                  <a:rPr kumimoji="1" lang="en-US" altLang="ja-JP" sz="32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3200" b="1" i="1" u="none" strike="noStrike" kern="1200" cap="none" spc="0" normalizeH="0" baseline="0" noProof="0" dirty="0">
                    <a:ln>
                      <a:noFill/>
                    </a:ln>
                    <a:solidFill>
                      <a:srgbClr val="0000FF"/>
                    </a:solidFill>
                    <a:effectLst/>
                    <a:uLnTx/>
                    <a:uFillTx/>
                    <a:latin typeface="Times New Roman"/>
                    <a:ea typeface="ＭＳ Ｐゴシック"/>
                    <a:cs typeface="+mn-cs"/>
                  </a:rPr>
                  <a:t>x</a:t>
                </a:r>
                <a:r>
                  <a:rPr kumimoji="1" lang="en-US" altLang="ja-JP" sz="3200" b="1" i="0" u="none" strike="noStrike" kern="1200" cap="none" spc="0" normalizeH="0" baseline="-25000" noProof="0" dirty="0">
                    <a:ln>
                      <a:noFill/>
                    </a:ln>
                    <a:solidFill>
                      <a:srgbClr val="0000FF"/>
                    </a:solidFill>
                    <a:effectLst/>
                    <a:uLnTx/>
                    <a:uFillTx/>
                    <a:latin typeface="Times New Roman"/>
                    <a:ea typeface="ＭＳ Ｐゴシック"/>
                    <a:cs typeface="+mn-cs"/>
                  </a:rPr>
                  <a:t>i</a:t>
                </a:r>
                <a:r>
                  <a:rPr kumimoji="1" lang="en-US" altLang="ja-JP" sz="3200" b="1" i="0" u="none" strike="noStrike" kern="1200" cap="none" spc="0" normalizeH="0" baseline="0" noProof="0" dirty="0">
                    <a:ln>
                      <a:noFill/>
                    </a:ln>
                    <a:solidFill>
                      <a:srgbClr val="0000FF"/>
                    </a:solidFill>
                    <a:effectLst/>
                    <a:uLnTx/>
                    <a:uFillTx/>
                    <a:latin typeface="Times New Roman"/>
                    <a:ea typeface="ＭＳ Ｐゴシック"/>
                    <a:cs typeface="+mn-cs"/>
                  </a:rPr>
                  <a:t>) – </a:t>
                </a:r>
                <a:r>
                  <a:rPr kumimoji="1" lang="en-US" altLang="ja-JP" sz="3200" b="1" i="1" u="none" strike="noStrike" kern="1200" cap="none" spc="0" normalizeH="0" baseline="0" noProof="0" dirty="0" err="1">
                    <a:ln>
                      <a:noFill/>
                    </a:ln>
                    <a:solidFill>
                      <a:srgbClr val="0000FF"/>
                    </a:solidFill>
                    <a:effectLst/>
                    <a:uLnTx/>
                    <a:uFillTx/>
                    <a:latin typeface="Times New Roman"/>
                    <a:ea typeface="ＭＳ Ｐゴシック"/>
                    <a:cs typeface="+mn-cs"/>
                  </a:rPr>
                  <a:t>y</a:t>
                </a:r>
                <a:r>
                  <a:rPr kumimoji="1" lang="en-US" altLang="ja-JP" sz="3200" b="1" i="0" u="none" strike="noStrike" kern="1200" cap="none" spc="0" normalizeH="0" baseline="-25000" noProof="0" dirty="0" err="1">
                    <a:ln>
                      <a:noFill/>
                    </a:ln>
                    <a:solidFill>
                      <a:srgbClr val="0000FF"/>
                    </a:solidFill>
                    <a:effectLst/>
                    <a:uLnTx/>
                    <a:uFillTx/>
                    <a:latin typeface="Times New Roman"/>
                    <a:ea typeface="ＭＳ Ｐゴシック"/>
                    <a:cs typeface="+mn-cs"/>
                  </a:rPr>
                  <a:t>i</a:t>
                </a:r>
                <a:r>
                  <a:rPr kumimoji="1" lang="en-US" altLang="ja-JP" sz="32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3200" b="1" i="0" u="none" strike="noStrike" kern="1200" cap="none" spc="0" normalizeH="0" baseline="30000" noProof="0" dirty="0">
                    <a:ln>
                      <a:noFill/>
                    </a:ln>
                    <a:solidFill>
                      <a:srgbClr val="0000FF"/>
                    </a:solidFill>
                    <a:effectLst/>
                    <a:uLnTx/>
                    <a:uFillTx/>
                    <a:latin typeface="Times New Roman"/>
                    <a:ea typeface="ＭＳ Ｐゴシック"/>
                    <a:cs typeface="+mn-cs"/>
                  </a:rPr>
                  <a:t>2</a:t>
                </a:r>
                <a:r>
                  <a:rPr kumimoji="1" lang="ja-JP" altLang="en-US" sz="32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3200" b="0" i="0" u="none" strike="noStrike" kern="1200" cap="none" spc="0" normalizeH="0" baseline="0" noProof="0" dirty="0">
                    <a:ln>
                      <a:noFill/>
                    </a:ln>
                    <a:solidFill>
                      <a:srgbClr val="0000FF"/>
                    </a:solidFill>
                    <a:effectLst/>
                    <a:uLnTx/>
                    <a:uFillTx/>
                    <a:latin typeface="Times New Roman"/>
                    <a:ea typeface="ＭＳ Ｐゴシック"/>
                    <a:cs typeface="+mn-cs"/>
                  </a:rPr>
                  <a:t>を最小化</a:t>
                </a:r>
                <a:r>
                  <a:rPr kumimoji="1" lang="en-US" altLang="ja-JP" sz="32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3200" b="0" i="0" u="none" strike="noStrike" kern="1200" cap="none" spc="0" normalizeH="0" baseline="0" noProof="0" dirty="0">
                    <a:ln>
                      <a:noFill/>
                    </a:ln>
                    <a:solidFill>
                      <a:srgbClr val="0000FF"/>
                    </a:solidFill>
                    <a:effectLst/>
                    <a:uLnTx/>
                    <a:uFillTx/>
                    <a:latin typeface="Times New Roman"/>
                    <a:ea typeface="ＭＳ Ｐゴシック"/>
                    <a:cs typeface="+mn-cs"/>
                  </a:rPr>
                  <a:t> 最小二乗法</a:t>
                </a:r>
                <a:endParaRPr kumimoji="1" lang="en-US" altLang="ja-JP" sz="32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32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3200" b="0" i="0" u="none" strike="noStrike" kern="1200" cap="none" spc="0" normalizeH="0" baseline="0" noProof="0" dirty="0">
                    <a:ln>
                      <a:noFill/>
                    </a:ln>
                    <a:solidFill>
                      <a:srgbClr val="0000FF"/>
                    </a:solidFill>
                    <a:effectLst/>
                    <a:uLnTx/>
                    <a:uFillTx/>
                    <a:latin typeface="Times New Roman"/>
                    <a:ea typeface="ＭＳ Ｐゴシック"/>
                    <a:cs typeface="+mn-cs"/>
                  </a:rPr>
                  <a:t>線形最適化では</a:t>
                </a:r>
                <a:r>
                  <a:rPr kumimoji="1" lang="en-US" altLang="ja-JP" sz="32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3200" b="0" i="0" u="none" strike="noStrike" kern="1200" cap="none" spc="0" normalizeH="0" baseline="0" noProof="0" dirty="0">
                    <a:ln>
                      <a:noFill/>
                    </a:ln>
                    <a:solidFill>
                      <a:srgbClr val="0000FF"/>
                    </a:solidFill>
                    <a:effectLst/>
                    <a:uLnTx/>
                    <a:uFillTx/>
                    <a:latin typeface="Times New Roman"/>
                    <a:ea typeface="ＭＳ Ｐゴシック"/>
                    <a:cs typeface="+mn-cs"/>
                  </a:rPr>
                  <a:t> プログラムが非常に簡単</a:t>
                </a:r>
                <a:endParaRPr kumimoji="1" lang="en-US" altLang="ja-JP" sz="3200" b="0" i="0" u="none" strike="noStrike" kern="1200" cap="none" spc="0" normalizeH="0" baseline="0" noProof="0" dirty="0">
                  <a:ln>
                    <a:noFill/>
                  </a:ln>
                  <a:solidFill>
                    <a:srgbClr val="0000FF"/>
                  </a:solidFill>
                  <a:effectLst/>
                  <a:uLnTx/>
                  <a:uFillTx/>
                  <a:latin typeface="Times New Roman"/>
                  <a:ea typeface="ＭＳ Ｐゴシック"/>
                  <a:cs typeface="+mn-cs"/>
                </a:endParaRPr>
              </a:p>
            </p:txBody>
          </p:sp>
        </mc:Choice>
        <mc:Fallback>
          <p:sp>
            <p:nvSpPr>
              <p:cNvPr id="3" name="テキスト ボックス 2">
                <a:extLst>
                  <a:ext uri="{FF2B5EF4-FFF2-40B4-BE49-F238E27FC236}">
                    <a16:creationId xmlns:a16="http://schemas.microsoft.com/office/drawing/2014/main" id="{12F38A3B-6DBE-188A-7DD8-23B2DA3E2D62}"/>
                  </a:ext>
                </a:extLst>
              </p:cNvPr>
              <p:cNvSpPr txBox="1">
                <a:spLocks noRot="1" noChangeAspect="1" noMove="1" noResize="1" noEditPoints="1" noAdjustHandles="1" noChangeArrowheads="1" noChangeShapeType="1" noTextEdit="1"/>
              </p:cNvSpPr>
              <p:nvPr/>
            </p:nvSpPr>
            <p:spPr>
              <a:xfrm>
                <a:off x="839416" y="1983077"/>
                <a:ext cx="10873208" cy="4686283"/>
              </a:xfrm>
              <a:prstGeom prst="rect">
                <a:avLst/>
              </a:prstGeom>
              <a:blipFill>
                <a:blip r:embed="rId3"/>
                <a:stretch>
                  <a:fillRect l="-1458" t="-1430" b="-338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32161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35584" y="0"/>
            <a:ext cx="9144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線形最小二乗法 </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線形回帰</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endParaRPr kumimoji="1" lang="ja-JP" altLang="en-US" sz="32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mc:AlternateContent xmlns:mc="http://schemas.openxmlformats.org/markup-compatibility/2006" xmlns:a14="http://schemas.microsoft.com/office/drawing/2010/main">
        <mc:Choice Requires="a14">
          <p:sp>
            <p:nvSpPr>
              <p:cNvPr id="14" name="テキスト ボックス 13"/>
              <p:cNvSpPr txBox="1"/>
              <p:nvPr/>
            </p:nvSpPr>
            <p:spPr>
              <a:xfrm>
                <a:off x="551384" y="725422"/>
                <a:ext cx="11233248" cy="624292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線形問題</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f</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1" i="1" u="none" strike="noStrike" kern="1200" cap="none" spc="0" normalizeH="0" baseline="-25000" noProof="0" dirty="0">
                    <a:ln>
                      <a:noFill/>
                    </a:ln>
                    <a:solidFill>
                      <a:srgbClr val="000000"/>
                    </a:solidFill>
                    <a:effectLst/>
                    <a:uLnTx/>
                    <a:uFillTx/>
                    <a:latin typeface="Times New Roman"/>
                    <a:ea typeface="ＭＳ Ｐゴシック"/>
                    <a:cs typeface="+mn-cs"/>
                  </a:rPr>
                  <a:t>i</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a</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2400" b="1" i="1" u="none" strike="noStrike" kern="1200" cap="none" spc="0" normalizeH="0" baseline="0" noProof="0" dirty="0" err="1">
                    <a:ln>
                      <a:noFill/>
                    </a:ln>
                    <a:solidFill>
                      <a:srgbClr val="000000"/>
                    </a:solidFill>
                    <a:effectLst/>
                    <a:uLnTx/>
                    <a:uFillTx/>
                    <a:latin typeface="Times New Roman"/>
                    <a:ea typeface="ＭＳ Ｐゴシック"/>
                    <a:cs typeface="+mn-cs"/>
                  </a:rPr>
                  <a:t>bx</a:t>
                </a:r>
                <a:r>
                  <a:rPr kumimoji="1" lang="en-US" altLang="ja-JP" sz="2400" b="1" i="0" u="none" strike="noStrike" kern="1200" cap="none" spc="0" normalizeH="0" baseline="-25000" noProof="0" dirty="0" err="1">
                    <a:ln>
                      <a:noFill/>
                    </a:ln>
                    <a:solidFill>
                      <a:srgbClr val="000000"/>
                    </a:solidFill>
                    <a:effectLst/>
                    <a:uLnTx/>
                    <a:uFillTx/>
                    <a:latin typeface="Times New Roman"/>
                    <a:ea typeface="ＭＳ Ｐゴシック"/>
                    <a:cs typeface="+mn-cs"/>
                  </a:rPr>
                  <a:t>i</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のように、</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f</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1" i="1" u="none" strike="noStrike" kern="1200" cap="none" spc="0" normalizeH="0" baseline="-25000" noProof="0" dirty="0">
                    <a:ln>
                      <a:noFill/>
                    </a:ln>
                    <a:solidFill>
                      <a:srgbClr val="000000"/>
                    </a:solidFill>
                    <a:effectLst/>
                    <a:uLnTx/>
                    <a:uFillTx/>
                    <a:latin typeface="Times New Roman"/>
                    <a:ea typeface="ＭＳ Ｐゴシック"/>
                    <a:cs typeface="+mn-cs"/>
                  </a:rPr>
                  <a:t>i</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が</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未知変数 </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a</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b</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の線形関数</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になっている</a:t>
                </a:r>
                <a:r>
                  <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rPr>
                  <a:t> </a:t>
                </a:r>
                <a:br>
                  <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rPr>
                </a:br>
                <a:r>
                  <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rPr>
                  <a:t>	</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FF"/>
                    </a:solidFill>
                    <a:effectLst/>
                    <a:uLnTx/>
                    <a:uFillTx/>
                    <a:latin typeface="Times New Roman"/>
                    <a:ea typeface="ＭＳ Ｐゴシック"/>
                    <a:cs typeface="+mn-cs"/>
                  </a:rPr>
                  <a:t>x</a:t>
                </a:r>
                <a:r>
                  <a:rPr kumimoji="1" lang="en-US" altLang="ja-JP" sz="2400" b="0" i="0" u="none" strike="noStrike" kern="1200" cap="none" spc="0" normalizeH="0" baseline="-25000" noProof="0" dirty="0">
                    <a:ln>
                      <a:noFill/>
                    </a:ln>
                    <a:solidFill>
                      <a:srgbClr val="0000FF"/>
                    </a:solidFill>
                    <a:effectLst/>
                    <a:uLnTx/>
                    <a:uFillTx/>
                    <a:latin typeface="Times New Roman"/>
                    <a:ea typeface="ＭＳ Ｐゴシック"/>
                    <a:cs typeface="+mn-cs"/>
                  </a:rPr>
                  <a:t>i</a:t>
                </a: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 の線形関数である必要はない</a:t>
                </a:r>
                <a:endParaRPr kumimoji="1" lang="en-US" altLang="ja-JP" sz="2400" b="0" i="0" u="none" strike="noStrike" kern="1200" cap="none" spc="0" normalizeH="0" baseline="-25000" noProof="0" dirty="0">
                  <a:ln>
                    <a:noFill/>
                  </a:ln>
                  <a:solidFill>
                    <a:srgbClr val="0000FF"/>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f</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1" i="1" u="none" strike="noStrike" kern="1200" cap="none" spc="0" normalizeH="0" baseline="-25000" noProof="0" dirty="0">
                    <a:ln>
                      <a:noFill/>
                    </a:ln>
                    <a:solidFill>
                      <a:srgbClr val="000000"/>
                    </a:solidFill>
                    <a:effectLst/>
                    <a:uLnTx/>
                    <a:uFillTx/>
                    <a:latin typeface="Times New Roman"/>
                    <a:ea typeface="ＭＳ Ｐゴシック"/>
                    <a:cs typeface="+mn-cs"/>
                  </a:rPr>
                  <a:t>i</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a</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2400" b="1" i="1" u="none" strike="noStrike" kern="1200" cap="none" spc="0" normalizeH="0" baseline="0" noProof="0" dirty="0" err="1">
                    <a:ln>
                      <a:noFill/>
                    </a:ln>
                    <a:solidFill>
                      <a:srgbClr val="000000"/>
                    </a:solidFill>
                    <a:effectLst/>
                    <a:uLnTx/>
                    <a:uFillTx/>
                    <a:latin typeface="Times New Roman"/>
                    <a:ea typeface="ＭＳ Ｐゴシック"/>
                    <a:cs typeface="+mn-cs"/>
                  </a:rPr>
                  <a:t>bx</a:t>
                </a:r>
                <a:r>
                  <a:rPr kumimoji="1" lang="en-US" altLang="ja-JP" sz="2400" b="1" i="0" u="none" strike="noStrike" kern="1200" cap="none" spc="0" normalizeH="0" baseline="-25000" noProof="0" dirty="0" err="1">
                    <a:ln>
                      <a:noFill/>
                    </a:ln>
                    <a:solidFill>
                      <a:srgbClr val="000000"/>
                    </a:solidFill>
                    <a:effectLst/>
                    <a:uLnTx/>
                    <a:uFillTx/>
                    <a:latin typeface="Times New Roman"/>
                    <a:ea typeface="ＭＳ Ｐゴシック"/>
                    <a:cs typeface="+mn-cs"/>
                  </a:rPr>
                  <a:t>i</a:t>
                </a:r>
                <a:endPar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目的関数 </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S</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 Σ(</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a</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2400" b="1" i="1" u="none" strike="noStrike" kern="1200" cap="none" spc="0" normalizeH="0" baseline="0" noProof="0" dirty="0" err="1">
                    <a:ln>
                      <a:noFill/>
                    </a:ln>
                    <a:solidFill>
                      <a:srgbClr val="000000"/>
                    </a:solidFill>
                    <a:effectLst/>
                    <a:uLnTx/>
                    <a:uFillTx/>
                    <a:latin typeface="Times New Roman"/>
                    <a:ea typeface="ＭＳ Ｐゴシック"/>
                    <a:cs typeface="+mn-cs"/>
                  </a:rPr>
                  <a:t>bx</a:t>
                </a:r>
                <a:r>
                  <a:rPr kumimoji="1" lang="en-US" altLang="ja-JP" sz="2400" b="1" i="0" u="none" strike="noStrike" kern="1200" cap="none" spc="0" normalizeH="0" baseline="-25000" noProof="0" dirty="0" err="1">
                    <a:ln>
                      <a:noFill/>
                    </a:ln>
                    <a:solidFill>
                      <a:srgbClr val="000000"/>
                    </a:solidFill>
                    <a:effectLst/>
                    <a:uLnTx/>
                    <a:uFillTx/>
                    <a:latin typeface="Times New Roman"/>
                    <a:ea typeface="ＭＳ Ｐゴシック"/>
                    <a:cs typeface="+mn-cs"/>
                  </a:rPr>
                  <a:t>i</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2400" b="1" i="1" u="none" strike="noStrike" kern="1200" cap="none" spc="0" normalizeH="0" baseline="0" noProof="0" dirty="0" err="1">
                    <a:ln>
                      <a:noFill/>
                    </a:ln>
                    <a:solidFill>
                      <a:srgbClr val="000000"/>
                    </a:solidFill>
                    <a:effectLst/>
                    <a:uLnTx/>
                    <a:uFillTx/>
                    <a:latin typeface="Times New Roman"/>
                    <a:ea typeface="ＭＳ Ｐゴシック"/>
                    <a:cs typeface="+mn-cs"/>
                  </a:rPr>
                  <a:t>y</a:t>
                </a:r>
                <a:r>
                  <a:rPr kumimoji="1" lang="en-US" altLang="ja-JP" sz="2400" b="1" i="0" u="none" strike="noStrike" kern="1200" cap="none" spc="0" normalizeH="0" baseline="-25000" noProof="0" dirty="0" err="1">
                    <a:ln>
                      <a:noFill/>
                    </a:ln>
                    <a:solidFill>
                      <a:srgbClr val="000000"/>
                    </a:solidFill>
                    <a:effectLst/>
                    <a:uLnTx/>
                    <a:uFillTx/>
                    <a:latin typeface="Times New Roman"/>
                    <a:ea typeface="ＭＳ Ｐゴシック"/>
                    <a:cs typeface="+mn-cs"/>
                  </a:rPr>
                  <a:t>i</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b="1" i="0" u="none" strike="noStrike" kern="1200" cap="none" spc="0" normalizeH="0" baseline="30000" noProof="0" dirty="0">
                    <a:ln>
                      <a:noFill/>
                    </a:ln>
                    <a:solidFill>
                      <a:srgbClr val="000000"/>
                    </a:solidFill>
                    <a:effectLst/>
                    <a:uLnTx/>
                    <a:uFillTx/>
                    <a:latin typeface="Times New Roman"/>
                    <a:ea typeface="ＭＳ Ｐゴシック"/>
                    <a:cs typeface="+mn-cs"/>
                  </a:rPr>
                  <a:t>2</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を最小化</a:t>
                </a: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a:cs typeface="+mn-cs"/>
                  </a:rPr>
                  <a:t>d</a:t>
                </a:r>
                <a:r>
                  <a:rPr kumimoji="1" lang="en-US" altLang="ja-JP" sz="2400" b="0" i="1" u="none" strike="noStrike" kern="1200" cap="none" spc="0" normalizeH="0" baseline="0" noProof="0" dirty="0" err="1">
                    <a:ln>
                      <a:noFill/>
                    </a:ln>
                    <a:solidFill>
                      <a:srgbClr val="000000"/>
                    </a:solidFill>
                    <a:effectLst/>
                    <a:uLnTx/>
                    <a:uFillTx/>
                    <a:latin typeface="Times New Roman"/>
                    <a:ea typeface="ＭＳ Ｐゴシック"/>
                    <a:cs typeface="+mn-cs"/>
                  </a:rPr>
                  <a:t>S</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/d</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a</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 2Σ(</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a</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2400" b="0" i="1" u="none" strike="noStrike" kern="1200" cap="none" spc="0" normalizeH="0" baseline="0" noProof="0" dirty="0" err="1">
                    <a:ln>
                      <a:noFill/>
                    </a:ln>
                    <a:solidFill>
                      <a:srgbClr val="000000"/>
                    </a:solidFill>
                    <a:effectLst/>
                    <a:uLnTx/>
                    <a:uFillTx/>
                    <a:latin typeface="Times New Roman"/>
                    <a:ea typeface="ＭＳ Ｐゴシック"/>
                    <a:cs typeface="+mn-cs"/>
                  </a:rPr>
                  <a:t>bx</a:t>
                </a:r>
                <a:r>
                  <a:rPr kumimoji="1" lang="en-US" altLang="ja-JP" sz="2400" b="0" i="0" u="none" strike="noStrike" kern="1200" cap="none" spc="0" normalizeH="0" baseline="-25000" noProof="0" dirty="0" err="1">
                    <a:ln>
                      <a:noFill/>
                    </a:ln>
                    <a:solidFill>
                      <a:srgbClr val="000000"/>
                    </a:solidFill>
                    <a:effectLst/>
                    <a:uLnTx/>
                    <a:uFillTx/>
                    <a:latin typeface="Times New Roman"/>
                    <a:ea typeface="ＭＳ Ｐゴシック"/>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2400" b="0" i="1" u="none" strike="noStrike" kern="1200" cap="none" spc="0" normalizeH="0" baseline="0" noProof="0" dirty="0" err="1">
                    <a:ln>
                      <a:noFill/>
                    </a:ln>
                    <a:solidFill>
                      <a:srgbClr val="000000"/>
                    </a:solidFill>
                    <a:effectLst/>
                    <a:uLnTx/>
                    <a:uFillTx/>
                    <a:latin typeface="Times New Roman"/>
                    <a:ea typeface="ＭＳ Ｐゴシック"/>
                    <a:cs typeface="+mn-cs"/>
                  </a:rPr>
                  <a:t>y</a:t>
                </a:r>
                <a:r>
                  <a:rPr kumimoji="1" lang="en-US" altLang="ja-JP" sz="2400" b="0" i="0" u="none" strike="noStrike" kern="1200" cap="none" spc="0" normalizeH="0" baseline="-25000" noProof="0" dirty="0" err="1">
                    <a:ln>
                      <a:noFill/>
                    </a:ln>
                    <a:solidFill>
                      <a:srgbClr val="000000"/>
                    </a:solidFill>
                    <a:effectLst/>
                    <a:uLnTx/>
                    <a:uFillTx/>
                    <a:latin typeface="Times New Roman"/>
                    <a:ea typeface="ＭＳ Ｐゴシック"/>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 2</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an   +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2</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b</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Σ</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 2Σ</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y</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a:cs typeface="+mn-cs"/>
                  </a:rPr>
                  <a:t>d</a:t>
                </a:r>
                <a:r>
                  <a:rPr kumimoji="1" lang="en-US" altLang="ja-JP" sz="2400" b="0" i="1" u="none" strike="noStrike" kern="1200" cap="none" spc="0" normalizeH="0" baseline="0" noProof="0" dirty="0" err="1">
                    <a:ln>
                      <a:noFill/>
                    </a:ln>
                    <a:solidFill>
                      <a:srgbClr val="000000"/>
                    </a:solidFill>
                    <a:effectLst/>
                    <a:uLnTx/>
                    <a:uFillTx/>
                    <a:latin typeface="Times New Roman"/>
                    <a:ea typeface="ＭＳ Ｐゴシック"/>
                    <a:cs typeface="+mn-cs"/>
                  </a:rPr>
                  <a:t>S</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a:ea typeface="ＭＳ Ｐゴシック"/>
                    <a:cs typeface="+mn-cs"/>
                  </a:rPr>
                  <a:t>d</a:t>
                </a:r>
                <a:r>
                  <a:rPr kumimoji="1" lang="en-US" altLang="ja-JP" sz="2400" b="0" i="1" u="none" strike="noStrike" kern="1200" cap="none" spc="0" normalizeH="0" baseline="0" noProof="0" dirty="0" err="1">
                    <a:ln>
                      <a:noFill/>
                    </a:ln>
                    <a:solidFill>
                      <a:srgbClr val="000000"/>
                    </a:solidFill>
                    <a:effectLst/>
                    <a:uLnTx/>
                    <a:uFillTx/>
                    <a:latin typeface="Times New Roman"/>
                    <a:ea typeface="ＭＳ Ｐゴシック"/>
                    <a:cs typeface="+mn-cs"/>
                  </a:rPr>
                  <a:t>b</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 2Σ</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a</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2400" b="0" i="1" u="none" strike="noStrike" kern="1200" cap="none" spc="0" normalizeH="0" baseline="0" noProof="0" dirty="0" err="1">
                    <a:ln>
                      <a:noFill/>
                    </a:ln>
                    <a:solidFill>
                      <a:srgbClr val="000000"/>
                    </a:solidFill>
                    <a:effectLst/>
                    <a:uLnTx/>
                    <a:uFillTx/>
                    <a:latin typeface="Times New Roman"/>
                    <a:ea typeface="ＭＳ Ｐゴシック"/>
                    <a:cs typeface="+mn-cs"/>
                  </a:rPr>
                  <a:t>bx</a:t>
                </a:r>
                <a:r>
                  <a:rPr kumimoji="1" lang="en-US" altLang="ja-JP" sz="2400" b="0" i="0" u="none" strike="noStrike" kern="1200" cap="none" spc="0" normalizeH="0" baseline="-25000" noProof="0" dirty="0" err="1">
                    <a:ln>
                      <a:noFill/>
                    </a:ln>
                    <a:solidFill>
                      <a:srgbClr val="000000"/>
                    </a:solidFill>
                    <a:effectLst/>
                    <a:uLnTx/>
                    <a:uFillTx/>
                    <a:latin typeface="Times New Roman"/>
                    <a:ea typeface="ＭＳ Ｐゴシック"/>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2400" b="0" i="1" u="none" strike="noStrike" kern="1200" cap="none" spc="0" normalizeH="0" baseline="0" noProof="0" dirty="0" err="1">
                    <a:ln>
                      <a:noFill/>
                    </a:ln>
                    <a:solidFill>
                      <a:srgbClr val="000000"/>
                    </a:solidFill>
                    <a:effectLst/>
                    <a:uLnTx/>
                    <a:uFillTx/>
                    <a:latin typeface="Times New Roman"/>
                    <a:ea typeface="ＭＳ Ｐゴシック"/>
                    <a:cs typeface="+mn-cs"/>
                  </a:rPr>
                  <a:t>y</a:t>
                </a:r>
                <a:r>
                  <a:rPr kumimoji="1" lang="en-US" altLang="ja-JP" sz="2400" b="0" i="0" u="none" strike="noStrike" kern="1200" cap="none" spc="0" normalizeH="0" baseline="-25000" noProof="0" dirty="0" err="1">
                    <a:ln>
                      <a:noFill/>
                    </a:ln>
                    <a:solidFill>
                      <a:srgbClr val="000000"/>
                    </a:solidFill>
                    <a:effectLst/>
                    <a:uLnTx/>
                    <a:uFillTx/>
                    <a:latin typeface="Times New Roman"/>
                    <a:ea typeface="ＭＳ Ｐゴシック"/>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 2</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a</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Σ</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+ 2</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b</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Σ</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i</a:t>
                </a:r>
                <a:r>
                  <a:rPr kumimoji="1" lang="en-US" altLang="ja-JP" sz="2400" b="0" i="0" u="none" strike="noStrike" kern="1200" cap="none" spc="0" normalizeH="0" baseline="30000" noProof="0" dirty="0">
                    <a:ln>
                      <a:noFill/>
                    </a:ln>
                    <a:solidFill>
                      <a:srgbClr val="000000"/>
                    </a:solidFill>
                    <a:effectLst/>
                    <a:uLnTx/>
                    <a:uFillTx/>
                    <a:latin typeface="Times New Roman"/>
                    <a:ea typeface="ＭＳ Ｐゴシック"/>
                    <a:cs typeface="+mn-cs"/>
                  </a:rPr>
                  <a:t>2</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 2Σ</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i</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y</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2</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n</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a   </a:t>
                </a:r>
                <a:r>
                  <a:rPr kumimoji="1" lang="ja-JP" altLang="en-US" sz="2400" b="1" i="1"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2Σ</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x</a:t>
                </a:r>
                <a:r>
                  <a:rPr kumimoji="1" lang="en-US" altLang="ja-JP" sz="2400" b="1" i="0" u="none" strike="noStrike" kern="1200" cap="none" spc="0" normalizeH="0" baseline="-25000" noProof="0" dirty="0">
                    <a:ln>
                      <a:noFill/>
                    </a:ln>
                    <a:solidFill>
                      <a:srgbClr val="FF0000"/>
                    </a:solidFill>
                    <a:effectLst/>
                    <a:uLnTx/>
                    <a:uFillTx/>
                    <a:latin typeface="Times New Roman"/>
                    <a:ea typeface="ＭＳ Ｐゴシック"/>
                    <a:cs typeface="+mn-cs"/>
                  </a:rPr>
                  <a:t>i</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b</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 2Σ</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y</a:t>
                </a:r>
                <a:r>
                  <a:rPr kumimoji="1" lang="en-US" altLang="ja-JP" sz="2400" b="1" i="0" u="none" strike="noStrike" kern="1200" cap="none" spc="0" normalizeH="0" baseline="-25000" noProof="0" dirty="0">
                    <a:ln>
                      <a:noFill/>
                    </a:ln>
                    <a:solidFill>
                      <a:srgbClr val="FF0000"/>
                    </a:solidFill>
                    <a:effectLst/>
                    <a:uLnTx/>
                    <a:uFillTx/>
                    <a:latin typeface="Times New Roman"/>
                    <a:ea typeface="ＭＳ Ｐゴシック"/>
                    <a:cs typeface="+mn-cs"/>
                  </a:rPr>
                  <a:t>i</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2Σ</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x</a:t>
                </a:r>
                <a:r>
                  <a:rPr kumimoji="1" lang="en-US" altLang="ja-JP" sz="2400" b="1" i="0" u="none" strike="noStrike" kern="1200" cap="none" spc="0" normalizeH="0" baseline="-25000" noProof="0" dirty="0">
                    <a:ln>
                      <a:noFill/>
                    </a:ln>
                    <a:solidFill>
                      <a:srgbClr val="FF0000"/>
                    </a:solidFill>
                    <a:effectLst/>
                    <a:uLnTx/>
                    <a:uFillTx/>
                    <a:latin typeface="Times New Roman"/>
                    <a:ea typeface="ＭＳ Ｐゴシック"/>
                    <a:cs typeface="+mn-cs"/>
                  </a:rPr>
                  <a:t>i</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a </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+ 2Σ</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x</a:t>
                </a:r>
                <a:r>
                  <a:rPr kumimoji="1" lang="en-US" altLang="ja-JP" sz="2400" b="1" i="0" u="none" strike="noStrike" kern="1200" cap="none" spc="0" normalizeH="0" baseline="-25000" noProof="0" dirty="0">
                    <a:ln>
                      <a:noFill/>
                    </a:ln>
                    <a:solidFill>
                      <a:srgbClr val="FF0000"/>
                    </a:solidFill>
                    <a:effectLst/>
                    <a:uLnTx/>
                    <a:uFillTx/>
                    <a:latin typeface="Times New Roman"/>
                    <a:ea typeface="ＭＳ Ｐゴシック"/>
                    <a:cs typeface="+mn-cs"/>
                  </a:rPr>
                  <a:t>i</a:t>
                </a:r>
                <a:r>
                  <a:rPr kumimoji="1" lang="en-US" altLang="ja-JP" sz="2400" b="1" i="0" u="none" strike="noStrike" kern="1200" cap="none" spc="0" normalizeH="0" baseline="30000" noProof="0" dirty="0">
                    <a:ln>
                      <a:noFill/>
                    </a:ln>
                    <a:solidFill>
                      <a:srgbClr val="FF0000"/>
                    </a:solidFill>
                    <a:effectLst/>
                    <a:uLnTx/>
                    <a:uFillTx/>
                    <a:latin typeface="Times New Roman"/>
                    <a:ea typeface="ＭＳ Ｐゴシック"/>
                    <a:cs typeface="+mn-cs"/>
                  </a:rPr>
                  <a:t>2</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b</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 2Σ</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x</a:t>
                </a:r>
                <a:r>
                  <a:rPr kumimoji="1" lang="en-US" altLang="ja-JP" sz="2400" b="1" i="0" u="none" strike="noStrike" kern="1200" cap="none" spc="0" normalizeH="0" baseline="-25000" noProof="0" dirty="0">
                    <a:ln>
                      <a:noFill/>
                    </a:ln>
                    <a:solidFill>
                      <a:srgbClr val="FF0000"/>
                    </a:solidFill>
                    <a:effectLst/>
                    <a:uLnTx/>
                    <a:uFillTx/>
                    <a:latin typeface="Times New Roman"/>
                    <a:ea typeface="ＭＳ Ｐゴシック"/>
                    <a:cs typeface="+mn-cs"/>
                  </a:rPr>
                  <a:t>i</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y</a:t>
                </a:r>
                <a:r>
                  <a:rPr kumimoji="1" lang="en-US" altLang="ja-JP" sz="2400" b="1" i="0" u="none" strike="noStrike" kern="1200" cap="none" spc="0" normalizeH="0" baseline="-25000" noProof="0" dirty="0">
                    <a:ln>
                      <a:noFill/>
                    </a:ln>
                    <a:solidFill>
                      <a:srgbClr val="FF0000"/>
                    </a:solidFill>
                    <a:effectLst/>
                    <a:uLnTx/>
                    <a:uFillTx/>
                    <a:latin typeface="Times New Roman"/>
                    <a:ea typeface="ＭＳ Ｐゴシック"/>
                    <a:cs typeface="+mn-cs"/>
                  </a:rPr>
                  <a:t>i</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の連立方程式を解けばよい</a:t>
                </a: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行列で表したほうが見通しがいい</a:t>
                </a: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m>
                            <m:mPr>
                              <m:mcs>
                                <m:mc>
                                  <m:mcPr>
                                    <m:count m:val="2"/>
                                    <m:mcJc m:val="center"/>
                                  </m:mcPr>
                                </m:mc>
                              </m:mcs>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mPr>
                            <m:mr>
                              <m:e>
                                <m:r>
                                  <m:rPr>
                                    <m:brk m:alnAt="7"/>
                                  </m:r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𝑛</m:t>
                                </m:r>
                              </m:e>
                              <m:e>
                                <m:nary>
                                  <m:naryPr>
                                    <m:chr m:val="∑"/>
                                    <m:subHide m:val="on"/>
                                    <m:supHide m:val="on"/>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sup/>
                                  <m:e>
                                    <m:sSub>
                                      <m:sSubPr>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𝑖</m:t>
                                        </m:r>
                                      </m:sub>
                                    </m:sSub>
                                  </m:e>
                                </m:nary>
                              </m:e>
                            </m:mr>
                            <m:mr>
                              <m:e>
                                <m:nary>
                                  <m:naryPr>
                                    <m:chr m:val="∑"/>
                                    <m:subHide m:val="on"/>
                                    <m:supHide m:val="on"/>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sup/>
                                  <m:e>
                                    <m:sSub>
                                      <m:sSubPr>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𝑖</m:t>
                                        </m:r>
                                      </m:sub>
                                    </m:sSub>
                                  </m:e>
                                </m:nary>
                              </m:e>
                              <m:e>
                                <m:nary>
                                  <m:naryPr>
                                    <m:chr m:val="∑"/>
                                    <m:subHide m:val="on"/>
                                    <m:supHide m:val="on"/>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sup/>
                                  <m:e>
                                    <m:sSubSup>
                                      <m:sSubSupPr>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Sup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𝑖</m:t>
                                        </m:r>
                                      </m:sub>
                                      <m:sup>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2</m:t>
                                        </m:r>
                                      </m:sup>
                                    </m:sSubSup>
                                  </m:e>
                                </m:nary>
                              </m:e>
                            </m:mr>
                          </m:m>
                        </m:e>
                      </m:d>
                      <m:d>
                        <m:dPr>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f>
                            <m:fPr>
                              <m:type m:val="noBar"/>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fPr>
                            <m:num>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𝑎</m:t>
                              </m:r>
                            </m:num>
                            <m:den>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𝑏</m:t>
                              </m:r>
                            </m:den>
                          </m:f>
                        </m:e>
                      </m:d>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m:t>
                      </m:r>
                      <m:d>
                        <m:dPr>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f>
                            <m:fPr>
                              <m:type m:val="noBar"/>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fPr>
                            <m:num>
                              <m:nary>
                                <m:naryPr>
                                  <m:chr m:val="∑"/>
                                  <m:subHide m:val="on"/>
                                  <m:supHide m:val="on"/>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sup/>
                                <m:e>
                                  <m:sSub>
                                    <m:sSubPr>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𝑦</m:t>
                                      </m:r>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𝑖</m:t>
                                      </m:r>
                                    </m:sub>
                                  </m:sSub>
                                </m:e>
                              </m:nary>
                            </m:num>
                            <m:den>
                              <m:nary>
                                <m:naryPr>
                                  <m:chr m:val="∑"/>
                                  <m:subHide m:val="on"/>
                                  <m:supHide m:val="on"/>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sup/>
                                <m:e>
                                  <m:sSub>
                                    <m:sSubPr>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𝑖</m:t>
                                      </m:r>
                                    </m:sub>
                                  </m:sSub>
                                  <m:sSub>
                                    <m:sSubPr>
                                      <m:ctrlPr>
                                        <a:rPr kumimoji="1" lang="pt-BR"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𝑦</m:t>
                                      </m:r>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𝑖</m:t>
                                      </m:r>
                                    </m:sub>
                                  </m:sSub>
                                </m:e>
                              </m:nary>
                            </m:den>
                          </m:f>
                        </m:e>
                      </m:d>
                    </m:oMath>
                  </m:oMathPara>
                </a14:m>
                <a:endPar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２ｘ２の行列方程式を解けば、</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a</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b</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が求まる</a:t>
                </a: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51384" y="725422"/>
                <a:ext cx="11233248" cy="6242927"/>
              </a:xfrm>
              <a:prstGeom prst="rect">
                <a:avLst/>
              </a:prstGeom>
              <a:blipFill>
                <a:blip r:embed="rId3"/>
                <a:stretch>
                  <a:fillRect l="-814" t="-1074" b="-13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24470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a:t>
            </a:r>
            <a:r>
              <a:rPr kumimoji="1" lang="en-US" altLang="ja-JP" sz="3600" b="1" i="0" u="none" strike="noStrike" kern="0" cap="none" spc="0" normalizeH="0" baseline="0" noProof="0" dirty="0">
                <a:ln>
                  <a:noFill/>
                </a:ln>
                <a:solidFill>
                  <a:srgbClr val="FF0000"/>
                </a:solidFill>
                <a:effectLst/>
                <a:uLnTx/>
                <a:uFillTx/>
                <a:latin typeface="Times New Roman"/>
                <a:ea typeface="ＭＳ Ｐゴシック"/>
                <a:cs typeface="+mj-cs"/>
              </a:rPr>
              <a:t>_</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poly1.py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10" name="テキスト ボックス 9">
            <a:extLst>
              <a:ext uri="{FF2B5EF4-FFF2-40B4-BE49-F238E27FC236}">
                <a16:creationId xmlns:a16="http://schemas.microsoft.com/office/drawing/2014/main" id="{0C6B7DA9-5B82-4787-8436-CCFFD7F8DB7F}"/>
              </a:ext>
            </a:extLst>
          </p:cNvPr>
          <p:cNvSpPr txBox="1"/>
          <p:nvPr/>
        </p:nvSpPr>
        <p:spPr>
          <a:xfrm>
            <a:off x="269379" y="530705"/>
            <a:ext cx="4225837"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Usage: </a:t>
            </a:r>
            <a:r>
              <a:rPr kumimoji="1" lang="en-US" altLang="ja-JP" sz="20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lsq_poly1.py </a:t>
            </a:r>
            <a:r>
              <a:rPr kumimoji="1" lang="en-US" altLang="ja-JP" sz="2000" b="0" i="0" u="none" strike="noStrike" kern="1200" cap="none" spc="0" normalizeH="0" baseline="0" noProof="0" dirty="0" err="1">
                <a:ln>
                  <a:noFill/>
                </a:ln>
                <a:solidFill>
                  <a:srgbClr val="009900"/>
                </a:solidFill>
                <a:effectLst/>
                <a:uLnTx/>
                <a:uFillTx/>
                <a:latin typeface="Times New Roman" panose="02020603050405020304" pitchFamily="18" charset="0"/>
                <a:ea typeface="ＭＳ Ｐゴシック" panose="020B0600070205080204" pitchFamily="50" charset="-128"/>
                <a:cs typeface="+mn-cs"/>
              </a:rPr>
              <a:t>input_path</a:t>
            </a:r>
            <a:endParaRPr kumimoji="1" lang="en-US" altLang="ja-JP" sz="20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7BCD4197-6881-479C-9048-FD502D9F9E75}"/>
              </a:ext>
            </a:extLst>
          </p:cNvPr>
          <p:cNvSpPr txBox="1"/>
          <p:nvPr/>
        </p:nvSpPr>
        <p:spPr>
          <a:xfrm>
            <a:off x="332713" y="1568676"/>
            <a:ext cx="603823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lsq</a:t>
            </a:r>
            <a:r>
              <a:rPr kumimoji="1" lang="en-US" altLang="ja-JP" sz="20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_</a:t>
            </a: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poly1.py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random-poly.xlsx</a:t>
            </a:r>
            <a:endParaRPr kumimoji="1" lang="en-US" altLang="ja-JP" sz="20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AF3C81C1-E834-49FE-90AC-BDA406AC50FD}"/>
              </a:ext>
            </a:extLst>
          </p:cNvPr>
          <p:cNvSpPr txBox="1"/>
          <p:nvPr/>
        </p:nvSpPr>
        <p:spPr>
          <a:xfrm>
            <a:off x="6215173" y="1588730"/>
            <a:ext cx="583472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lsq_poly1.py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random-sin.xlsx</a:t>
            </a:r>
            <a:endParaRPr kumimoji="1" lang="en-US" altLang="ja-JP" sz="20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664C5139-2D61-CE1B-EFF9-640BCF429F64}"/>
              </a:ext>
            </a:extLst>
          </p:cNvPr>
          <p:cNvPicPr>
            <a:picLocks noChangeAspect="1"/>
          </p:cNvPicPr>
          <p:nvPr/>
        </p:nvPicPr>
        <p:blipFill>
          <a:blip r:embed="rId3"/>
          <a:stretch>
            <a:fillRect/>
          </a:stretch>
        </p:blipFill>
        <p:spPr>
          <a:xfrm>
            <a:off x="196293" y="1954633"/>
            <a:ext cx="5904656" cy="4903367"/>
          </a:xfrm>
          <a:prstGeom prst="rect">
            <a:avLst/>
          </a:prstGeom>
        </p:spPr>
      </p:pic>
      <p:pic>
        <p:nvPicPr>
          <p:cNvPr id="9" name="図 8">
            <a:extLst>
              <a:ext uri="{FF2B5EF4-FFF2-40B4-BE49-F238E27FC236}">
                <a16:creationId xmlns:a16="http://schemas.microsoft.com/office/drawing/2014/main" id="{16E48F81-CF7E-A13F-66AD-4A2BB445CB25}"/>
              </a:ext>
            </a:extLst>
          </p:cNvPr>
          <p:cNvPicPr>
            <a:picLocks noChangeAspect="1"/>
          </p:cNvPicPr>
          <p:nvPr/>
        </p:nvPicPr>
        <p:blipFill>
          <a:blip r:embed="rId4"/>
          <a:stretch>
            <a:fillRect/>
          </a:stretch>
        </p:blipFill>
        <p:spPr>
          <a:xfrm>
            <a:off x="6168008" y="1936886"/>
            <a:ext cx="5904656" cy="4903367"/>
          </a:xfrm>
          <a:prstGeom prst="rect">
            <a:avLst/>
          </a:prstGeom>
        </p:spPr>
      </p:pic>
      <p:sp>
        <p:nvSpPr>
          <p:cNvPr id="2" name="テキスト ボックス 1">
            <a:extLst>
              <a:ext uri="{FF2B5EF4-FFF2-40B4-BE49-F238E27FC236}">
                <a16:creationId xmlns:a16="http://schemas.microsoft.com/office/drawing/2014/main" id="{38BC0291-38FB-0E67-219D-D6FF56A70576}"/>
              </a:ext>
            </a:extLst>
          </p:cNvPr>
          <p:cNvSpPr txBox="1"/>
          <p:nvPr/>
        </p:nvSpPr>
        <p:spPr>
          <a:xfrm>
            <a:off x="64746" y="1205461"/>
            <a:ext cx="1079076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実行アイコンで起動時引数を指定するのは大変なので、ターミナルから打ち込む</a:t>
            </a:r>
            <a:endParaRPr kumimoji="1" lang="en-US" altLang="ja-JP" sz="2000" b="1" i="0" u="none" strike="noStrike" kern="1200" cap="none" spc="0" normalizeH="0" baseline="-2500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4182496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5EE90-19B1-BF21-AF73-DE0983212AAC}"/>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34F9AF57-9BEF-AAD9-AB46-E06863096AC7}"/>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a:t>
            </a:r>
            <a:r>
              <a:rPr kumimoji="1" lang="en-US" altLang="ja-JP" sz="3600" b="1" i="0" u="none" strike="noStrike" kern="0" cap="none" spc="0" normalizeH="0" baseline="0" noProof="0" dirty="0">
                <a:ln>
                  <a:noFill/>
                </a:ln>
                <a:solidFill>
                  <a:srgbClr val="FF0000"/>
                </a:solidFill>
                <a:effectLst/>
                <a:uLnTx/>
                <a:uFillTx/>
                <a:latin typeface="Times New Roman"/>
                <a:ea typeface="ＭＳ Ｐゴシック"/>
                <a:cs typeface="+mj-cs"/>
              </a:rPr>
              <a:t>_</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poly1.py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10" name="テキスト ボックス 9">
            <a:extLst>
              <a:ext uri="{FF2B5EF4-FFF2-40B4-BE49-F238E27FC236}">
                <a16:creationId xmlns:a16="http://schemas.microsoft.com/office/drawing/2014/main" id="{D2D61A3A-2217-7696-FC28-9170EB687401}"/>
              </a:ext>
            </a:extLst>
          </p:cNvPr>
          <p:cNvSpPr txBox="1"/>
          <p:nvPr/>
        </p:nvSpPr>
        <p:spPr>
          <a:xfrm>
            <a:off x="479376" y="783211"/>
            <a:ext cx="11449272" cy="563231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import sys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起動時引数を受け取る</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import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as np</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from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numpy</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import sin, cos, tan, pi</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from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pprint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import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pprint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配列を見やすく表示</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import csv				#CSV</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ファイルの読み書き</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import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openpyxl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#Excel</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(.xlsx)</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ファイルの読み書き</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import pandas as pd			#Excel</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(.xlsx)</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ファイルの読み書き</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import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matplotlib.pyplot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as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plt</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infile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‘random-poly.xlsx’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デフォルトの入力ファイル名</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outfile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‘lsq-poly1.csv’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デフォルトの出力ファイル名</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fontsize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16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グラフのフォントサイズ</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argv</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sys.argv</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起動時引数のリスト変数を</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argv</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に代入</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narg</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len</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argv</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#argv</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の要素数を</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narg</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に代入</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if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narg</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&gt;= 2: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argv[0]</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には起動スクリプトのパスが入る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narg</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は必ず</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以上</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infile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argv</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起動時引数が与えられていたら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narg</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&gt;=2)</a:t>
            </a:r>
            <a:b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第一起動引数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argv</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infile</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に置き換える</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4261380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35608-CCF0-1E3A-1D39-4619D9BD4F10}"/>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126D6DFB-259E-E8F4-1FE8-A6B6A49FDA89}"/>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a:t>
            </a:r>
            <a:r>
              <a:rPr kumimoji="1" lang="en-US" altLang="ja-JP" sz="3600" b="1" i="0" u="none" strike="noStrike" kern="0" cap="none" spc="0" normalizeH="0" baseline="0" noProof="0" dirty="0">
                <a:ln>
                  <a:noFill/>
                </a:ln>
                <a:solidFill>
                  <a:srgbClr val="FF0000"/>
                </a:solidFill>
                <a:effectLst/>
                <a:uLnTx/>
                <a:uFillTx/>
                <a:latin typeface="Times New Roman"/>
                <a:ea typeface="ＭＳ Ｐゴシック"/>
                <a:cs typeface="+mj-cs"/>
              </a:rPr>
              <a:t>_</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poly1.py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10" name="テキスト ボックス 9">
            <a:extLst>
              <a:ext uri="{FF2B5EF4-FFF2-40B4-BE49-F238E27FC236}">
                <a16:creationId xmlns:a16="http://schemas.microsoft.com/office/drawing/2014/main" id="{70E660B0-1EEF-E9E2-2D33-A87E00FE31C6}"/>
              </a:ext>
            </a:extLst>
          </p:cNvPr>
          <p:cNvSpPr txBox="1"/>
          <p:nvPr/>
        </p:nvSpPr>
        <p:spPr>
          <a:xfrm>
            <a:off x="269379" y="783211"/>
            <a:ext cx="11659269" cy="563231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最小二乗計算を実行する関数 </a:t>
            </a:r>
            <a:r>
              <a:rPr kumimoji="1" lang="en-US" altLang="ja-JP" sz="20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mn-cs"/>
              </a:rPr>
              <a:t>lsq</a:t>
            </a:r>
            <a:r>
              <a:rPr kumimoji="1" lang="ja-JP"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を定義する</a:t>
            </a:r>
            <a:endParaRPr kumimoji="1" lang="en-US" altLang="ja-JP"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def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(x, y,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iPrint</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n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len</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mn-cs"/>
              </a:rPr>
              <a:t>numpy</a:t>
            </a:r>
            <a:r>
              <a:rPr kumimoji="1" lang="ja-JP"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の配列</a:t>
            </a:r>
            <a:r>
              <a:rPr kumimoji="1" lang="en-US" altLang="ja-JP"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mn-cs"/>
              </a:rPr>
              <a:t>ndarray</a:t>
            </a:r>
            <a:r>
              <a:rPr kumimoji="1" lang="ja-JP"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を使うと、行列計算が簡単にできる</a:t>
            </a:r>
            <a:endParaRPr kumimoji="1" lang="en-US" altLang="ja-JP"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ただし、行列計算をする場合には、ベクトルも </a:t>
            </a:r>
            <a:r>
              <a:rPr kumimoji="1" lang="en-US" altLang="ja-JP"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2x1</a:t>
            </a:r>
            <a:r>
              <a:rPr kumimoji="1" lang="ja-JP"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の 行列としないといけない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Si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np.empty</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 1])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2x1</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の行列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ベクトル</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を作る。要素は初期化しない</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np.empty</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 2])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2x2</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の行列 を作る。要素は初期化しない</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x_sum</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x2_sum = 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y_sum</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xy_sum</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range(0, 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x_sum</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x[</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x_sum</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x2_sum += x[</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x2_sum</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y_sum</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y[</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y_sum</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xy_sum</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x[</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y[</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xy_sum</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35117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1524000" y="1"/>
            <a:ext cx="9144000" cy="980727"/>
          </a:xfrm>
        </p:spPr>
        <p:txBody>
          <a:bodyPr/>
          <a:lstStyle/>
          <a:p>
            <a:pPr eaLnBrk="1" hangingPunct="1"/>
            <a:r>
              <a:rPr lang="ja-JP" altLang="en-US" sz="3600" b="1" dirty="0">
                <a:solidFill>
                  <a:srgbClr val="0000FF"/>
                </a:solidFill>
                <a:ea typeface="ＨＧ丸ゴシックB" pitchFamily="49" charset="-128"/>
              </a:rPr>
              <a:t>講義の目的</a:t>
            </a:r>
          </a:p>
        </p:txBody>
      </p:sp>
      <p:sp>
        <p:nvSpPr>
          <p:cNvPr id="420867" name="Rectangle 1027"/>
          <p:cNvSpPr>
            <a:spLocks noGrp="1" noChangeArrowheads="1"/>
          </p:cNvSpPr>
          <p:nvPr>
            <p:ph type="body" idx="1"/>
          </p:nvPr>
        </p:nvSpPr>
        <p:spPr>
          <a:xfrm>
            <a:off x="263352" y="1124744"/>
            <a:ext cx="11449272" cy="5328592"/>
          </a:xfrm>
        </p:spPr>
        <p:txBody>
          <a:bodyPr/>
          <a:lstStyle/>
          <a:p>
            <a:pPr marL="0" indent="0" algn="just">
              <a:buNone/>
            </a:pPr>
            <a:r>
              <a:rPr lang="ja-JP" altLang="en-US" sz="4400" kern="100" dirty="0">
                <a:cs typeface="Cascadia Code" panose="020B0609020000020004" pitchFamily="49" charset="0"/>
              </a:rPr>
              <a:t>研究の解析・整理に必要な </a:t>
            </a:r>
            <a:r>
              <a:rPr lang="en-US" altLang="ja-JP" sz="4400" kern="100" dirty="0">
                <a:cs typeface="Cascadia Code" panose="020B0609020000020004" pitchFamily="49" charset="0"/>
              </a:rPr>
              <a:t>python</a:t>
            </a:r>
            <a:r>
              <a:rPr lang="ja-JP" altLang="en-US" sz="4400" kern="100" dirty="0">
                <a:cs typeface="Cascadia Code" panose="020B0609020000020004" pitchFamily="49" charset="0"/>
              </a:rPr>
              <a:t> プログラムを</a:t>
            </a:r>
            <a:endParaRPr lang="en-US" altLang="ja-JP" sz="4400" kern="100" dirty="0">
              <a:cs typeface="Cascadia Code" panose="020B0609020000020004" pitchFamily="49" charset="0"/>
            </a:endParaRPr>
          </a:p>
          <a:p>
            <a:pPr marL="0" indent="0" algn="just">
              <a:buNone/>
            </a:pPr>
            <a:r>
              <a:rPr lang="ja-JP" altLang="en-US" sz="4400" kern="100" dirty="0">
                <a:cs typeface="Cascadia Code" panose="020B0609020000020004" pitchFamily="49" charset="0"/>
              </a:rPr>
              <a:t>理解・作成できるようになる</a:t>
            </a:r>
            <a:endParaRPr lang="en-US" altLang="ja-JP" sz="4400" kern="100" dirty="0">
              <a:cs typeface="Cascadia Code" panose="020B0609020000020004" pitchFamily="49" charset="0"/>
            </a:endParaRPr>
          </a:p>
          <a:p>
            <a:pPr marL="0" indent="0" algn="just">
              <a:buNone/>
            </a:pPr>
            <a:endParaRPr lang="en-US" altLang="ja-JP" sz="4400" kern="100" dirty="0">
              <a:effectLst/>
              <a:cs typeface="Cascadia Code" panose="020B0609020000020004" pitchFamily="49" charset="0"/>
            </a:endParaRPr>
          </a:p>
          <a:p>
            <a:pPr marL="0" indent="0" algn="just">
              <a:buNone/>
            </a:pPr>
            <a:r>
              <a:rPr lang="ja-JP" altLang="en-US" sz="4400" b="1" kern="100" dirty="0">
                <a:solidFill>
                  <a:srgbClr val="FF0000"/>
                </a:solidFill>
                <a:cs typeface="Cascadia Code" panose="020B0609020000020004" pitchFamily="49" charset="0"/>
              </a:rPr>
              <a:t>実際に使えるプログラム </a:t>
            </a:r>
            <a:r>
              <a:rPr lang="en-US" altLang="ja-JP" sz="4400" b="1" kern="100" dirty="0">
                <a:solidFill>
                  <a:srgbClr val="FF0000"/>
                </a:solidFill>
                <a:cs typeface="Cascadia Code" panose="020B0609020000020004" pitchFamily="49" charset="0"/>
              </a:rPr>
              <a:t>(</a:t>
            </a:r>
            <a:r>
              <a:rPr lang="ja-JP" altLang="en-US" sz="4400" b="1" kern="100" dirty="0">
                <a:solidFill>
                  <a:srgbClr val="FF0000"/>
                </a:solidFill>
                <a:cs typeface="Cascadia Code" panose="020B0609020000020004" pitchFamily="49" charset="0"/>
              </a:rPr>
              <a:t>最小二乗法</a:t>
            </a:r>
            <a:r>
              <a:rPr lang="en-US" altLang="ja-JP" sz="4400" b="1" kern="100" dirty="0">
                <a:solidFill>
                  <a:srgbClr val="FF0000"/>
                </a:solidFill>
                <a:cs typeface="Cascadia Code" panose="020B0609020000020004" pitchFamily="49" charset="0"/>
              </a:rPr>
              <a:t>)</a:t>
            </a:r>
            <a:r>
              <a:rPr lang="ja-JP" altLang="en-US" sz="4400" b="1" kern="100" dirty="0">
                <a:solidFill>
                  <a:srgbClr val="FF0000"/>
                </a:solidFill>
                <a:cs typeface="Cascadia Code" panose="020B0609020000020004" pitchFamily="49" charset="0"/>
              </a:rPr>
              <a:t> を</a:t>
            </a:r>
            <a:endParaRPr lang="en-US" altLang="ja-JP" sz="4400" b="1" kern="100" dirty="0">
              <a:solidFill>
                <a:srgbClr val="FF0000"/>
              </a:solidFill>
              <a:cs typeface="Cascadia Code" panose="020B0609020000020004" pitchFamily="49" charset="0"/>
            </a:endParaRPr>
          </a:p>
          <a:p>
            <a:pPr marL="0" indent="0" algn="just">
              <a:buNone/>
            </a:pPr>
            <a:r>
              <a:rPr lang="ja-JP" altLang="en-US" sz="4400" b="1" kern="100" dirty="0">
                <a:solidFill>
                  <a:srgbClr val="FF0000"/>
                </a:solidFill>
                <a:cs typeface="Cascadia Code" panose="020B0609020000020004" pitchFamily="49" charset="0"/>
              </a:rPr>
              <a:t>完成させる</a:t>
            </a:r>
            <a:endParaRPr lang="en-US" altLang="ja-JP" sz="4400" b="1" kern="100" dirty="0">
              <a:solidFill>
                <a:srgbClr val="FF0000"/>
              </a:solidFill>
              <a:effectLst/>
              <a:cs typeface="Cascadia Code" panose="020B0609020000020004" pitchFamily="49" charset="0"/>
            </a:endParaRPr>
          </a:p>
          <a:p>
            <a:pPr marL="0" indent="0" algn="just">
              <a:buNone/>
            </a:pPr>
            <a:endParaRPr lang="en-US" altLang="ja-JP" sz="4400" kern="100" dirty="0">
              <a:effectLst/>
              <a:cs typeface="Cascadia Code" panose="020B0609020000020004" pitchFamily="49" charset="0"/>
            </a:endParaRPr>
          </a:p>
        </p:txBody>
      </p:sp>
    </p:spTree>
    <p:extLst>
      <p:ext uri="{BB962C8B-B14F-4D97-AF65-F5344CB8AC3E}">
        <p14:creationId xmlns:p14="http://schemas.microsoft.com/office/powerpoint/2010/main" val="268439453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C5086-F871-9345-0BC3-900E56E52413}"/>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0268F573-32CC-A32F-ADE2-CCF62CA99800}"/>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a:t>
            </a:r>
            <a:r>
              <a:rPr kumimoji="1" lang="en-US" altLang="ja-JP" sz="3600" b="1" i="0" u="none" strike="noStrike" kern="0" cap="none" spc="0" normalizeH="0" baseline="0" noProof="0" dirty="0">
                <a:ln>
                  <a:noFill/>
                </a:ln>
                <a:solidFill>
                  <a:srgbClr val="FF0000"/>
                </a:solidFill>
                <a:effectLst/>
                <a:uLnTx/>
                <a:uFillTx/>
                <a:latin typeface="Times New Roman"/>
                <a:ea typeface="ＭＳ Ｐゴシック"/>
                <a:cs typeface="+mj-cs"/>
              </a:rPr>
              <a:t>_</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poly1.py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10" name="テキスト ボックス 9">
            <a:extLst>
              <a:ext uri="{FF2B5EF4-FFF2-40B4-BE49-F238E27FC236}">
                <a16:creationId xmlns:a16="http://schemas.microsoft.com/office/drawing/2014/main" id="{7AB34FC6-A645-C800-0842-1FE2D1490EA0}"/>
              </a:ext>
            </a:extLst>
          </p:cNvPr>
          <p:cNvSpPr txBox="1"/>
          <p:nvPr/>
        </p:nvSpPr>
        <p:spPr>
          <a:xfrm>
            <a:off x="269379" y="692696"/>
            <a:ext cx="11659269" cy="594008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def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iPrint</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range(0, 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x_sum</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x_sum</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x2_sum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x2_sum</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y_sum</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y_sum</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xy_sum</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xy_sum</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a:t>
            </a:r>
            <a:r>
              <a:rPr kumimoji="1" lang="en-US" altLang="ja-JP"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 0],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 0] = n,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x_sum</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行列要素に代入</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 1],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 1]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x_sum</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x2_sum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行列要素に代入</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Si[0], Si[1]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y_sum</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xy_sum</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Si</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ベクトル要素に代入</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if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iPrint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関数に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iPrint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を与えられた場合のみ、</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repeat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出力</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print("Vector and Matrix:")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print("Si=")</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pprint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(Si)</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pprint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p>
        </p:txBody>
      </p:sp>
    </p:spTree>
    <p:extLst>
      <p:ext uri="{BB962C8B-B14F-4D97-AF65-F5344CB8AC3E}">
        <p14:creationId xmlns:p14="http://schemas.microsoft.com/office/powerpoint/2010/main" val="95756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1834-798F-C256-E395-FCAC693CC358}"/>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657C5E71-A8BE-1384-D293-620CED55723E}"/>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a:t>
            </a:r>
            <a:r>
              <a:rPr kumimoji="1" lang="en-US" altLang="ja-JP" sz="3600" b="1" i="0" u="none" strike="noStrike" kern="0" cap="none" spc="0" normalizeH="0" baseline="0" noProof="0" dirty="0">
                <a:ln>
                  <a:noFill/>
                </a:ln>
                <a:solidFill>
                  <a:srgbClr val="FF0000"/>
                </a:solidFill>
                <a:effectLst/>
                <a:uLnTx/>
                <a:uFillTx/>
                <a:latin typeface="Times New Roman"/>
                <a:ea typeface="ＭＳ Ｐゴシック"/>
                <a:cs typeface="+mj-cs"/>
              </a:rPr>
              <a:t>_</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poly1.py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10" name="テキスト ボックス 9">
            <a:extLst>
              <a:ext uri="{FF2B5EF4-FFF2-40B4-BE49-F238E27FC236}">
                <a16:creationId xmlns:a16="http://schemas.microsoft.com/office/drawing/2014/main" id="{25C6681C-E3A0-EB18-5FCD-4869B751C048}"/>
              </a:ext>
            </a:extLst>
          </p:cNvPr>
          <p:cNvSpPr txBox="1"/>
          <p:nvPr/>
        </p:nvSpPr>
        <p:spPr>
          <a:xfrm>
            <a:off x="269379" y="692696"/>
            <a:ext cx="11659269" cy="41549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def</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(x, y, </a:t>
            </a:r>
            <a:r>
              <a:rPr kumimoji="1" lang="en-US" altLang="ja-JP" sz="24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iPrint</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mn-cs"/>
              </a:rPr>
              <a:t>numpy.ndarray</a:t>
            </a:r>
            <a:r>
              <a:rPr kumimoji="1" lang="ja-JP"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同士に </a:t>
            </a:r>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演算子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を使うと、行列の積を計算する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mn-cs"/>
              </a:rPr>
              <a:t>np.linalg.inv</a:t>
            </a:r>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で、</a:t>
            </a:r>
            <a:r>
              <a:rPr kumimoji="1" lang="en-US" altLang="ja-JP" sz="2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mn-cs"/>
              </a:rPr>
              <a:t>Sij</a:t>
            </a:r>
            <a:r>
              <a:rPr kumimoji="1" lang="ja-JP"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の逆行列を計算</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ci = </a:t>
            </a:r>
            <a:r>
              <a:rPr kumimoji="1" lang="en-US" altLang="ja-JP" sz="2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mn-cs"/>
              </a:rPr>
              <a:t>np.linalg.inv</a:t>
            </a:r>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mn-cs"/>
              </a:rPr>
              <a:t>Sij</a:t>
            </a:r>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 Si</a:t>
            </a:r>
            <a:r>
              <a:rPr kumimoji="1" lang="ja-JP"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2x2</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行列と</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2x1</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行列の積なので、返り値の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ci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は</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2x1</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行列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注</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ci</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は</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2x1</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の</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2</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次元リストなので、</a:t>
            </a:r>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ci</a:t>
            </a:r>
            <a:r>
              <a:rPr kumimoji="1" lang="ja-JP"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の転置の第０成分が係数ベクトル</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ci</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の転置を取って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mn-cs"/>
              </a:rPr>
              <a:t>ci.transpose</a:t>
            </a:r>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リスト変数に変換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mn-cs"/>
              </a:rPr>
              <a:t>tolist</a:t>
            </a:r>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ci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ci.transpose</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tolist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ci[0]</a:t>
            </a:r>
            <a:r>
              <a:rPr kumimoji="1" lang="ja-JP"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が係数ベクトル</a:t>
            </a:r>
            <a:endPar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return ci[0]</a:t>
            </a:r>
          </a:p>
        </p:txBody>
      </p:sp>
    </p:spTree>
    <p:extLst>
      <p:ext uri="{BB962C8B-B14F-4D97-AF65-F5344CB8AC3E}">
        <p14:creationId xmlns:p14="http://schemas.microsoft.com/office/powerpoint/2010/main" val="1150908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7DAA4-4AE4-491B-2847-B5DAD1967C9A}"/>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4CCC6B4B-2E7D-E4F7-0D78-4D641606DDCA}"/>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a:t>
            </a:r>
            <a:r>
              <a:rPr kumimoji="1" lang="en-US" altLang="ja-JP" sz="3600" b="1" i="0" u="none" strike="noStrike" kern="0" cap="none" spc="0" normalizeH="0" baseline="0" noProof="0" dirty="0">
                <a:ln>
                  <a:noFill/>
                </a:ln>
                <a:solidFill>
                  <a:srgbClr val="FF0000"/>
                </a:solidFill>
                <a:effectLst/>
                <a:uLnTx/>
                <a:uFillTx/>
                <a:latin typeface="Times New Roman"/>
                <a:ea typeface="ＭＳ Ｐゴシック"/>
                <a:cs typeface="+mj-cs"/>
              </a:rPr>
              <a:t>_</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poly1.py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10" name="テキスト ボックス 9">
            <a:extLst>
              <a:ext uri="{FF2B5EF4-FFF2-40B4-BE49-F238E27FC236}">
                <a16:creationId xmlns:a16="http://schemas.microsoft.com/office/drawing/2014/main" id="{19AA6B81-82D2-1F99-AF08-91AC5FC23262}"/>
              </a:ext>
            </a:extLst>
          </p:cNvPr>
          <p:cNvSpPr txBox="1"/>
          <p:nvPr/>
        </p:nvSpPr>
        <p:spPr>
          <a:xfrm>
            <a:off x="269379" y="692696"/>
            <a:ext cx="11659269" cy="55092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よくつかわれる書き方</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__name__</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変数で動作を変える</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lsq-poly1.py</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が</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python</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コマンドの引数で与えられたら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起動するクリプトであれば</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__name__</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“__main__”</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が入っている</a:t>
            </a:r>
            <a:endPar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lsq-poly1.py</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がライブラリとして</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import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されたら、</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__name__</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にはモジュール名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ライブラリスクリプトのファイル名、</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lsq-poly1)</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が入っている</a:t>
            </a:r>
            <a:endPar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以下の書き方をすることで、起動スクリプトで呼ばれたときには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main()</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関数を呼び出し、</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import</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されたときには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main()</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関数を呼び出さずに、純粋にライブラリとして使える</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def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main():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if __name__ == "__main__":</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main()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注</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ライブラリ名に </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は使えないので、</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”_”</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を使うようにする</a:t>
            </a:r>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751421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8F840-D665-D027-3FB0-9299F301E13E}"/>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FED5FC7B-42E4-8D1D-E5FB-4CA7B4D1E6A2}"/>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a:t>
            </a:r>
            <a:r>
              <a:rPr kumimoji="1" lang="en-US" altLang="ja-JP" sz="3600" b="1" i="0" u="none" strike="noStrike" kern="0" cap="none" spc="0" normalizeH="0" baseline="0" noProof="0" dirty="0">
                <a:ln>
                  <a:noFill/>
                </a:ln>
                <a:solidFill>
                  <a:srgbClr val="FF0000"/>
                </a:solidFill>
                <a:effectLst/>
                <a:uLnTx/>
                <a:uFillTx/>
                <a:latin typeface="Times New Roman"/>
                <a:ea typeface="ＭＳ Ｐゴシック"/>
                <a:cs typeface="+mj-cs"/>
              </a:rPr>
              <a:t>_</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poly1.py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10" name="テキスト ボックス 9">
            <a:extLst>
              <a:ext uri="{FF2B5EF4-FFF2-40B4-BE49-F238E27FC236}">
                <a16:creationId xmlns:a16="http://schemas.microsoft.com/office/drawing/2014/main" id="{8484D771-F410-86F9-3B5C-1299B95A5C23}"/>
              </a:ext>
            </a:extLst>
          </p:cNvPr>
          <p:cNvSpPr txBox="1"/>
          <p:nvPr/>
        </p:nvSpPr>
        <p:spPr>
          <a:xfrm>
            <a:off x="269379" y="692696"/>
            <a:ext cx="11659269" cy="532453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def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main():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print("Least-squares method for linear function")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f“norder</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計算条件の表示</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f“infile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infile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入力パラメータの</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repeat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f"outfile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outfile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f“Read</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infile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何をしようとしているかを表示すると、デバッグが楽</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pd.read_excel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infile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engine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openpyxl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pandas</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と</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openpyxl</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を使って</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Excel</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ファイルを読み込む</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labels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df.columns.to_list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行目のラベルをリスト変数</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labels</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に入れる</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[labels[0]]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列目のデータを変数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に入れる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変数型は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DataFrame</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型</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[labels[1]]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列目のデータを変数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に入れる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変数型は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DataFrame</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型</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ndata</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len</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f"Execute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linear least-squares method")</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ci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iPrint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		#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関数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を呼び出して最小二乗法を実行</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480507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E4B24-2AA7-5B55-6984-F2E6F5CC34FF}"/>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E0CA4E65-7F33-D85F-AA6B-3C310EE0F8D9}"/>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a:t>
            </a:r>
            <a:r>
              <a:rPr kumimoji="1" lang="en-US" altLang="ja-JP" sz="3600" b="1" i="0" u="none" strike="noStrike" kern="0" cap="none" spc="0" normalizeH="0" baseline="0" noProof="0" dirty="0">
                <a:ln>
                  <a:noFill/>
                </a:ln>
                <a:solidFill>
                  <a:srgbClr val="FF0000"/>
                </a:solidFill>
                <a:effectLst/>
                <a:uLnTx/>
                <a:uFillTx/>
                <a:latin typeface="Times New Roman"/>
                <a:ea typeface="ＭＳ Ｐゴシック"/>
                <a:cs typeface="+mj-cs"/>
              </a:rPr>
              <a:t>_</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poly1.py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10" name="テキスト ボックス 9">
            <a:extLst>
              <a:ext uri="{FF2B5EF4-FFF2-40B4-BE49-F238E27FC236}">
                <a16:creationId xmlns:a16="http://schemas.microsoft.com/office/drawing/2014/main" id="{8C9DCCA5-982F-D2C3-877A-F91F7B706959}"/>
              </a:ext>
            </a:extLst>
          </p:cNvPr>
          <p:cNvSpPr txBox="1"/>
          <p:nvPr/>
        </p:nvSpPr>
        <p:spPr>
          <a:xfrm>
            <a:off x="269379" y="692696"/>
            <a:ext cx="11659269" cy="62478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def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main():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print("")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f"Execute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linear least-squares method")</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ci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y,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iPrint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		#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関数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を呼び出して最小二乗法を実行</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print("LSQ function")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 {ci[0]} + {ci[1]} * x”) 	#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係数を関数形で表示すると見やすい</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fp</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open(</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outfile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'w')</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fout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csv.writer</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fp</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lineterminator</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CSV</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モジュールを使って</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CSV</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ファイルに書き込む</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fout.writerow</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'y', 'y(LSQ)'])</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for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 range(0,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ndata</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ci[0] + ci[1]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ycal.append</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fout.writerow</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fp.close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p:txBody>
      </p:sp>
    </p:spTree>
    <p:extLst>
      <p:ext uri="{BB962C8B-B14F-4D97-AF65-F5344CB8AC3E}">
        <p14:creationId xmlns:p14="http://schemas.microsoft.com/office/powerpoint/2010/main" val="27116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8B953-4D89-C4F2-4D00-975EED8DFCC8}"/>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AE0F8FE2-505A-E59E-2A60-0E3A7A2B16A9}"/>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a:t>
            </a:r>
            <a:r>
              <a:rPr kumimoji="1" lang="en-US" altLang="ja-JP" sz="3600" b="1" i="0" u="none" strike="noStrike" kern="0" cap="none" spc="0" normalizeH="0" baseline="0" noProof="0" dirty="0">
                <a:ln>
                  <a:noFill/>
                </a:ln>
                <a:solidFill>
                  <a:srgbClr val="FF0000"/>
                </a:solidFill>
                <a:effectLst/>
                <a:uLnTx/>
                <a:uFillTx/>
                <a:latin typeface="Times New Roman"/>
                <a:ea typeface="ＭＳ Ｐゴシック"/>
                <a:cs typeface="+mj-cs"/>
              </a:rPr>
              <a:t>_</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poly1.py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10" name="テキスト ボックス 9">
            <a:extLst>
              <a:ext uri="{FF2B5EF4-FFF2-40B4-BE49-F238E27FC236}">
                <a16:creationId xmlns:a16="http://schemas.microsoft.com/office/drawing/2014/main" id="{E589993C-E6E8-A67A-985C-0ACA6CAD103F}"/>
              </a:ext>
            </a:extLst>
          </p:cNvPr>
          <p:cNvSpPr txBox="1"/>
          <p:nvPr/>
        </p:nvSpPr>
        <p:spPr>
          <a:xfrm>
            <a:off x="269379" y="692696"/>
            <a:ext cx="11659269" cy="532453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def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main():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fig, axes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plt.subplots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(1, 1,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figsize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(8, 6))</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axes.plot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label = 'input',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linestyle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 marker = 'o')</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axes.plot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label = 'fit',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linestyle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axes.tick_params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labelsize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fontsize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axes.set_xlabel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fontsize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fontsize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文字列を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で囲んだ部分は</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LaTeX</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が使える</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axes.set_ylabel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('$y$',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fontsize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fontsize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axes.legend</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fontsize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fontsize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plt.tight_layout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plt.pause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(0.1)				# pause()</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を使うと、グラフを描画してプロうグラムを継続実行</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print("Press ENTER to terminate")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input()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pause()</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を使う場合、</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input()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でキー入力待ちにする</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ENTER</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を押すと、グラフを閉じてプログラム終了</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866572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64158-3E17-25E8-A224-1E4753ED5CCA}"/>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4DF0AADF-21C8-B21D-F0F1-29BB1C7DB1F9}"/>
              </a:ext>
            </a:extLst>
          </p:cNvPr>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Rectangle 1027">
            <a:extLst>
              <a:ext uri="{FF2B5EF4-FFF2-40B4-BE49-F238E27FC236}">
                <a16:creationId xmlns:a16="http://schemas.microsoft.com/office/drawing/2014/main" id="{DE3D7ACB-CAFB-B80A-C696-409F96297391}"/>
              </a:ext>
            </a:extLst>
          </p:cNvPr>
          <p:cNvSpPr txBox="1">
            <a:spLocks noChangeArrowheads="1"/>
          </p:cNvSpPr>
          <p:nvPr/>
        </p:nvSpPr>
        <p:spPr bwMode="auto">
          <a:xfrm>
            <a:off x="983432" y="980728"/>
            <a:ext cx="104777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36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m</a:t>
            </a:r>
            <a:r>
              <a:rPr kumimoji="1" lang="ja-JP" altLang="en-US" sz="36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次多項式の線形最小二乗法</a:t>
            </a:r>
          </a:p>
        </p:txBody>
      </p:sp>
    </p:spTree>
    <p:extLst>
      <p:ext uri="{BB962C8B-B14F-4D97-AF65-F5344CB8AC3E}">
        <p14:creationId xmlns:p14="http://schemas.microsoft.com/office/powerpoint/2010/main" val="99420280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24000" y="2"/>
            <a:ext cx="9144000" cy="7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R="0" lvl="0" indent="0" algn="ctr" eaLnBrk="0" fontAlgn="base" hangingPunct="0">
              <a:lnSpc>
                <a:spcPct val="100000"/>
              </a:lnSpc>
              <a:spcBef>
                <a:spcPct val="0"/>
              </a:spcBef>
              <a:spcAft>
                <a:spcPct val="0"/>
              </a:spcAft>
              <a:buClrTx/>
              <a:buSzTx/>
              <a:buFontTx/>
              <a:buNone/>
              <a:tabLst/>
              <a:defRPr sz="3200" b="1" i="0" u="none" strike="noStrike" kern="0" cap="none" spc="0" normalizeH="0" baseline="0">
                <a:ln>
                  <a:noFill/>
                </a:ln>
                <a:solidFill>
                  <a:srgbClr val="0000FF"/>
                </a:solidFill>
                <a:effectLst/>
                <a:uLnTx/>
                <a:uFillTx/>
                <a:latin typeface="Times New Roman"/>
                <a:ea typeface="ＭＳ Ｐゴシック"/>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線形最小二乗法</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 多項式</a:t>
            </a:r>
          </a:p>
        </p:txBody>
      </p:sp>
      <mc:AlternateContent xmlns:mc="http://schemas.openxmlformats.org/markup-compatibility/2006" xmlns:a14="http://schemas.microsoft.com/office/drawing/2010/main">
        <mc:Choice Requires="a14">
          <p:sp>
            <p:nvSpPr>
              <p:cNvPr id="3" name="オブジェクト 2"/>
              <p:cNvSpPr txBox="1"/>
              <p:nvPr/>
            </p:nvSpPr>
            <p:spPr bwMode="auto">
              <a:xfrm>
                <a:off x="479376" y="980728"/>
                <a:ext cx="11305256" cy="5709632"/>
              </a:xfrm>
              <a:prstGeom prst="rect">
                <a:avLst/>
              </a:prstGeom>
              <a:noFill/>
              <a:ln>
                <a:noFill/>
              </a:ln>
            </p:spPr>
            <p:txBody>
              <a:bodyPr>
                <a:norm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14:m>
                  <m:oMath xmlns:m="http://schemas.openxmlformats.org/officeDocument/2006/math">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𝒇</m:t>
                    </m:r>
                    <m:d>
                      <m:d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d>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𝟎</m:t>
                        </m:r>
                      </m:sub>
                    </m:s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sub>
                    </m:sSub>
                    <m:sSup>
                      <m:sSup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sup>
                    </m:s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b>
                    </m:sSub>
                    <m:sSup>
                      <m:sSup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p>
                    </m:s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𝟎</m:t>
                        </m:r>
                      </m:sub>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p>
                      <m:e>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sSup>
                          <m:sSup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p>
                        </m:sSup>
                      </m:e>
                    </m:nary>
                  </m:oMath>
                </a14:m>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これも、</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は </a:t>
                </a:r>
                <a:r>
                  <a:rPr kumimoji="1" lang="en-US" altLang="ja-JP" sz="20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0" i="1"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に関する線形関数</a:t>
                </a:r>
                <a:endPar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は </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に関する非線形関数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次多項式</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Times New Roman"/>
                    <a:ea typeface="ＭＳ Ｐゴシック"/>
                    <a:cs typeface="+mn-cs"/>
                  </a:rPr>
                  <a:t>目的関数 </a:t>
                </a:r>
                <a: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a:t>S</a:t>
                </a:r>
                <a: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a:t> = </a:t>
                </a:r>
                <a14:m>
                  <m:oMath xmlns:m="http://schemas.openxmlformats.org/officeDocument/2006/math">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𝒋</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𝒏</m:t>
                        </m:r>
                      </m:sup>
                      <m:e>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m:t>
                        </m:r>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𝟎</m:t>
                            </m:r>
                          </m:sub>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p>
                          <m:e>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sSup>
                              <m:sSup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e>
                              <m:sup>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p>
                            </m:sSup>
                          </m:e>
                        </m:nary>
                        <m:r>
                          <m:rPr>
                            <m:nor/>
                          </m:rP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m:t> </m:t>
                        </m:r>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 </m:t>
                        </m:r>
                        <m:r>
                          <m:rPr>
                            <m:nor/>
                          </m:rPr>
                          <a:rPr kumimoji="1" lang="en-US" altLang="ja-JP" sz="2800" b="1" i="1" u="none" strike="noStrike" kern="1200" cap="none" spc="0" normalizeH="0" baseline="0" noProof="0" dirty="0" err="1">
                            <a:ln>
                              <a:noFill/>
                            </a:ln>
                            <a:solidFill>
                              <a:srgbClr val="000000"/>
                            </a:solidFill>
                            <a:effectLst/>
                            <a:uLnTx/>
                            <a:uFillTx/>
                            <a:latin typeface="Times New Roman"/>
                            <a:ea typeface="ＭＳ Ｐゴシック"/>
                            <a:cs typeface="+mn-cs"/>
                          </a:rPr>
                          <m:t>y</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m:t>
                        </m:r>
                        <m:r>
                          <m:rPr>
                            <m:nor/>
                          </m:rPr>
                          <a:rPr kumimoji="1" lang="en-US" altLang="ja-JP" sz="2800" b="1" i="0" u="none" strike="noStrike" kern="1200" cap="none" spc="0" normalizeH="0" baseline="30000" noProof="0" dirty="0">
                            <a:ln>
                              <a:noFill/>
                            </a:ln>
                            <a:solidFill>
                              <a:srgbClr val="000000"/>
                            </a:solidFill>
                            <a:effectLst/>
                            <a:uLnTx/>
                            <a:uFillTx/>
                            <a:latin typeface="Times New Roman"/>
                            <a:ea typeface="ＭＳ Ｐゴシック"/>
                            <a:cs typeface="+mn-cs"/>
                          </a:rPr>
                          <m:t>2</m:t>
                        </m:r>
                      </m:e>
                    </m:nary>
                  </m:oMath>
                </a14:m>
                <a:r>
                  <a:rPr kumimoji="1" lang="ja-JP" altLang="en-US" sz="2800" b="1" i="0" u="none" strike="noStrike" kern="1200" cap="none" spc="0" normalizeH="0" baseline="0" noProof="0" dirty="0">
                    <a:ln>
                      <a:noFill/>
                    </a:ln>
                    <a:solidFill>
                      <a:srgbClr val="000000"/>
                    </a:solidFill>
                    <a:effectLst/>
                    <a:uLnTx/>
                    <a:uFillTx/>
                    <a:latin typeface="Times New Roman"/>
                    <a:ea typeface="ＭＳ Ｐゴシック"/>
                    <a:cs typeface="+mn-cs"/>
                  </a:rPr>
                  <a:t> を最小化</a:t>
                </a:r>
                <a:endPar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f>
                      <m:f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𝑑𝑆</m:t>
                        </m:r>
                      </m:num>
                      <m:den>
                        <m:r>
                          <m:rPr>
                            <m:sty m:val="p"/>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d</m:t>
                        </m:r>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sub>
                        </m:sSub>
                      </m:den>
                    </m:f>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𝒋</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𝒏</m:t>
                        </m:r>
                      </m:sup>
                      <m:e>
                        <m:sSup>
                          <m:sSup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e>
                          <m:sup>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m:t>
                        </m:r>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𝟎</m:t>
                            </m:r>
                          </m:sub>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p>
                          <m:e>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sSup>
                              <m:sSup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e>
                              <m:sup>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p>
                            </m:sSup>
                          </m:e>
                        </m:nary>
                        <m:r>
                          <m:rPr>
                            <m:nor/>
                          </m:rP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m:t> </m:t>
                        </m:r>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 </m:t>
                        </m:r>
                        <m:r>
                          <m:rPr>
                            <m:nor/>
                          </m:rPr>
                          <a:rPr kumimoji="1" lang="en-US" altLang="ja-JP" sz="2800" b="1" i="1" u="none" strike="noStrike" kern="1200" cap="none" spc="0" normalizeH="0" baseline="0" noProof="0" dirty="0" err="1">
                            <a:ln>
                              <a:noFill/>
                            </a:ln>
                            <a:solidFill>
                              <a:srgbClr val="000000"/>
                            </a:solidFill>
                            <a:effectLst/>
                            <a:uLnTx/>
                            <a:uFillTx/>
                            <a:latin typeface="Times New Roman"/>
                            <a:ea typeface="ＭＳ Ｐゴシック"/>
                            <a:cs typeface="+mn-cs"/>
                          </a:rPr>
                          <m:t>y</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𝟎</m:t>
                        </m:r>
                      </m:e>
                    </m:nary>
                  </m:oMath>
                </a14:m>
                <a:r>
                  <a:rPr kumimoji="1" lang="en-US" altLang="ja-JP" sz="2800" b="1" i="1" u="none" strike="noStrike" kern="1200" cap="none" spc="0" normalizeH="0" baseline="30000" noProof="0" dirty="0">
                    <a:ln>
                      <a:noFill/>
                    </a:ln>
                    <a:solidFill>
                      <a:srgbClr val="000000"/>
                    </a:solidFill>
                    <a:effectLst/>
                    <a:uLnTx/>
                    <a:uFillTx/>
                    <a:latin typeface="Cambria Math" panose="02040503050406030204" pitchFamily="18" charset="0"/>
                    <a:ea typeface="ＭＳ Ｐゴシック"/>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oMath>
                </a14:m>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=0, 1, </a:t>
                </a:r>
                <a14:m>
                  <m:oMath xmlns:m="http://schemas.openxmlformats.org/officeDocument/2006/math">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oMath>
                </a14:m>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800" b="0" i="1" u="none" strike="noStrike" kern="1200" cap="none" spc="0" normalizeH="0" baseline="0" noProof="0" dirty="0">
                    <a:ln>
                      <a:noFill/>
                    </a:ln>
                    <a:solidFill>
                      <a:srgbClr val="000000"/>
                    </a:solidFill>
                    <a:effectLst/>
                    <a:uLnTx/>
                    <a:uFillTx/>
                    <a:latin typeface="Times New Roman"/>
                    <a:ea typeface="ＭＳ Ｐゴシック"/>
                    <a:cs typeface="+mn-cs"/>
                  </a:rPr>
                  <a:t>p</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𝒋</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𝒏</m:t>
                        </m:r>
                      </m:sup>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 </m:t>
                        </m:r>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m:t>
                        </m:r>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𝟎</m:t>
                            </m:r>
                          </m:sub>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p>
                          <m:e>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sSup>
                              <m:sSup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e>
                              <m:sup>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e>
                        </m:nary>
                        <m:r>
                          <m:rPr>
                            <m:nor/>
                          </m:rP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m:t> </m:t>
                        </m:r>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 </m:t>
                        </m:r>
                        <m:r>
                          <m:rPr>
                            <m:nor/>
                          </m:rPr>
                          <a:rPr kumimoji="1" lang="en-US" altLang="ja-JP" sz="2800" b="1" i="1" u="none" strike="noStrike" kern="1200" cap="none" spc="0" normalizeH="0" baseline="0" noProof="0" dirty="0" err="1">
                            <a:ln>
                              <a:noFill/>
                            </a:ln>
                            <a:solidFill>
                              <a:srgbClr val="000000"/>
                            </a:solidFill>
                            <a:effectLst/>
                            <a:uLnTx/>
                            <a:uFillTx/>
                            <a:latin typeface="Times New Roman"/>
                            <a:ea typeface="ＭＳ Ｐゴシック"/>
                            <a:cs typeface="+mn-cs"/>
                          </a:rPr>
                          <m:t>y</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sSup>
                          <m:sSup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e>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𝟎</m:t>
                        </m:r>
                      </m:e>
                    </m:nary>
                  </m:oMath>
                </a14:m>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2800" b="1" i="0" u="none" strike="noStrike" kern="1200" cap="none" spc="0" normalizeH="0" baseline="0" noProof="0" dirty="0">
                    <a:ln>
                      <a:noFill/>
                    </a:ln>
                    <a:solidFill>
                      <a:srgbClr val="FF0000"/>
                    </a:solidFill>
                    <a:effectLst/>
                    <a:uLnTx/>
                    <a:uFillTx/>
                    <a:latin typeface="Times New Roman"/>
                    <a:ea typeface="ＭＳ Ｐゴシック"/>
                    <a:cs typeface="+mn-cs"/>
                  </a:rPr>
                  <a:t> </a:t>
                </a:r>
                <a14:m>
                  <m:oMath xmlns:m="http://schemas.openxmlformats.org/officeDocument/2006/math">
                    <m:nary>
                      <m:naryPr>
                        <m:chr m:val="∑"/>
                        <m:ctrlP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𝟎</m:t>
                        </m:r>
                      </m:sub>
                      <m:sup>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sup>
                      <m:e>
                        <m:sSub>
                          <m:sSubPr>
                            <m:ctrlP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𝒂</m:t>
                            </m:r>
                          </m:e>
                          <m:sub>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sub>
                        </m:sSub>
                        <m:nary>
                          <m:naryPr>
                            <m:chr m:val="∑"/>
                            <m:ctrlP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up>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𝒏</m:t>
                            </m:r>
                          </m:sup>
                          <m:e>
                            <m:sSup>
                              <m:sSupPr>
                                <m:ctrlP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m:rPr>
                                    <m:nor/>
                                  </m:rPr>
                                  <a:rPr kumimoji="1" lang="en-US" altLang="ja-JP" sz="2800" b="1" i="1" u="none" strike="noStrike" kern="1200" cap="none" spc="0" normalizeH="0" baseline="0" noProof="0" dirty="0">
                                    <a:ln>
                                      <a:noFill/>
                                    </a:ln>
                                    <a:solidFill>
                                      <a:srgbClr val="FF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FF0000"/>
                                    </a:solidFill>
                                    <a:effectLst/>
                                    <a:uLnTx/>
                                    <a:uFillTx/>
                                    <a:latin typeface="Times New Roman"/>
                                    <a:ea typeface="ＭＳ Ｐゴシック"/>
                                    <a:cs typeface="+mn-cs"/>
                                  </a:rPr>
                                  <m:t>j</m:t>
                                </m:r>
                              </m:e>
                              <m:sup>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sup>
                            </m:sSup>
                          </m:e>
                        </m:nary>
                      </m:e>
                    </m:nary>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nary>
                      <m:naryPr>
                        <m:chr m:val="∑"/>
                        <m:ctrlP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up>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𝒏</m:t>
                        </m:r>
                      </m:sup>
                      <m:e>
                        <m:r>
                          <m:rPr>
                            <m:nor/>
                          </m:rPr>
                          <a:rPr kumimoji="1" lang="en-US" altLang="ja-JP" sz="2800" b="1" i="1" u="none" strike="noStrike" kern="1200" cap="none" spc="0" normalizeH="0" baseline="0" noProof="0" dirty="0">
                            <a:ln>
                              <a:noFill/>
                            </a:ln>
                            <a:solidFill>
                              <a:srgbClr val="FF0000"/>
                            </a:solidFill>
                            <a:effectLst/>
                            <a:uLnTx/>
                            <a:uFillTx/>
                            <a:latin typeface="Times New Roman"/>
                            <a:ea typeface="ＭＳ Ｐゴシック"/>
                            <a:cs typeface="+mn-cs"/>
                          </a:rPr>
                          <m:t>y</m:t>
                        </m:r>
                        <m:r>
                          <m:rPr>
                            <m:nor/>
                          </m:rPr>
                          <a:rPr kumimoji="1" lang="en-US" altLang="ja-JP" sz="2800" b="1" i="0" u="none" strike="noStrike" kern="1200" cap="none" spc="0" normalizeH="0" baseline="-25000" noProof="0" dirty="0">
                            <a:ln>
                              <a:noFill/>
                            </a:ln>
                            <a:solidFill>
                              <a:srgbClr val="FF0000"/>
                            </a:solidFill>
                            <a:effectLst/>
                            <a:uLnTx/>
                            <a:uFillTx/>
                            <a:latin typeface="Times New Roman"/>
                            <a:ea typeface="ＭＳ Ｐゴシック"/>
                            <a:cs typeface="+mn-cs"/>
                          </a:rPr>
                          <m:t>j</m:t>
                        </m:r>
                        <m:sSup>
                          <m:sSupPr>
                            <m:ctrlP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m:rPr>
                                <m:nor/>
                              </m:rPr>
                              <a:rPr kumimoji="1" lang="en-US" altLang="ja-JP" sz="2800" b="1" i="1" u="none" strike="noStrike" kern="1200" cap="none" spc="0" normalizeH="0" baseline="0" noProof="0" dirty="0">
                                <a:ln>
                                  <a:noFill/>
                                </a:ln>
                                <a:solidFill>
                                  <a:srgbClr val="FF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FF0000"/>
                                </a:solidFill>
                                <a:effectLst/>
                                <a:uLnTx/>
                                <a:uFillTx/>
                                <a:latin typeface="Times New Roman"/>
                                <a:ea typeface="ＭＳ Ｐゴシック"/>
                                <a:cs typeface="+mn-cs"/>
                              </a:rPr>
                              <m:t>j</m:t>
                            </m:r>
                          </m:e>
                          <m:sup>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sup>
                        </m:sSup>
                      </m:e>
                    </m:nary>
                  </m:oMath>
                </a14:m>
                <a:endPar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3" name="オブジェクト 2"/>
              <p:cNvSpPr txBox="1">
                <a:spLocks noRot="1" noChangeAspect="1" noMove="1" noResize="1" noEditPoints="1" noAdjustHandles="1" noChangeArrowheads="1" noChangeShapeType="1" noTextEdit="1"/>
              </p:cNvSpPr>
              <p:nvPr/>
            </p:nvSpPr>
            <p:spPr bwMode="auto">
              <a:xfrm>
                <a:off x="479376" y="980728"/>
                <a:ext cx="11305256" cy="5709632"/>
              </a:xfrm>
              <a:prstGeom prst="rect">
                <a:avLst/>
              </a:prstGeom>
              <a:blipFill>
                <a:blip r:embed="rId3"/>
                <a:stretch>
                  <a:fillRect l="-1133"/>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315171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24000" y="2"/>
            <a:ext cx="9144000" cy="7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R="0" lvl="0" indent="0" algn="ctr" eaLnBrk="0" fontAlgn="base" hangingPunct="0">
              <a:lnSpc>
                <a:spcPct val="100000"/>
              </a:lnSpc>
              <a:spcBef>
                <a:spcPct val="0"/>
              </a:spcBef>
              <a:spcAft>
                <a:spcPct val="0"/>
              </a:spcAft>
              <a:buClrTx/>
              <a:buSzTx/>
              <a:buFontTx/>
              <a:buNone/>
              <a:tabLst/>
              <a:defRPr sz="3200" b="1" i="0" u="none" strike="noStrike" kern="0" cap="none" spc="0" normalizeH="0" baseline="0">
                <a:ln>
                  <a:noFill/>
                </a:ln>
                <a:solidFill>
                  <a:srgbClr val="0000FF"/>
                </a:solidFill>
                <a:effectLst/>
                <a:uLnTx/>
                <a:uFillTx/>
                <a:latin typeface="Times New Roman"/>
                <a:ea typeface="ＭＳ Ｐゴシック"/>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線形最小二乗法</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 多項式</a:t>
            </a:r>
          </a:p>
        </p:txBody>
      </p:sp>
      <mc:AlternateContent xmlns:mc="http://schemas.openxmlformats.org/markup-compatibility/2006" xmlns:a14="http://schemas.microsoft.com/office/drawing/2010/main">
        <mc:Choice Requires="a14">
          <p:sp>
            <p:nvSpPr>
              <p:cNvPr id="3" name="オブジェクト 2"/>
              <p:cNvSpPr txBox="1"/>
              <p:nvPr/>
            </p:nvSpPr>
            <p:spPr bwMode="auto">
              <a:xfrm>
                <a:off x="911424" y="891540"/>
                <a:ext cx="11089232" cy="5760720"/>
              </a:xfrm>
              <a:prstGeom prst="rect">
                <a:avLst/>
              </a:prstGeom>
              <a:noFill/>
              <a:ln>
                <a:noFill/>
              </a:ln>
            </p:spPr>
            <p:txBody>
              <a:bodyPr>
                <a:no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14:m>
                  <m:oMath xmlns:m="http://schemas.openxmlformats.org/officeDocument/2006/math">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𝟎</m:t>
                        </m:r>
                      </m:sub>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p>
                      <m:e>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𝒋</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𝟎</m:t>
                            </m:r>
                          </m:sub>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𝒏</m:t>
                            </m:r>
                          </m:sup>
                          <m:e>
                            <m:sSup>
                              <m:sSup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e>
                              <m:sup>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e>
                        </m:nary>
                      </m:e>
                    </m:nary>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𝒋</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𝟎</m:t>
                        </m:r>
                      </m:sub>
                      <m:sup>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𝒏</m:t>
                        </m:r>
                      </m:sup>
                      <m:e>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y</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sSup>
                          <m:sSup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e>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e>
                    </m:nary>
                  </m:oMath>
                </a14:m>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d>
                      <m:d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plcHide m:val="on"/>
                            <m:mcs>
                              <m:mc>
                                <m:mcPr>
                                  <m:count m:val="5"/>
                                  <m:mcJc m:val="center"/>
                                </m:mcPr>
                              </m:mc>
                            </m:mcs>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e>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nary>
                            </m:e>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e>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e>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sSup>
                                </m:e>
                              </m:nary>
                            </m:e>
                          </m:mr>
                          <m:mr>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nary>
                            </m:e>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e>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3</m:t>
                                      </m:r>
                                    </m:sup>
                                  </m:sSup>
                                </m:e>
                              </m:nary>
                            </m:e>
                            <m:e/>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sup>
                                  </m:sSup>
                                </m:e>
                              </m:nary>
                            </m:e>
                          </m:mr>
                          <m:mr>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e>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3</m:t>
                                      </m:r>
                                    </m:sup>
                                  </m:sSup>
                                </m:e>
                              </m:nary>
                            </m:e>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4</m:t>
                                      </m:r>
                                    </m:sup>
                                  </m:sSup>
                                </m:e>
                              </m:nary>
                            </m:e>
                            <m:e/>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e>
                          </m:mr>
                          <m:m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e>
                            <m:e/>
                            <m:e/>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e>
                            <m:e/>
                          </m:mr>
                          <m:mr>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sSup>
                                </m:e>
                              </m:nary>
                            </m:e>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sup>
                                  </m:sSup>
                                </m:e>
                              </m:nary>
                            </m:e>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e>
                            <m:e/>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sSup>
                                </m:e>
                              </m:nary>
                            </m:e>
                          </m:mr>
                        </m:m>
                      </m:e>
                    </m:d>
                    <m:d>
                      <m:d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plcHide m:val="on"/>
                            <m:mcs>
                              <m:mc>
                                <m:mcPr>
                                  <m:count m:val="1"/>
                                  <m:mcJc m:val="center"/>
                                </m:mcPr>
                              </m:mc>
                            </m:mcs>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Sub>
                            </m:e>
                          </m:mr>
                          <m:m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e>
                          </m:mr>
                          <m:m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e>
                          </m:mr>
                          <m:m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e>
                          </m:mr>
                          <m:m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e>
                          </m:mr>
                        </m:m>
                      </m:e>
                    </m:d>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d>
                      <m:d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plcHide m:val="on"/>
                            <m:mcs>
                              <m:mc>
                                <m:mcPr>
                                  <m:count m:val="1"/>
                                  <m:mcJc m:val="center"/>
                                </m:mcPr>
                              </m:mc>
                            </m:mcs>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nary>
                            </m:e>
                          </m:mr>
                          <m:mr>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nary>
                            </m:e>
                          </m:mr>
                          <m:mr>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sSup>
                                    <m:sSup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e>
                          </m:mr>
                          <m:m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e>
                          </m:mr>
                          <m:mr>
                            <m:e>
                              <m:nary>
                                <m:naryPr>
                                  <m:chr m:val="∑"/>
                                  <m:subHide m:val="on"/>
                                  <m:supHide m:val="on"/>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sSup>
                                    <m:sSup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sSup>
                                </m:e>
                              </m:nary>
                            </m:e>
                          </m:mr>
                        </m:m>
                      </m:e>
                    </m:d>
                  </m:oMath>
                </a14:m>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br>
                  <a:rPr kumimoji="1" lang="en-US" altLang="ja-JP" sz="105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𝑋</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sub>
                    </m:s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𝒋</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𝒏</m:t>
                        </m:r>
                      </m:sup>
                      <m:e>
                        <m:sSup>
                          <m:sSup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e>
                          <m:sup>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e>
                    </m:nary>
                  </m:oMath>
                </a14:m>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𝐴</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oMath>
                </a14:m>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𝑌</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𝒋</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𝒏</m:t>
                        </m:r>
                      </m:sup>
                      <m:e>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y</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sSup>
                          <m:sSup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e>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e>
                    </m:nary>
                  </m:oMath>
                </a14:m>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en-US" altLang="ja-JP" sz="4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XA=Y</a:t>
                </a:r>
                <a:r>
                  <a:rPr kumimoji="1" lang="ja-JP"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4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A=X</a:t>
                </a:r>
                <a:r>
                  <a:rPr kumimoji="1" lang="en-US" altLang="ja-JP" sz="40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en-US" altLang="ja-JP" sz="4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Y</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3" name="オブジェクト 2"/>
              <p:cNvSpPr txBox="1">
                <a:spLocks noRot="1" noChangeAspect="1" noMove="1" noResize="1" noEditPoints="1" noAdjustHandles="1" noChangeArrowheads="1" noChangeShapeType="1" noTextEdit="1"/>
              </p:cNvSpPr>
              <p:nvPr/>
            </p:nvSpPr>
            <p:spPr bwMode="auto">
              <a:xfrm>
                <a:off x="911424" y="891540"/>
                <a:ext cx="11089232" cy="5760720"/>
              </a:xfrm>
              <a:prstGeom prst="rect">
                <a:avLst/>
              </a:prstGeom>
              <a:blipFill>
                <a:blip r:embed="rId3"/>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1B31A317-ED4E-49CF-8EFC-36F6148358F1}"/>
                  </a:ext>
                </a:extLst>
              </p:cNvPr>
              <p:cNvSpPr txBox="1"/>
              <p:nvPr/>
            </p:nvSpPr>
            <p:spPr>
              <a:xfrm>
                <a:off x="1559497" y="7404328"/>
                <a:ext cx="9112307" cy="157684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|x</a:t>
                </a:r>
                <a:r>
                  <a:rPr kumimoji="1" lang="en-US" altLang="ja-JP" sz="1800" b="0" i="1" u="none" strike="noStrike" kern="1200" cap="none" spc="0" normalizeH="0" baseline="-25000" noProof="0" dirty="0">
                    <a:ln>
                      <a:noFill/>
                    </a:ln>
                    <a:solidFill>
                      <a:srgbClr val="000000"/>
                    </a:solidFill>
                    <a:effectLst/>
                    <a:uLnTx/>
                    <a:uFillTx/>
                    <a:latin typeface="Times New Roman"/>
                    <a:ea typeface="ＭＳ Ｐゴシック" panose="020B0600070205080204" pitchFamily="50" charset="-128"/>
                    <a:cs typeface="+mn-cs"/>
                  </a:rPr>
                  <a:t>i</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&gt; 1</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might cause overflow,</a:t>
                </a:r>
                <a:b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18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1800" b="0" i="1"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8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&lt; 1</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might cause underflow errors.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=&gt; Normalize the </a:t>
                </a:r>
                <a:r>
                  <a:rPr kumimoji="1" lang="en-US" altLang="ja-JP" sz="18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range e.g. to [-1, 1]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Sup>
                      <m:sSubSup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sSub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f>
                      <m:f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m:rPr>
                                <m:sty m:val="p"/>
                              </m:rPr>
                              <a:rPr kumimoji="1" lang="en-US" altLang="ja-JP" sz="1800" b="0" i="1" u="none" strike="noStrike" kern="1200" cap="none" spc="0" normalizeH="0" baseline="0" noProof="0">
                                <a:ln>
                                  <a:noFill/>
                                </a:ln>
                                <a:solidFill>
                                  <a:srgbClr val="000000"/>
                                </a:solidFill>
                                <a:effectLst/>
                                <a:uLnTx/>
                                <a:uFillTx/>
                                <a:latin typeface="Cambria Math" panose="02040503050406030204" pitchFamily="18" charset="0"/>
                                <a:cs typeface="+mn-cs"/>
                              </a:rPr>
                              <m:t>mid</m:t>
                            </m:r>
                          </m:sub>
                        </m:sSub>
                      </m:num>
                      <m:den>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m:rPr>
                                <m:sty m:val="p"/>
                              </m:rPr>
                              <a:rPr kumimoji="1" lang="en-US" altLang="ja-JP" sz="1800" b="0" i="0" u="none" strike="noStrike" kern="1200" cap="none" spc="0" normalizeH="0" baseline="0" noProof="0">
                                <a:ln>
                                  <a:noFill/>
                                </a:ln>
                                <a:solidFill>
                                  <a:srgbClr val="000000"/>
                                </a:solidFill>
                                <a:effectLst/>
                                <a:uLnTx/>
                                <a:uFillTx/>
                                <a:latin typeface="Cambria Math" panose="02040503050406030204" pitchFamily="18" charset="0"/>
                                <a:cs typeface="+mn-cs"/>
                              </a:rPr>
                              <m:t>max</m:t>
                            </m:r>
                          </m:sub>
                        </m:sSub>
                        <m:r>
                          <a:rPr kumimoji="1" lang="en-US" altLang="ja-JP"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m:rPr>
                                <m:sty m:val="p"/>
                              </m:rPr>
                              <a:rPr kumimoji="1" lang="en-US" altLang="ja-JP" sz="1800" b="0" i="0" u="none" strike="noStrike" kern="1200" cap="none" spc="0" normalizeH="0" baseline="0" noProof="0">
                                <a:ln>
                                  <a:noFill/>
                                </a:ln>
                                <a:solidFill>
                                  <a:srgbClr val="000000"/>
                                </a:solidFill>
                                <a:effectLst/>
                                <a:uLnTx/>
                                <a:uFillTx/>
                                <a:latin typeface="Cambria Math" panose="02040503050406030204" pitchFamily="18" charset="0"/>
                                <a:cs typeface="+mn-cs"/>
                              </a:rPr>
                              <m:t>min</m:t>
                            </m:r>
                          </m:sub>
                        </m:sSub>
                      </m:den>
                    </m:f>
                  </m:oMath>
                </a14:m>
                <a:b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endParaRPr kumimoji="1" lang="ja-JP" altLang="en-US" sz="10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by average and standard deviation:</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f>
                      <m:f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m:rPr>
                                <m:sty m:val="p"/>
                              </m:rPr>
                              <a:rPr kumimoji="1" lang="ja-JP" alt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average</m:t>
                            </m:r>
                          </m:sub>
                        </m:sSub>
                      </m:num>
                      <m:den>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m:rPr>
                                <m:sty m:val="p"/>
                              </m:rPr>
                              <a:rPr kumimoji="1" lang="el-GR" altLang="ja-JP"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σ</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sub>
                        </m:sSub>
                      </m:den>
                    </m:f>
                  </m:oMath>
                </a14:m>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p:txBody>
          </p:sp>
        </mc:Choice>
        <mc:Fallback xmlns="">
          <p:sp>
            <p:nvSpPr>
              <p:cNvPr id="11" name="テキスト ボックス 10">
                <a:extLst>
                  <a:ext uri="{FF2B5EF4-FFF2-40B4-BE49-F238E27FC236}">
                    <a16:creationId xmlns:a16="http://schemas.microsoft.com/office/drawing/2014/main" id="{1B31A317-ED4E-49CF-8EFC-36F6148358F1}"/>
                  </a:ext>
                </a:extLst>
              </p:cNvPr>
              <p:cNvSpPr txBox="1">
                <a:spLocks noRot="1" noChangeAspect="1" noMove="1" noResize="1" noEditPoints="1" noAdjustHandles="1" noChangeArrowheads="1" noChangeShapeType="1" noTextEdit="1"/>
              </p:cNvSpPr>
              <p:nvPr/>
            </p:nvSpPr>
            <p:spPr>
              <a:xfrm>
                <a:off x="1559497" y="7404328"/>
                <a:ext cx="9112307" cy="1576842"/>
              </a:xfrm>
              <a:prstGeom prst="rect">
                <a:avLst/>
              </a:prstGeom>
              <a:blipFill>
                <a:blip r:embed="rId4"/>
                <a:stretch>
                  <a:fillRect l="-602" t="-232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90020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lsq_polynomial.py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10" name="テキスト ボックス 9">
            <a:extLst>
              <a:ext uri="{FF2B5EF4-FFF2-40B4-BE49-F238E27FC236}">
                <a16:creationId xmlns:a16="http://schemas.microsoft.com/office/drawing/2014/main" id="{0C6B7DA9-5B82-4787-8436-CCFFD7F8DB7F}"/>
              </a:ext>
            </a:extLst>
          </p:cNvPr>
          <p:cNvSpPr txBox="1"/>
          <p:nvPr/>
        </p:nvSpPr>
        <p:spPr>
          <a:xfrm>
            <a:off x="337157" y="702744"/>
            <a:ext cx="5497018"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Usage: </a:t>
            </a:r>
            <a:r>
              <a:rPr kumimoji="1" lang="en-US" altLang="ja-JP" sz="20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lsq_polynomial.py </a:t>
            </a:r>
            <a:r>
              <a:rPr kumimoji="1" lang="en-US" altLang="ja-JP" sz="2000" b="0" i="0" u="none" strike="noStrike" kern="1200" cap="none" spc="0" normalizeH="0" baseline="0" noProof="0" dirty="0" err="1">
                <a:ln>
                  <a:noFill/>
                </a:ln>
                <a:solidFill>
                  <a:srgbClr val="009900"/>
                </a:solidFill>
                <a:effectLst/>
                <a:uLnTx/>
                <a:uFillTx/>
                <a:latin typeface="Times New Roman" panose="02020603050405020304" pitchFamily="18" charset="0"/>
                <a:ea typeface="ＭＳ Ｐゴシック" panose="020B0600070205080204" pitchFamily="50" charset="-128"/>
                <a:cs typeface="+mn-cs"/>
              </a:rPr>
              <a:t>input_path</a:t>
            </a:r>
            <a:r>
              <a:rPr kumimoji="1" lang="ja-JP" altLang="en-US" sz="20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norder</a:t>
            </a:r>
            <a:endPar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7BCD4197-6881-479C-9048-FD502D9F9E75}"/>
              </a:ext>
            </a:extLst>
          </p:cNvPr>
          <p:cNvSpPr txBox="1"/>
          <p:nvPr/>
        </p:nvSpPr>
        <p:spPr>
          <a:xfrm>
            <a:off x="119336" y="1742346"/>
            <a:ext cx="5377575"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lsq_polynomial.py random-poly.xlsx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2</a:t>
            </a:r>
            <a:endParaRPr kumimoji="1" lang="en-US" altLang="ja-JP" sz="20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97269A8D-844D-999F-E957-9FF8C24845BA}"/>
              </a:ext>
            </a:extLst>
          </p:cNvPr>
          <p:cNvPicPr>
            <a:picLocks noChangeAspect="1"/>
          </p:cNvPicPr>
          <p:nvPr/>
        </p:nvPicPr>
        <p:blipFill>
          <a:blip r:embed="rId3"/>
          <a:stretch>
            <a:fillRect/>
          </a:stretch>
        </p:blipFill>
        <p:spPr>
          <a:xfrm>
            <a:off x="456622" y="2193318"/>
            <a:ext cx="5258088" cy="4366442"/>
          </a:xfrm>
          <a:prstGeom prst="rect">
            <a:avLst/>
          </a:prstGeom>
        </p:spPr>
      </p:pic>
      <p:pic>
        <p:nvPicPr>
          <p:cNvPr id="7" name="図 6">
            <a:extLst>
              <a:ext uri="{FF2B5EF4-FFF2-40B4-BE49-F238E27FC236}">
                <a16:creationId xmlns:a16="http://schemas.microsoft.com/office/drawing/2014/main" id="{6ACC963E-8217-5F34-7661-39D197189CDD}"/>
              </a:ext>
            </a:extLst>
          </p:cNvPr>
          <p:cNvPicPr>
            <a:picLocks noChangeAspect="1"/>
          </p:cNvPicPr>
          <p:nvPr/>
        </p:nvPicPr>
        <p:blipFill>
          <a:blip r:embed="rId4"/>
          <a:stretch>
            <a:fillRect/>
          </a:stretch>
        </p:blipFill>
        <p:spPr>
          <a:xfrm>
            <a:off x="6086899" y="2170600"/>
            <a:ext cx="5258089" cy="4366443"/>
          </a:xfrm>
          <a:prstGeom prst="rect">
            <a:avLst/>
          </a:prstGeom>
        </p:spPr>
      </p:pic>
      <p:sp>
        <p:nvSpPr>
          <p:cNvPr id="8" name="テキスト ボックス 7">
            <a:extLst>
              <a:ext uri="{FF2B5EF4-FFF2-40B4-BE49-F238E27FC236}">
                <a16:creationId xmlns:a16="http://schemas.microsoft.com/office/drawing/2014/main" id="{F56B0D98-D85E-D3F4-40D2-F79DC844B9E4}"/>
              </a:ext>
            </a:extLst>
          </p:cNvPr>
          <p:cNvSpPr txBox="1"/>
          <p:nvPr/>
        </p:nvSpPr>
        <p:spPr>
          <a:xfrm>
            <a:off x="6047027" y="1750229"/>
            <a:ext cx="602563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lsq_polynomial.py random-poly.xlsx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4</a:t>
            </a:r>
            <a:endParaRPr kumimoji="1" lang="en-US" altLang="ja-JP" sz="20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021374EA-36E7-CFC5-E0D8-1C70D723886F}"/>
              </a:ext>
            </a:extLst>
          </p:cNvPr>
          <p:cNvSpPr txBox="1"/>
          <p:nvPr/>
        </p:nvSpPr>
        <p:spPr>
          <a:xfrm>
            <a:off x="7032104" y="5229200"/>
            <a:ext cx="3024336" cy="1015663"/>
          </a:xfrm>
          <a:prstGeom prst="rect">
            <a:avLst/>
          </a:prstGeom>
          <a:solidFill>
            <a:schemeClr val="accent5">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無理やりすぎ？</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過適合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(over fitting)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過学習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(over learning)</a:t>
            </a:r>
            <a:endParaRPr kumimoji="1" lang="en-US" altLang="ja-JP" sz="20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455520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C877865-C448-FD1D-2394-2604D700BDA3}"/>
              </a:ext>
            </a:extLst>
          </p:cNvPr>
          <p:cNvPicPr>
            <a:picLocks noChangeAspect="1"/>
          </p:cNvPicPr>
          <p:nvPr/>
        </p:nvPicPr>
        <p:blipFill>
          <a:blip r:embed="rId3"/>
          <a:srcRect t="10100" r="30475" b="42650"/>
          <a:stretch/>
        </p:blipFill>
        <p:spPr>
          <a:xfrm>
            <a:off x="335360" y="1042601"/>
            <a:ext cx="8064896" cy="5662222"/>
          </a:xfrm>
          <a:prstGeom prst="rect">
            <a:avLst/>
          </a:prstGeom>
        </p:spPr>
      </p:pic>
      <p:sp>
        <p:nvSpPr>
          <p:cNvPr id="7170" name="Rectangle 2"/>
          <p:cNvSpPr>
            <a:spLocks noGrp="1" noChangeArrowheads="1"/>
          </p:cNvSpPr>
          <p:nvPr>
            <p:ph type="title"/>
          </p:nvPr>
        </p:nvSpPr>
        <p:spPr>
          <a:xfrm>
            <a:off x="1524000" y="0"/>
            <a:ext cx="9144000" cy="762000"/>
          </a:xfrm>
        </p:spPr>
        <p:txBody>
          <a:bodyPr/>
          <a:lstStyle/>
          <a:p>
            <a:pPr eaLnBrk="1" hangingPunct="1"/>
            <a:r>
              <a:rPr lang="ja-JP" altLang="en-US" sz="3600" b="1" dirty="0">
                <a:solidFill>
                  <a:srgbClr val="0000FF"/>
                </a:solidFill>
              </a:rPr>
              <a:t>講義</a:t>
            </a:r>
            <a:r>
              <a:rPr lang="en-US" altLang="ja-JP" sz="3600" b="1" dirty="0">
                <a:solidFill>
                  <a:srgbClr val="0000FF"/>
                </a:solidFill>
              </a:rPr>
              <a:t>Web</a:t>
            </a:r>
            <a:endParaRPr lang="ja-JP" altLang="en-US" sz="3600" b="1" dirty="0">
              <a:solidFill>
                <a:srgbClr val="0000FF"/>
              </a:solidFill>
            </a:endParaRPr>
          </a:p>
        </p:txBody>
      </p:sp>
      <p:sp>
        <p:nvSpPr>
          <p:cNvPr id="4" name="正方形/長方形 3">
            <a:extLst>
              <a:ext uri="{FF2B5EF4-FFF2-40B4-BE49-F238E27FC236}">
                <a16:creationId xmlns:a16="http://schemas.microsoft.com/office/drawing/2014/main" id="{78E59697-FB3A-B7EC-BF51-41332139AC4F}"/>
              </a:ext>
            </a:extLst>
          </p:cNvPr>
          <p:cNvSpPr/>
          <p:nvPr/>
        </p:nvSpPr>
        <p:spPr>
          <a:xfrm>
            <a:off x="2423592" y="4744808"/>
            <a:ext cx="2952328" cy="19600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094170B-638B-5E12-2BFD-4B023BD7A242}"/>
              </a:ext>
            </a:extLst>
          </p:cNvPr>
          <p:cNvSpPr txBox="1"/>
          <p:nvPr/>
        </p:nvSpPr>
        <p:spPr>
          <a:xfrm>
            <a:off x="5351582" y="5998743"/>
            <a:ext cx="6097348" cy="461665"/>
          </a:xfrm>
          <a:prstGeom prst="rect">
            <a:avLst/>
          </a:prstGeom>
          <a:noFill/>
        </p:spPr>
        <p:txBody>
          <a:bodyPr wrap="square">
            <a:spAutoFit/>
          </a:bodyPr>
          <a:lstStyle/>
          <a:p>
            <a:r>
              <a:rPr lang="ja-JP" altLang="en-US" sz="2400" b="1" dirty="0">
                <a:solidFill>
                  <a:srgbClr val="FF0000"/>
                </a:solidFill>
              </a:rPr>
              <a:t>最新講義資料・プログラム等</a:t>
            </a:r>
            <a:endParaRPr lang="ja-JP" altLang="en-US" dirty="0">
              <a:solidFill>
                <a:srgbClr val="FF0000"/>
              </a:solidFill>
            </a:endParaRPr>
          </a:p>
        </p:txBody>
      </p:sp>
      <p:sp>
        <p:nvSpPr>
          <p:cNvPr id="6" name="正方形/長方形 5">
            <a:extLst>
              <a:ext uri="{FF2B5EF4-FFF2-40B4-BE49-F238E27FC236}">
                <a16:creationId xmlns:a16="http://schemas.microsoft.com/office/drawing/2014/main" id="{8775B1F5-76FC-8CA4-49D1-9CEC427238C0}"/>
              </a:ext>
            </a:extLst>
          </p:cNvPr>
          <p:cNvSpPr/>
          <p:nvPr/>
        </p:nvSpPr>
        <p:spPr>
          <a:xfrm>
            <a:off x="407368" y="3232639"/>
            <a:ext cx="987439" cy="30293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ext Box 3">
            <a:extLst>
              <a:ext uri="{FF2B5EF4-FFF2-40B4-BE49-F238E27FC236}">
                <a16:creationId xmlns:a16="http://schemas.microsoft.com/office/drawing/2014/main" id="{A56FBE3C-EE96-78EB-3E13-28A25C7D9E16}"/>
              </a:ext>
            </a:extLst>
          </p:cNvPr>
          <p:cNvSpPr txBox="1">
            <a:spLocks noChangeArrowheads="1"/>
          </p:cNvSpPr>
          <p:nvPr/>
        </p:nvSpPr>
        <p:spPr bwMode="auto">
          <a:xfrm>
            <a:off x="119336" y="580618"/>
            <a:ext cx="120726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indent="0">
              <a:tabLst>
                <a:tab pos="1433513" algn="l"/>
              </a:tabLst>
              <a:defRPr/>
            </a:pPr>
            <a:r>
              <a:rPr lang="ja-JP" altLang="en-US" sz="2000" dirty="0">
                <a:hlinkClick r:id="rId4">
                  <a:extLst>
                    <a:ext uri="{A12FA001-AC4F-418D-AE19-62706E023703}">
                      <ahyp:hlinkClr xmlns:ahyp="http://schemas.microsoft.com/office/drawing/2018/hyperlinkcolor" val="tx"/>
                    </a:ext>
                  </a:extLst>
                </a:hlinkClick>
              </a:rPr>
              <a:t>http://</a:t>
            </a:r>
            <a:r>
              <a:rPr lang="en-US" altLang="ja-JP" sz="2000" dirty="0">
                <a:hlinkClick r:id="rId4">
                  <a:extLst>
                    <a:ext uri="{A12FA001-AC4F-418D-AE19-62706E023703}">
                      <ahyp:hlinkClr xmlns:ahyp="http://schemas.microsoft.com/office/drawing/2018/hyperlinkcolor" val="tx"/>
                    </a:ext>
                  </a:extLst>
                </a:hlinkClick>
              </a:rPr>
              <a:t>d2mate</a:t>
            </a:r>
            <a:r>
              <a:rPr lang="ja-JP" altLang="en-US" sz="2000" dirty="0">
                <a:hlinkClick r:id="rId4">
                  <a:extLst>
                    <a:ext uri="{A12FA001-AC4F-418D-AE19-62706E023703}">
                      <ahyp:hlinkClr xmlns:ahyp="http://schemas.microsoft.com/office/drawing/2018/hyperlinkcolor" val="tx"/>
                    </a:ext>
                  </a:extLst>
                </a:hlinkClick>
              </a:rPr>
              <a:t>.</a:t>
            </a:r>
            <a:r>
              <a:rPr lang="en-US" altLang="ja-JP" sz="2000" dirty="0" err="1">
                <a:hlinkClick r:id="rId4">
                  <a:extLst>
                    <a:ext uri="{A12FA001-AC4F-418D-AE19-62706E023703}">
                      <ahyp:hlinkClr xmlns:ahyp="http://schemas.microsoft.com/office/drawing/2018/hyperlinkcolor" val="tx"/>
                    </a:ext>
                  </a:extLst>
                </a:hlinkClick>
              </a:rPr>
              <a:t>mdxes.iir.isct</a:t>
            </a:r>
            <a:r>
              <a:rPr lang="ja-JP" altLang="en-US" sz="2000" dirty="0">
                <a:hlinkClick r:id="rId4">
                  <a:extLst>
                    <a:ext uri="{A12FA001-AC4F-418D-AE19-62706E023703}">
                      <ahyp:hlinkClr xmlns:ahyp="http://schemas.microsoft.com/office/drawing/2018/hyperlinkcolor" val="tx"/>
                    </a:ext>
                  </a:extLst>
                </a:hlinkClick>
              </a:rPr>
              <a:t>.ac.jp/Lecture/FundamentalsCMS</a:t>
            </a:r>
            <a:endParaRPr lang="en-US" altLang="ja-JP" sz="2000" b="1" dirty="0"/>
          </a:p>
        </p:txBody>
      </p:sp>
    </p:spTree>
    <p:extLst>
      <p:ext uri="{BB962C8B-B14F-4D97-AF65-F5344CB8AC3E}">
        <p14:creationId xmlns:p14="http://schemas.microsoft.com/office/powerpoint/2010/main" val="1153196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lsq_polynomial.py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12" name="テキスト ボックス 11">
            <a:extLst>
              <a:ext uri="{FF2B5EF4-FFF2-40B4-BE49-F238E27FC236}">
                <a16:creationId xmlns:a16="http://schemas.microsoft.com/office/drawing/2014/main" id="{7BCD4197-6881-479C-9048-FD502D9F9E75}"/>
              </a:ext>
            </a:extLst>
          </p:cNvPr>
          <p:cNvSpPr txBox="1"/>
          <p:nvPr/>
        </p:nvSpPr>
        <p:spPr>
          <a:xfrm>
            <a:off x="335360" y="1742346"/>
            <a:ext cx="5161551"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lsq_polynomial.py random-sin.xlsx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2</a:t>
            </a:r>
            <a:endParaRPr kumimoji="1" lang="en-US" altLang="ja-JP" sz="20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F56B0D98-D85E-D3F4-40D2-F79DC844B9E4}"/>
              </a:ext>
            </a:extLst>
          </p:cNvPr>
          <p:cNvSpPr txBox="1"/>
          <p:nvPr/>
        </p:nvSpPr>
        <p:spPr>
          <a:xfrm>
            <a:off x="6072863" y="1732746"/>
            <a:ext cx="578377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lsq_polynomial.py random-sin.xlsx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4</a:t>
            </a:r>
            <a:endParaRPr kumimoji="1" lang="en-US" altLang="ja-JP" sz="20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71D4CAC2-172B-3085-8916-FF1C364DBB8D}"/>
              </a:ext>
            </a:extLst>
          </p:cNvPr>
          <p:cNvPicPr>
            <a:picLocks noChangeAspect="1"/>
          </p:cNvPicPr>
          <p:nvPr/>
        </p:nvPicPr>
        <p:blipFill>
          <a:blip r:embed="rId3"/>
          <a:stretch>
            <a:fillRect/>
          </a:stretch>
        </p:blipFill>
        <p:spPr>
          <a:xfrm>
            <a:off x="503984" y="2142457"/>
            <a:ext cx="5474251" cy="4545949"/>
          </a:xfrm>
          <a:prstGeom prst="rect">
            <a:avLst/>
          </a:prstGeom>
        </p:spPr>
      </p:pic>
      <p:pic>
        <p:nvPicPr>
          <p:cNvPr id="9" name="図 8">
            <a:extLst>
              <a:ext uri="{FF2B5EF4-FFF2-40B4-BE49-F238E27FC236}">
                <a16:creationId xmlns:a16="http://schemas.microsoft.com/office/drawing/2014/main" id="{002F48B1-E355-4FD9-379A-691F13D33B55}"/>
              </a:ext>
            </a:extLst>
          </p:cNvPr>
          <p:cNvPicPr>
            <a:picLocks noChangeAspect="1"/>
          </p:cNvPicPr>
          <p:nvPr/>
        </p:nvPicPr>
        <p:blipFill>
          <a:blip r:embed="rId4"/>
          <a:stretch>
            <a:fillRect/>
          </a:stretch>
        </p:blipFill>
        <p:spPr>
          <a:xfrm>
            <a:off x="6096000" y="2159075"/>
            <a:ext cx="5474252" cy="4545950"/>
          </a:xfrm>
          <a:prstGeom prst="rect">
            <a:avLst/>
          </a:prstGeom>
        </p:spPr>
      </p:pic>
      <p:sp>
        <p:nvSpPr>
          <p:cNvPr id="2" name="テキスト ボックス 1">
            <a:extLst>
              <a:ext uri="{FF2B5EF4-FFF2-40B4-BE49-F238E27FC236}">
                <a16:creationId xmlns:a16="http://schemas.microsoft.com/office/drawing/2014/main" id="{EB27BBE1-9E72-1542-6990-DD089FE28D06}"/>
              </a:ext>
            </a:extLst>
          </p:cNvPr>
          <p:cNvSpPr txBox="1"/>
          <p:nvPr/>
        </p:nvSpPr>
        <p:spPr>
          <a:xfrm>
            <a:off x="337157" y="702744"/>
            <a:ext cx="5497018"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Usage: </a:t>
            </a:r>
            <a:r>
              <a:rPr kumimoji="1" lang="en-US" altLang="ja-JP" sz="20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lsq_polynomial.py </a:t>
            </a:r>
            <a:r>
              <a:rPr kumimoji="1" lang="en-US" altLang="ja-JP" sz="2000" b="0" i="0" u="none" strike="noStrike" kern="1200" cap="none" spc="0" normalizeH="0" baseline="0" noProof="0" dirty="0" err="1">
                <a:ln>
                  <a:noFill/>
                </a:ln>
                <a:solidFill>
                  <a:srgbClr val="009900"/>
                </a:solidFill>
                <a:effectLst/>
                <a:uLnTx/>
                <a:uFillTx/>
                <a:latin typeface="Times New Roman" panose="02020603050405020304" pitchFamily="18" charset="0"/>
                <a:ea typeface="ＭＳ Ｐゴシック" panose="020B0600070205080204" pitchFamily="50" charset="-128"/>
                <a:cs typeface="+mn-cs"/>
              </a:rPr>
              <a:t>input_path</a:t>
            </a:r>
            <a:r>
              <a:rPr kumimoji="1" lang="ja-JP" altLang="en-US" sz="20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norder</a:t>
            </a:r>
            <a:endPar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E563E68E-B477-DF38-CAF0-E539599E4A13}"/>
              </a:ext>
            </a:extLst>
          </p:cNvPr>
          <p:cNvSpPr txBox="1"/>
          <p:nvPr/>
        </p:nvSpPr>
        <p:spPr>
          <a:xfrm>
            <a:off x="7014637" y="5517232"/>
            <a:ext cx="4655912" cy="1015663"/>
          </a:xfrm>
          <a:prstGeom prst="rect">
            <a:avLst/>
          </a:prstGeom>
          <a:solidFill>
            <a:schemeClr val="accent5">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三角関数でも高次多項式で合わせられる</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過適合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(over fitting)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過学習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(over learning)</a:t>
            </a:r>
            <a:endParaRPr kumimoji="1" lang="en-US" altLang="ja-JP" sz="20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534917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FF72C-451F-4CFF-228A-B3F2E154FAF7}"/>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2367147C-51E5-EB02-6B7E-AC461324F421}"/>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lsq_polynomial.py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2" name="オブジェクト 2">
            <a:extLst>
              <a:ext uri="{FF2B5EF4-FFF2-40B4-BE49-F238E27FC236}">
                <a16:creationId xmlns:a16="http://schemas.microsoft.com/office/drawing/2014/main" id="{DF4EEA73-FA9E-1860-6130-07C7CAC72CFC}"/>
              </a:ext>
            </a:extLst>
          </p:cNvPr>
          <p:cNvSpPr txBox="1"/>
          <p:nvPr/>
        </p:nvSpPr>
        <p:spPr bwMode="auto">
          <a:xfrm>
            <a:off x="839416" y="1628800"/>
            <a:ext cx="10873208" cy="4392488"/>
          </a:xfrm>
          <a:prstGeom prst="rect">
            <a:avLst/>
          </a:prstGeom>
          <a:noFill/>
          <a:ln>
            <a:noFill/>
          </a:ln>
        </p:spPr>
        <p:txBody>
          <a:bodyPr>
            <a:norm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プログラムの説明はしないので、</a:t>
            </a:r>
            <a:r>
              <a:rPr kumimoji="1" lang="en-US" altLang="ja-JP" sz="5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MS365</a:t>
            </a:r>
            <a:r>
              <a:rPr kumimoji="1" lang="ja-JP" alt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5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Copilot</a:t>
            </a:r>
            <a:r>
              <a:rPr kumimoji="1" lang="ja-JP" alt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に聞いてね</a:t>
            </a:r>
            <a:endParaRPr kumimoji="1" lang="ja-JP" altLang="en-US" sz="5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637858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24000" y="2"/>
            <a:ext cx="9144000" cy="7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R="0" lvl="0" indent="0" algn="ctr" eaLnBrk="0" fontAlgn="base" hangingPunct="0">
              <a:lnSpc>
                <a:spcPct val="100000"/>
              </a:lnSpc>
              <a:spcBef>
                <a:spcPct val="0"/>
              </a:spcBef>
              <a:spcAft>
                <a:spcPct val="0"/>
              </a:spcAft>
              <a:buClrTx/>
              <a:buSzTx/>
              <a:buFontTx/>
              <a:buNone/>
              <a:tabLst/>
              <a:defRPr sz="3200" b="1" i="0" u="none" strike="noStrike" kern="0" cap="none" spc="0" normalizeH="0" baseline="0">
                <a:ln>
                  <a:noFill/>
                </a:ln>
                <a:solidFill>
                  <a:srgbClr val="0000FF"/>
                </a:solidFill>
                <a:effectLst/>
                <a:uLnTx/>
                <a:uFillTx/>
                <a:latin typeface="Times New Roman"/>
                <a:ea typeface="ＭＳ Ｐゴシック"/>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線形最小二乗法</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 任意の関数</a:t>
            </a:r>
          </a:p>
        </p:txBody>
      </p:sp>
      <mc:AlternateContent xmlns:mc="http://schemas.openxmlformats.org/markup-compatibility/2006" xmlns:a14="http://schemas.microsoft.com/office/drawing/2010/main">
        <mc:Choice Requires="a14">
          <p:sp>
            <p:nvSpPr>
              <p:cNvPr id="3" name="オブジェクト 2"/>
              <p:cNvSpPr txBox="1"/>
              <p:nvPr/>
            </p:nvSpPr>
            <p:spPr bwMode="auto">
              <a:xfrm>
                <a:off x="479376" y="911114"/>
                <a:ext cx="11305256" cy="5254190"/>
              </a:xfrm>
              <a:prstGeom prst="rect">
                <a:avLst/>
              </a:prstGeom>
              <a:noFill/>
              <a:ln>
                <a:noFill/>
              </a:ln>
            </p:spPr>
            <p:txBody>
              <a:bodyPr>
                <a:no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14:m>
                  <m:oMath xmlns:m="http://schemas.openxmlformats.org/officeDocument/2006/math">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𝒇</m:t>
                    </m:r>
                    <m:d>
                      <m:d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d>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𝒇</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sub>
                    </m:sSub>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𝒇</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sub>
                    </m:s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b>
                    </m:sSub>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𝒇</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b>
                    </m:s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𝟎</m:t>
                        </m:r>
                      </m:sub>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p>
                      <m:e>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𝒇</m:t>
                            </m:r>
                          </m:e>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 </m:t>
                        </m:r>
                      </m:e>
                    </m:nary>
                  </m:oMath>
                </a14:m>
                <a: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は </a:t>
                </a:r>
                <a:r>
                  <a:rPr kumimoji="1" lang="en-US" altLang="ja-JP" sz="20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000" b="0" i="1"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に関する線形関数</a:t>
                </a:r>
                <a:endPar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ja-JP" altLang="en-US" sz="20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000" b="1" i="1" u="none" strike="noStrike" kern="1200" cap="none" spc="0" normalizeH="0" baseline="0" noProof="0">
                            <a:ln>
                              <a:noFill/>
                            </a:ln>
                            <a:solidFill>
                              <a:srgbClr val="000000"/>
                            </a:solidFill>
                            <a:effectLst/>
                            <a:uLnTx/>
                            <a:uFillTx/>
                            <a:latin typeface="Cambria Math" panose="02040503050406030204" pitchFamily="18" charset="0"/>
                            <a:cs typeface="+mn-cs"/>
                          </a:rPr>
                          <m:t>𝒇</m:t>
                        </m:r>
                      </m:e>
                      <m:sub>
                        <m:r>
                          <a:rPr kumimoji="1" lang="en-US" altLang="ja-JP" sz="20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r>
                      <a:rPr kumimoji="1" lang="en-US" altLang="ja-JP" sz="20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0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r>
                      <a:rPr kumimoji="1" lang="en-US" altLang="ja-JP" sz="2000" b="1" i="1" u="none" strike="noStrike" kern="1200" cap="none" spc="0" normalizeH="0" baseline="0" noProof="0">
                        <a:ln>
                          <a:noFill/>
                        </a:ln>
                        <a:solidFill>
                          <a:srgbClr val="000000"/>
                        </a:solidFill>
                        <a:effectLst/>
                        <a:uLnTx/>
                        <a:uFillTx/>
                        <a:latin typeface="Cambria Math" panose="02040503050406030204" pitchFamily="18" charset="0"/>
                        <a:cs typeface="+mn-cs"/>
                      </a:rPr>
                      <m:t>)</m:t>
                    </m:r>
                  </m:oMath>
                </a14:m>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がどんなに複雑な関数でも、あるいは数値テーブルだったとしても、</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OK</a:t>
                </a:r>
                <a:b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endPar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Times New Roman"/>
                    <a:ea typeface="ＭＳ Ｐゴシック"/>
                    <a:cs typeface="+mn-cs"/>
                  </a:rPr>
                  <a:t>目的関数 </a:t>
                </a:r>
                <a: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a:t>S</a:t>
                </a:r>
                <a: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a:t> = </a:t>
                </a:r>
                <a14:m>
                  <m:oMath xmlns:m="http://schemas.openxmlformats.org/officeDocument/2006/math">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𝒋</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𝒏</m:t>
                        </m:r>
                      </m:sup>
                      <m:e>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m:t>
                        </m:r>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p>
                          <m:e>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e>
                        </m:nary>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𝒇</m:t>
                            </m:r>
                          </m:e>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r>
                          <m:rPr>
                            <m:nor/>
                          </m:rPr>
                          <a:rPr kumimoji="1" lang="en-US" altLang="ja-JP" sz="2800" b="1"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800" b="1"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 </m:t>
                        </m:r>
                        <m:r>
                          <m:rPr>
                            <m:nor/>
                          </m:rPr>
                          <a:rPr kumimoji="1" lang="en-US" altLang="ja-JP" sz="2800" b="1" i="1" u="none" strike="noStrike" kern="1200" cap="none" spc="0" normalizeH="0" baseline="0" noProof="0" dirty="0" err="1">
                            <a:ln>
                              <a:noFill/>
                            </a:ln>
                            <a:solidFill>
                              <a:srgbClr val="000000"/>
                            </a:solidFill>
                            <a:effectLst/>
                            <a:uLnTx/>
                            <a:uFillTx/>
                            <a:latin typeface="Times New Roman"/>
                            <a:ea typeface="ＭＳ Ｐゴシック"/>
                            <a:cs typeface="+mn-cs"/>
                          </a:rPr>
                          <m:t>y</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m:t>
                        </m:r>
                        <m:r>
                          <m:rPr>
                            <m:nor/>
                          </m:rPr>
                          <a:rPr kumimoji="1" lang="en-US" altLang="ja-JP" sz="2800" b="1" i="0" u="none" strike="noStrike" kern="1200" cap="none" spc="0" normalizeH="0" baseline="30000" noProof="0" dirty="0">
                            <a:ln>
                              <a:noFill/>
                            </a:ln>
                            <a:solidFill>
                              <a:srgbClr val="000000"/>
                            </a:solidFill>
                            <a:effectLst/>
                            <a:uLnTx/>
                            <a:uFillTx/>
                            <a:latin typeface="Times New Roman"/>
                            <a:ea typeface="ＭＳ Ｐゴシック"/>
                            <a:cs typeface="+mn-cs"/>
                          </a:rPr>
                          <m:t>2</m:t>
                        </m:r>
                      </m:e>
                    </m:nary>
                  </m:oMath>
                </a14:m>
                <a:r>
                  <a:rPr kumimoji="1" lang="ja-JP" altLang="en-US" sz="2800" b="1" i="0" u="none" strike="noStrike" kern="1200" cap="none" spc="0" normalizeH="0" baseline="0" noProof="0" dirty="0">
                    <a:ln>
                      <a:noFill/>
                    </a:ln>
                    <a:solidFill>
                      <a:srgbClr val="000000"/>
                    </a:solidFill>
                    <a:effectLst/>
                    <a:uLnTx/>
                    <a:uFillTx/>
                    <a:latin typeface="Times New Roman"/>
                    <a:ea typeface="ＭＳ Ｐゴシック"/>
                    <a:cs typeface="+mn-cs"/>
                  </a:rPr>
                  <a:t> を最小化</a:t>
                </a:r>
                <a:endPar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f>
                      <m:f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𝑑𝑆</m:t>
                        </m:r>
                      </m:num>
                      <m:den>
                        <m:r>
                          <m:rPr>
                            <m:sty m:val="p"/>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d</m:t>
                        </m:r>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sub>
                        </m:sSub>
                      </m:den>
                    </m:f>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𝒋</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𝒏</m:t>
                        </m:r>
                      </m:sup>
                      <m:e>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𝒇</m:t>
                            </m:r>
                          </m:e>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ub>
                        </m:sSub>
                        <m:r>
                          <m:rPr>
                            <m:nor/>
                          </m:rPr>
                          <a:rPr kumimoji="1" lang="en-US" altLang="ja-JP" sz="2800" b="1"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800" b="1"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m:t>
                        </m:r>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p>
                          <m:e>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𝒇</m:t>
                                </m:r>
                              </m:e>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r>
                              <m:rPr>
                                <m:nor/>
                              </m:rPr>
                              <a:rPr kumimoji="1" lang="en-US" altLang="ja-JP" sz="2800" b="1"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800" b="1"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e>
                        </m:nary>
                        <m:r>
                          <m:rPr>
                            <m:nor/>
                          </m:rP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m:t> </m:t>
                        </m:r>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 </m:t>
                        </m:r>
                        <m:r>
                          <m:rPr>
                            <m:nor/>
                          </m:rPr>
                          <a:rPr kumimoji="1" lang="en-US" altLang="ja-JP" sz="2800" b="1" i="1" u="none" strike="noStrike" kern="1200" cap="none" spc="0" normalizeH="0" baseline="0" noProof="0" dirty="0" err="1">
                            <a:ln>
                              <a:noFill/>
                            </a:ln>
                            <a:solidFill>
                              <a:srgbClr val="000000"/>
                            </a:solidFill>
                            <a:effectLst/>
                            <a:uLnTx/>
                            <a:uFillTx/>
                            <a:latin typeface="Times New Roman"/>
                            <a:ea typeface="ＭＳ Ｐゴシック"/>
                            <a:cs typeface="+mn-cs"/>
                          </a:rPr>
                          <m:t>y</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𝟎</m:t>
                        </m:r>
                      </m:e>
                    </m:nary>
                  </m:oMath>
                </a14:m>
                <a:r>
                  <a:rPr kumimoji="1" lang="en-US" altLang="ja-JP" sz="2800" b="1" i="1" u="none" strike="noStrike" kern="1200" cap="none" spc="0" normalizeH="0" baseline="30000" noProof="0" dirty="0">
                    <a:ln>
                      <a:noFill/>
                    </a:ln>
                    <a:solidFill>
                      <a:srgbClr val="000000"/>
                    </a:solidFill>
                    <a:effectLst/>
                    <a:uLnTx/>
                    <a:uFillTx/>
                    <a:latin typeface="Cambria Math" panose="02040503050406030204" pitchFamily="18" charset="0"/>
                    <a:ea typeface="ＭＳ Ｐゴシック"/>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oMath>
                </a14:m>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=0, 1, </a:t>
                </a:r>
                <a14:m>
                  <m:oMath xmlns:m="http://schemas.openxmlformats.org/officeDocument/2006/math">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oMath>
                </a14:m>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800" b="0" i="1" u="none" strike="noStrike" kern="1200" cap="none" spc="0" normalizeH="0" baseline="0" noProof="0" dirty="0">
                    <a:ln>
                      <a:noFill/>
                    </a:ln>
                    <a:solidFill>
                      <a:srgbClr val="000000"/>
                    </a:solidFill>
                    <a:effectLst/>
                    <a:uLnTx/>
                    <a:uFillTx/>
                    <a:latin typeface="Times New Roman"/>
                    <a:ea typeface="ＭＳ Ｐゴシック"/>
                    <a:cs typeface="+mn-cs"/>
                  </a:rPr>
                  <a:t>p</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𝒋</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𝒏</m:t>
                        </m:r>
                      </m:sup>
                      <m:e>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m:t>
                        </m:r>
                        <m:nary>
                          <m:naryPr>
                            <m:chr m:val="∑"/>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p>
                          <m:e>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𝒇</m:t>
                                </m:r>
                              </m:e>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ub>
                            </m:sSub>
                            <m:r>
                              <m:rPr>
                                <m:nor/>
                              </m:rPr>
                              <a:rPr kumimoji="1" lang="en-US" altLang="ja-JP" sz="2800" b="1"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800" b="1"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𝒇</m:t>
                                </m:r>
                              </m:e>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r>
                              <m:rPr>
                                <m:nor/>
                              </m:rPr>
                              <a:rPr kumimoji="1" lang="en-US" altLang="ja-JP" sz="2800" b="1"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800" b="1"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e>
                        </m:nary>
                        <m:r>
                          <m:rPr>
                            <m:nor/>
                          </m:rPr>
                          <a:rPr kumimoji="1" lang="ja-JP"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m:t> </m:t>
                        </m:r>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 </m:t>
                        </m:r>
                        <m:r>
                          <m:rPr>
                            <m:nor/>
                          </m:rPr>
                          <a:rPr kumimoji="1" lang="en-US" altLang="ja-JP" sz="2800" b="1" i="1" u="none" strike="noStrike" kern="1200" cap="none" spc="0" normalizeH="0" baseline="0" noProof="0" dirty="0" err="1">
                            <a:ln>
                              <a:noFill/>
                            </a:ln>
                            <a:solidFill>
                              <a:srgbClr val="000000"/>
                            </a:solidFill>
                            <a:effectLst/>
                            <a:uLnTx/>
                            <a:uFillTx/>
                            <a:latin typeface="Times New Roman"/>
                            <a:ea typeface="ＭＳ Ｐゴシック"/>
                            <a:cs typeface="+mn-cs"/>
                          </a:rPr>
                          <m:t>y</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sSub>
                          <m:sSubPr>
                            <m:ctrlP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𝒇</m:t>
                            </m:r>
                          </m:e>
                          <m:sub>
                            <m:r>
                              <a:rPr kumimoji="1" lang="ja-JP" altLang="en-US"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ub>
                        </m:sSub>
                        <m:r>
                          <m:rPr>
                            <m:nor/>
                          </m:rPr>
                          <a:rPr kumimoji="1" lang="en-US" altLang="ja-JP" sz="2800" b="1"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m:rPr>
                            <m:nor/>
                          </m:rP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800" b="1"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m:rPr>
                            <m:nor/>
                          </m:rP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𝟎</m:t>
                        </m:r>
                      </m:e>
                    </m:nary>
                  </m:oMath>
                </a14:m>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2800" b="1" i="0" u="none" strike="noStrike" kern="1200" cap="none" spc="0" normalizeH="0" baseline="0" noProof="0" dirty="0">
                    <a:ln>
                      <a:noFill/>
                    </a:ln>
                    <a:solidFill>
                      <a:srgbClr val="FF0000"/>
                    </a:solidFill>
                    <a:effectLst/>
                    <a:uLnTx/>
                    <a:uFillTx/>
                    <a:latin typeface="Times New Roman"/>
                    <a:ea typeface="ＭＳ Ｐゴシック"/>
                    <a:cs typeface="+mn-cs"/>
                  </a:rPr>
                  <a:t> </a:t>
                </a:r>
                <a14:m>
                  <m:oMath xmlns:m="http://schemas.openxmlformats.org/officeDocument/2006/math">
                    <m:nary>
                      <m:naryPr>
                        <m:chr m:val="∑"/>
                        <m:ctrlP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up>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sup>
                      <m:e>
                        <m:sSub>
                          <m:sSubPr>
                            <m:ctrlP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𝒂</m:t>
                            </m:r>
                          </m:e>
                          <m:sub>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sub>
                        </m:sSub>
                        <m:nary>
                          <m:naryPr>
                            <m:chr m:val="∑"/>
                            <m:ctrlP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up>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𝒏</m:t>
                            </m:r>
                          </m:sup>
                          <m:e>
                            <m:sSub>
                              <m:sSubPr>
                                <m:ctrlP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𝒇</m:t>
                                </m:r>
                              </m:e>
                              <m:sub>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sub>
                            </m:sSub>
                            <m:r>
                              <m:rPr>
                                <m:nor/>
                              </m:rPr>
                              <a:rPr kumimoji="1" lang="en-US" altLang="ja-JP" sz="2800" b="1" i="0" u="none" strike="noStrike" kern="1200" cap="none" spc="0" normalizeH="0" baseline="0" noProof="0">
                                <a:ln>
                                  <a:noFill/>
                                </a:ln>
                                <a:solidFill>
                                  <a:srgbClr val="FF0000"/>
                                </a:solidFill>
                                <a:effectLst/>
                                <a:uLnTx/>
                                <a:uFillTx/>
                                <a:latin typeface="Cambria Math" panose="02040503050406030204" pitchFamily="18" charset="0"/>
                                <a:ea typeface="ＭＳ Ｐゴシック"/>
                                <a:cs typeface="+mn-cs"/>
                              </a:rPr>
                              <m:t>(</m:t>
                            </m:r>
                            <m:r>
                              <m:rPr>
                                <m:nor/>
                              </m:rPr>
                              <a:rPr kumimoji="1" lang="en-US" altLang="ja-JP" sz="2800" b="1" i="1" u="none" strike="noStrike" kern="1200" cap="none" spc="0" normalizeH="0" baseline="0" noProof="0" dirty="0">
                                <a:ln>
                                  <a:noFill/>
                                </a:ln>
                                <a:solidFill>
                                  <a:srgbClr val="FF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FF0000"/>
                                </a:solidFill>
                                <a:effectLst/>
                                <a:uLnTx/>
                                <a:uFillTx/>
                                <a:latin typeface="Times New Roman"/>
                                <a:ea typeface="ＭＳ Ｐゴシック"/>
                                <a:cs typeface="+mn-cs"/>
                              </a:rPr>
                              <m:t>j</m:t>
                            </m:r>
                            <m:r>
                              <m:rPr>
                                <m:nor/>
                              </m:rPr>
                              <a:rPr kumimoji="1" lang="en-US" altLang="ja-JP" sz="2800" b="1" i="0" u="none" strike="noStrike" kern="1200" cap="none" spc="0" normalizeH="0" baseline="0" noProof="0">
                                <a:ln>
                                  <a:noFill/>
                                </a:ln>
                                <a:solidFill>
                                  <a:srgbClr val="FF0000"/>
                                </a:solidFill>
                                <a:effectLst/>
                                <a:uLnTx/>
                                <a:uFillTx/>
                                <a:latin typeface="Cambria Math" panose="02040503050406030204" pitchFamily="18" charset="0"/>
                                <a:ea typeface="ＭＳ Ｐゴシック"/>
                                <a:cs typeface="+mn-cs"/>
                              </a:rPr>
                              <m:t>)</m:t>
                            </m:r>
                            <m:sSub>
                              <m:sSubPr>
                                <m:ctrlP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𝒇</m:t>
                                </m:r>
                              </m:e>
                              <m:sub>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sub>
                            </m:sSub>
                            <m:r>
                              <m:rPr>
                                <m:nor/>
                              </m:rPr>
                              <a:rPr kumimoji="1" lang="en-US" altLang="ja-JP" sz="2800" b="1" i="0" u="none" strike="noStrike" kern="1200" cap="none" spc="0" normalizeH="0" baseline="0" noProof="0">
                                <a:ln>
                                  <a:noFill/>
                                </a:ln>
                                <a:solidFill>
                                  <a:srgbClr val="FF0000"/>
                                </a:solidFill>
                                <a:effectLst/>
                                <a:uLnTx/>
                                <a:uFillTx/>
                                <a:latin typeface="Cambria Math" panose="02040503050406030204" pitchFamily="18" charset="0"/>
                                <a:ea typeface="ＭＳ Ｐゴシック"/>
                                <a:cs typeface="+mn-cs"/>
                              </a:rPr>
                              <m:t>(</m:t>
                            </m:r>
                            <m:r>
                              <m:rPr>
                                <m:nor/>
                              </m:rPr>
                              <a:rPr kumimoji="1" lang="en-US" altLang="ja-JP" sz="2800" b="1" i="1" u="none" strike="noStrike" kern="1200" cap="none" spc="0" normalizeH="0" baseline="0" noProof="0" dirty="0">
                                <a:ln>
                                  <a:noFill/>
                                </a:ln>
                                <a:solidFill>
                                  <a:srgbClr val="FF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FF0000"/>
                                </a:solidFill>
                                <a:effectLst/>
                                <a:uLnTx/>
                                <a:uFillTx/>
                                <a:latin typeface="Times New Roman"/>
                                <a:ea typeface="ＭＳ Ｐゴシック"/>
                                <a:cs typeface="+mn-cs"/>
                              </a:rPr>
                              <m:t>j</m:t>
                            </m:r>
                            <m:r>
                              <m:rPr>
                                <m:nor/>
                              </m:rPr>
                              <a:rPr kumimoji="1" lang="en-US" altLang="ja-JP" sz="2800" b="1" i="0" u="none" strike="noStrike" kern="1200" cap="none" spc="0" normalizeH="0" baseline="0" noProof="0">
                                <a:ln>
                                  <a:noFill/>
                                </a:ln>
                                <a:solidFill>
                                  <a:srgbClr val="FF0000"/>
                                </a:solidFill>
                                <a:effectLst/>
                                <a:uLnTx/>
                                <a:uFillTx/>
                                <a:latin typeface="Cambria Math" panose="02040503050406030204" pitchFamily="18" charset="0"/>
                                <a:ea typeface="ＭＳ Ｐゴシック"/>
                                <a:cs typeface="+mn-cs"/>
                              </a:rPr>
                              <m:t>)</m:t>
                            </m:r>
                          </m:e>
                        </m:nary>
                      </m:e>
                    </m:nary>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nary>
                      <m:naryPr>
                        <m:chr m:val="∑"/>
                        <m:ctrlP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up>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𝒏</m:t>
                        </m:r>
                      </m:sup>
                      <m:e>
                        <m:r>
                          <m:rPr>
                            <m:nor/>
                          </m:rPr>
                          <a:rPr kumimoji="1" lang="en-US" altLang="ja-JP" sz="2800" b="1" i="1" u="none" strike="noStrike" kern="1200" cap="none" spc="0" normalizeH="0" baseline="0" noProof="0" dirty="0">
                            <a:ln>
                              <a:noFill/>
                            </a:ln>
                            <a:solidFill>
                              <a:srgbClr val="FF0000"/>
                            </a:solidFill>
                            <a:effectLst/>
                            <a:uLnTx/>
                            <a:uFillTx/>
                            <a:latin typeface="Times New Roman"/>
                            <a:ea typeface="ＭＳ Ｐゴシック"/>
                            <a:cs typeface="+mn-cs"/>
                          </a:rPr>
                          <m:t>y</m:t>
                        </m:r>
                        <m:r>
                          <m:rPr>
                            <m:nor/>
                          </m:rPr>
                          <a:rPr kumimoji="1" lang="en-US" altLang="ja-JP" sz="2800" b="1" i="0" u="none" strike="noStrike" kern="1200" cap="none" spc="0" normalizeH="0" baseline="-25000" noProof="0" dirty="0">
                            <a:ln>
                              <a:noFill/>
                            </a:ln>
                            <a:solidFill>
                              <a:srgbClr val="FF0000"/>
                            </a:solidFill>
                            <a:effectLst/>
                            <a:uLnTx/>
                            <a:uFillTx/>
                            <a:latin typeface="Times New Roman"/>
                            <a:ea typeface="ＭＳ Ｐゴシック"/>
                            <a:cs typeface="+mn-cs"/>
                          </a:rPr>
                          <m:t>j</m:t>
                        </m:r>
                        <m:sSub>
                          <m:sSubPr>
                            <m:ctrlP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𝒇</m:t>
                            </m:r>
                          </m:e>
                          <m:sub>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sub>
                        </m:sSub>
                        <m:r>
                          <m:rPr>
                            <m:nor/>
                          </m:rPr>
                          <a:rPr kumimoji="1" lang="en-US" altLang="ja-JP" sz="2800" b="1" i="0" u="none" strike="noStrike" kern="1200" cap="none" spc="0" normalizeH="0" baseline="0" noProof="0">
                            <a:ln>
                              <a:noFill/>
                            </a:ln>
                            <a:solidFill>
                              <a:srgbClr val="FF0000"/>
                            </a:solidFill>
                            <a:effectLst/>
                            <a:uLnTx/>
                            <a:uFillTx/>
                            <a:latin typeface="Cambria Math" panose="02040503050406030204" pitchFamily="18" charset="0"/>
                            <a:ea typeface="ＭＳ Ｐゴシック"/>
                            <a:cs typeface="+mn-cs"/>
                          </a:rPr>
                          <m:t>(</m:t>
                        </m:r>
                        <m:r>
                          <m:rPr>
                            <m:nor/>
                          </m:rPr>
                          <a:rPr kumimoji="1" lang="en-US" altLang="ja-JP" sz="2800" b="1" i="1" u="none" strike="noStrike" kern="1200" cap="none" spc="0" normalizeH="0" baseline="0" noProof="0" dirty="0">
                            <a:ln>
                              <a:noFill/>
                            </a:ln>
                            <a:solidFill>
                              <a:srgbClr val="FF0000"/>
                            </a:solidFill>
                            <a:effectLst/>
                            <a:uLnTx/>
                            <a:uFillTx/>
                            <a:latin typeface="Times New Roman"/>
                            <a:ea typeface="ＭＳ Ｐゴシック"/>
                            <a:cs typeface="+mn-cs"/>
                          </a:rPr>
                          <m:t>x</m:t>
                        </m:r>
                        <m:r>
                          <m:rPr>
                            <m:nor/>
                          </m:rPr>
                          <a:rPr kumimoji="1" lang="en-US" altLang="ja-JP" sz="2800" b="1" i="0" u="none" strike="noStrike" kern="1200" cap="none" spc="0" normalizeH="0" baseline="-25000" noProof="0" dirty="0">
                            <a:ln>
                              <a:noFill/>
                            </a:ln>
                            <a:solidFill>
                              <a:srgbClr val="FF0000"/>
                            </a:solidFill>
                            <a:effectLst/>
                            <a:uLnTx/>
                            <a:uFillTx/>
                            <a:latin typeface="Times New Roman"/>
                            <a:ea typeface="ＭＳ Ｐゴシック"/>
                            <a:cs typeface="+mn-cs"/>
                          </a:rPr>
                          <m:t>j</m:t>
                        </m:r>
                        <m:r>
                          <m:rPr>
                            <m:nor/>
                          </m:rPr>
                          <a:rPr kumimoji="1" lang="en-US" altLang="ja-JP" sz="2800" b="1" i="0" u="none" strike="noStrike" kern="1200" cap="none" spc="0" normalizeH="0" baseline="0" noProof="0">
                            <a:ln>
                              <a:noFill/>
                            </a:ln>
                            <a:solidFill>
                              <a:srgbClr val="FF0000"/>
                            </a:solidFill>
                            <a:effectLst/>
                            <a:uLnTx/>
                            <a:uFillTx/>
                            <a:latin typeface="Cambria Math" panose="02040503050406030204" pitchFamily="18" charset="0"/>
                            <a:ea typeface="ＭＳ Ｐゴシック"/>
                            <a:cs typeface="+mn-cs"/>
                          </a:rPr>
                          <m:t>)</m:t>
                        </m:r>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 </m:t>
                        </m:r>
                      </m:e>
                    </m:nary>
                  </m:oMath>
                </a14:m>
                <a:endParaRPr kumimoji="1" lang="en-US" altLang="ja-JP" sz="2800" b="1"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3" name="オブジェクト 2"/>
              <p:cNvSpPr txBox="1">
                <a:spLocks noRot="1" noChangeAspect="1" noMove="1" noResize="1" noEditPoints="1" noAdjustHandles="1" noChangeArrowheads="1" noChangeShapeType="1" noTextEdit="1"/>
              </p:cNvSpPr>
              <p:nvPr/>
            </p:nvSpPr>
            <p:spPr bwMode="auto">
              <a:xfrm>
                <a:off x="479376" y="911114"/>
                <a:ext cx="11305256" cy="5254190"/>
              </a:xfrm>
              <a:prstGeom prst="rect">
                <a:avLst/>
              </a:prstGeom>
              <a:blipFill>
                <a:blip r:embed="rId3"/>
                <a:stretch>
                  <a:fillRect l="-1133"/>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215119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24000" y="2"/>
            <a:ext cx="9144000" cy="7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R="0" lvl="0" indent="0" algn="ctr" eaLnBrk="0" fontAlgn="base" hangingPunct="0">
              <a:lnSpc>
                <a:spcPct val="100000"/>
              </a:lnSpc>
              <a:spcBef>
                <a:spcPct val="0"/>
              </a:spcBef>
              <a:spcAft>
                <a:spcPct val="0"/>
              </a:spcAft>
              <a:buClrTx/>
              <a:buSzTx/>
              <a:buFontTx/>
              <a:buNone/>
              <a:tabLst/>
              <a:defRPr sz="3200" b="1" i="0" u="none" strike="noStrike" kern="0" cap="none" spc="0" normalizeH="0" baseline="0">
                <a:ln>
                  <a:noFill/>
                </a:ln>
                <a:solidFill>
                  <a:srgbClr val="0000FF"/>
                </a:solidFill>
                <a:effectLst/>
                <a:uLnTx/>
                <a:uFillTx/>
                <a:latin typeface="Times New Roman"/>
                <a:ea typeface="ＭＳ Ｐゴシック"/>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線形最小二乗法</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 任意の関数</a:t>
            </a:r>
          </a:p>
        </p:txBody>
      </p:sp>
      <mc:AlternateContent xmlns:mc="http://schemas.openxmlformats.org/markup-compatibility/2006" xmlns:a14="http://schemas.microsoft.com/office/drawing/2010/main">
        <mc:Choice Requires="a14">
          <p:sp>
            <p:nvSpPr>
              <p:cNvPr id="3" name="オブジェクト 2"/>
              <p:cNvSpPr txBox="1"/>
              <p:nvPr/>
            </p:nvSpPr>
            <p:spPr bwMode="auto">
              <a:xfrm>
                <a:off x="335360" y="891540"/>
                <a:ext cx="11856640" cy="5760720"/>
              </a:xfrm>
              <a:prstGeom prst="rect">
                <a:avLst/>
              </a:prstGeom>
              <a:noFill/>
              <a:ln>
                <a:noFill/>
              </a:ln>
            </p:spPr>
            <p:txBody>
              <a:bodyPr>
                <a:norm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 </a:t>
                </a:r>
                <a14:m>
                  <m:oMath xmlns:m="http://schemas.openxmlformats.org/officeDocument/2006/math">
                    <m:nary>
                      <m:naryPr>
                        <m:chr m:val="∑"/>
                        <m:ctrlP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up>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sup>
                      <m:e>
                        <m:sSub>
                          <m:sSubPr>
                            <m:ctrlP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𝒂</m:t>
                            </m:r>
                          </m:e>
                          <m:sub>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sub>
                        </m:sSub>
                        <m:nary>
                          <m:naryPr>
                            <m:chr m:val="∑"/>
                            <m:ctrlP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𝟎</m:t>
                            </m:r>
                          </m:sub>
                          <m:sup>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𝒏</m:t>
                            </m:r>
                          </m:sup>
                          <m:e>
                            <m:sSub>
                              <m:sSubPr>
                                <m:ctrlP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𝒇</m:t>
                                </m:r>
                              </m:e>
                              <m:sub>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sub>
                            </m:sSub>
                            <m:r>
                              <m:rPr>
                                <m:nor/>
                              </m:rPr>
                              <a:rPr kumimoji="1" lang="en-US" altLang="ja-JP" sz="2400" b="1" i="0" u="none" strike="noStrike" kern="1200" cap="none" spc="0" normalizeH="0" baseline="0" noProof="0">
                                <a:ln>
                                  <a:noFill/>
                                </a:ln>
                                <a:solidFill>
                                  <a:srgbClr val="FF0000"/>
                                </a:solidFill>
                                <a:effectLst/>
                                <a:uLnTx/>
                                <a:uFillTx/>
                                <a:latin typeface="Cambria Math" panose="02040503050406030204" pitchFamily="18" charset="0"/>
                                <a:ea typeface="ＭＳ Ｐゴシック"/>
                                <a:cs typeface="+mn-cs"/>
                              </a:rPr>
                              <m:t>(</m:t>
                            </m:r>
                            <m:r>
                              <m:rPr>
                                <m:nor/>
                              </m:rP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m:t>x</m:t>
                            </m:r>
                            <m:r>
                              <m:rPr>
                                <m:nor/>
                              </m:rPr>
                              <a:rPr kumimoji="1" lang="en-US" altLang="ja-JP" sz="2400" b="1" i="0" u="none" strike="noStrike" kern="1200" cap="none" spc="0" normalizeH="0" baseline="-25000" noProof="0" dirty="0">
                                <a:ln>
                                  <a:noFill/>
                                </a:ln>
                                <a:solidFill>
                                  <a:srgbClr val="FF0000"/>
                                </a:solidFill>
                                <a:effectLst/>
                                <a:uLnTx/>
                                <a:uFillTx/>
                                <a:latin typeface="Times New Roman"/>
                                <a:ea typeface="ＭＳ Ｐゴシック"/>
                                <a:cs typeface="+mn-cs"/>
                              </a:rPr>
                              <m:t>j</m:t>
                            </m:r>
                            <m:r>
                              <m:rPr>
                                <m:nor/>
                              </m:rPr>
                              <a:rPr kumimoji="1" lang="en-US" altLang="ja-JP" sz="2400" b="1" i="0" u="none" strike="noStrike" kern="1200" cap="none" spc="0" normalizeH="0" baseline="0" noProof="0">
                                <a:ln>
                                  <a:noFill/>
                                </a:ln>
                                <a:solidFill>
                                  <a:srgbClr val="FF0000"/>
                                </a:solidFill>
                                <a:effectLst/>
                                <a:uLnTx/>
                                <a:uFillTx/>
                                <a:latin typeface="Cambria Math" panose="02040503050406030204" pitchFamily="18" charset="0"/>
                                <a:ea typeface="ＭＳ Ｐゴシック"/>
                                <a:cs typeface="+mn-cs"/>
                              </a:rPr>
                              <m:t>)</m:t>
                            </m:r>
                            <m:sSub>
                              <m:sSubPr>
                                <m:ctrlP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𝒇</m:t>
                                </m:r>
                              </m:e>
                              <m:sub>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sub>
                            </m:sSub>
                            <m:r>
                              <m:rPr>
                                <m:nor/>
                              </m:rPr>
                              <a:rPr kumimoji="1" lang="en-US" altLang="ja-JP" sz="2400" b="1" i="0" u="none" strike="noStrike" kern="1200" cap="none" spc="0" normalizeH="0" baseline="0" noProof="0">
                                <a:ln>
                                  <a:noFill/>
                                </a:ln>
                                <a:solidFill>
                                  <a:srgbClr val="FF0000"/>
                                </a:solidFill>
                                <a:effectLst/>
                                <a:uLnTx/>
                                <a:uFillTx/>
                                <a:latin typeface="Cambria Math" panose="02040503050406030204" pitchFamily="18" charset="0"/>
                                <a:ea typeface="ＭＳ Ｐゴシック"/>
                                <a:cs typeface="+mn-cs"/>
                              </a:rPr>
                              <m:t>(</m:t>
                            </m:r>
                            <m:r>
                              <m:rPr>
                                <m:nor/>
                              </m:rP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m:t>x</m:t>
                            </m:r>
                            <m:r>
                              <m:rPr>
                                <m:nor/>
                              </m:rPr>
                              <a:rPr kumimoji="1" lang="en-US" altLang="ja-JP" sz="2400" b="1" i="0" u="none" strike="noStrike" kern="1200" cap="none" spc="0" normalizeH="0" baseline="-25000" noProof="0" dirty="0">
                                <a:ln>
                                  <a:noFill/>
                                </a:ln>
                                <a:solidFill>
                                  <a:srgbClr val="FF0000"/>
                                </a:solidFill>
                                <a:effectLst/>
                                <a:uLnTx/>
                                <a:uFillTx/>
                                <a:latin typeface="Times New Roman"/>
                                <a:ea typeface="ＭＳ Ｐゴシック"/>
                                <a:cs typeface="+mn-cs"/>
                              </a:rPr>
                              <m:t>j</m:t>
                            </m:r>
                            <m:r>
                              <m:rPr>
                                <m:nor/>
                              </m:rPr>
                              <a:rPr kumimoji="1" lang="en-US" altLang="ja-JP" sz="2400" b="1" i="0" u="none" strike="noStrike" kern="1200" cap="none" spc="0" normalizeH="0" baseline="0" noProof="0">
                                <a:ln>
                                  <a:noFill/>
                                </a:ln>
                                <a:solidFill>
                                  <a:srgbClr val="FF0000"/>
                                </a:solidFill>
                                <a:effectLst/>
                                <a:uLnTx/>
                                <a:uFillTx/>
                                <a:latin typeface="Cambria Math" panose="02040503050406030204" pitchFamily="18" charset="0"/>
                                <a:ea typeface="ＭＳ Ｐゴシック"/>
                                <a:cs typeface="+mn-cs"/>
                              </a:rPr>
                              <m:t>)</m:t>
                            </m:r>
                          </m:e>
                        </m:nary>
                      </m:e>
                    </m:nary>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nary>
                      <m:naryPr>
                        <m:chr m:val="∑"/>
                        <m:ctrlP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𝟎</m:t>
                        </m:r>
                      </m:sub>
                      <m:sup>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𝒏</m:t>
                        </m:r>
                      </m:sup>
                      <m:e>
                        <m:r>
                          <m:rPr>
                            <m:nor/>
                          </m:rP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m:t>y</m:t>
                        </m:r>
                        <m:r>
                          <m:rPr>
                            <m:nor/>
                          </m:rPr>
                          <a:rPr kumimoji="1" lang="en-US" altLang="ja-JP" sz="2400" b="1" i="0" u="none" strike="noStrike" kern="1200" cap="none" spc="0" normalizeH="0" baseline="-25000" noProof="0" dirty="0">
                            <a:ln>
                              <a:noFill/>
                            </a:ln>
                            <a:solidFill>
                              <a:srgbClr val="FF0000"/>
                            </a:solidFill>
                            <a:effectLst/>
                            <a:uLnTx/>
                            <a:uFillTx/>
                            <a:latin typeface="Times New Roman"/>
                            <a:ea typeface="ＭＳ Ｐゴシック"/>
                            <a:cs typeface="+mn-cs"/>
                          </a:rPr>
                          <m:t>j</m:t>
                        </m:r>
                        <m:sSub>
                          <m:sSubPr>
                            <m:ctrlP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𝒇</m:t>
                            </m:r>
                          </m:e>
                          <m:sub>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sub>
                        </m:sSub>
                        <m:r>
                          <m:rPr>
                            <m:nor/>
                          </m:rPr>
                          <a:rPr kumimoji="1" lang="en-US" altLang="ja-JP" sz="2400" b="1" i="0" u="none" strike="noStrike" kern="1200" cap="none" spc="0" normalizeH="0" baseline="0" noProof="0">
                            <a:ln>
                              <a:noFill/>
                            </a:ln>
                            <a:solidFill>
                              <a:srgbClr val="FF0000"/>
                            </a:solidFill>
                            <a:effectLst/>
                            <a:uLnTx/>
                            <a:uFillTx/>
                            <a:latin typeface="Cambria Math" panose="02040503050406030204" pitchFamily="18" charset="0"/>
                            <a:ea typeface="ＭＳ Ｐゴシック"/>
                            <a:cs typeface="+mn-cs"/>
                          </a:rPr>
                          <m:t>(</m:t>
                        </m:r>
                        <m:r>
                          <m:rPr>
                            <m:nor/>
                          </m:rP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m:t>x</m:t>
                        </m:r>
                        <m:r>
                          <m:rPr>
                            <m:nor/>
                          </m:rPr>
                          <a:rPr kumimoji="1" lang="en-US" altLang="ja-JP" sz="2400" b="1" i="0" u="none" strike="noStrike" kern="1200" cap="none" spc="0" normalizeH="0" baseline="-25000" noProof="0" dirty="0">
                            <a:ln>
                              <a:noFill/>
                            </a:ln>
                            <a:solidFill>
                              <a:srgbClr val="FF0000"/>
                            </a:solidFill>
                            <a:effectLst/>
                            <a:uLnTx/>
                            <a:uFillTx/>
                            <a:latin typeface="Times New Roman"/>
                            <a:ea typeface="ＭＳ Ｐゴシック"/>
                            <a:cs typeface="+mn-cs"/>
                          </a:rPr>
                          <m:t>j</m:t>
                        </m:r>
                        <m:r>
                          <m:rPr>
                            <m:nor/>
                          </m:rPr>
                          <a:rPr kumimoji="1" lang="en-US" altLang="ja-JP" sz="2400" b="1" i="0" u="none" strike="noStrike" kern="1200" cap="none" spc="0" normalizeH="0" baseline="0" noProof="0">
                            <a:ln>
                              <a:noFill/>
                            </a:ln>
                            <a:solidFill>
                              <a:srgbClr val="FF0000"/>
                            </a:solidFill>
                            <a:effectLst/>
                            <a:uLnTx/>
                            <a:uFillTx/>
                            <a:latin typeface="Cambria Math" panose="02040503050406030204" pitchFamily="18" charset="0"/>
                            <a:ea typeface="ＭＳ Ｐゴシック"/>
                            <a:cs typeface="+mn-cs"/>
                          </a:rPr>
                          <m:t>)</m:t>
                        </m:r>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 </m:t>
                        </m:r>
                      </m:e>
                    </m:nary>
                  </m:oMath>
                </a14:m>
                <a:endPar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d>
                      <m:d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plcHide m:val="on"/>
                            <m:mcs>
                              <m:mc>
                                <m:mcPr>
                                  <m:count m:val="5"/>
                                  <m:mcJc m:val="center"/>
                                </m:mcPr>
                              </m:mc>
                            </m:mcs>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3</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en-US" altLang="ja-JP" sz="19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mr>
                          <m:mr>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3</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e/>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en-US" altLang="ja-JP" sz="19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mr>
                          <m:mr>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3</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3</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3</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3</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e/>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3</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en-US" altLang="ja-JP" sz="19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mr>
                          <m:m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e/>
                            <m:e/>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e/>
                          </m:mr>
                          <m:mr>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en-US" altLang="ja-JP" sz="19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en-US" altLang="ja-JP" sz="19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𝑁</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3</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e/>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en-US" altLang="ja-JP" sz="19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en-US" altLang="ja-JP" sz="19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mr>
                        </m:m>
                      </m:e>
                    </m:d>
                    <m:d>
                      <m:d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plcHide m:val="on"/>
                            <m:mcs>
                              <m:mc>
                                <m:mcPr>
                                  <m:count m:val="1"/>
                                  <m:mcJc m:val="center"/>
                                </m:mcPr>
                              </m:mc>
                            </m:mcs>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e>
                          </m:mr>
                          <m:mr>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e>
                          </m:mr>
                          <m:mr>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3</m:t>
                                  </m:r>
                                </m:sub>
                              </m:sSub>
                            </m:e>
                          </m:mr>
                          <m:m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mr>
                          <m:mr>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19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e>
                          </m:mr>
                        </m:m>
                      </m:e>
                    </m:d>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d>
                      <m:d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plcHide m:val="on"/>
                            <m:mcs>
                              <m:mc>
                                <m:mcPr>
                                  <m:count m:val="1"/>
                                  <m:mcJc m:val="center"/>
                                </m:mcPr>
                              </m:mc>
                            </m:mcs>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mr>
                          <m:mr>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mr>
                          <m:mr>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3</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mr>
                          <m:m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mr>
                          <m:mr>
                            <m:e>
                              <m:nary>
                                <m:naryPr>
                                  <m:chr m:val="∑"/>
                                  <m:subHide m:val="on"/>
                                  <m:supHide m:val="on"/>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en-US" altLang="ja-JP" sz="19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1900" b="0" i="1" u="none" strike="noStrike" kern="1200" cap="none" spc="0" normalizeH="0" baseline="0" noProof="0">
                                      <a:ln>
                                        <a:noFill/>
                                      </a:ln>
                                      <a:solidFill>
                                        <a:srgbClr val="000000"/>
                                      </a:solidFill>
                                      <a:effectLst/>
                                      <a:uLnTx/>
                                      <a:uFillTx/>
                                      <a:latin typeface="Cambria Math" panose="02040503050406030204" pitchFamily="18" charset="0"/>
                                      <a:cs typeface="+mn-cs"/>
                                    </a:rPr>
                                    <m:t>)</m:t>
                                  </m:r>
                                </m:e>
                              </m:nary>
                            </m:e>
                          </m:mr>
                        </m:m>
                      </m:e>
                    </m:d>
                  </m:oMath>
                </a14:m>
                <a:endPar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𝑋</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sub>
                    </m:s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sub>
                        </m:sSub>
                        <m:r>
                          <m:rPr>
                            <m:nor/>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m:rPr>
                            <m:nor/>
                          </m:rPr>
                          <a:rPr kumimoji="1" lang="en-US" altLang="ja-JP" sz="2800" b="0"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0"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r>
                          <m:rPr>
                            <m:nor/>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m:rPr>
                            <m:nor/>
                          </m:rPr>
                          <a:rPr kumimoji="1" lang="en-US" altLang="ja-JP" sz="2800" b="0"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0"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e>
                    </m:nary>
                  </m:oMath>
                </a14:m>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𝐴</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oMath>
                </a14:m>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𝑌</m:t>
                        </m:r>
                      </m:e>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r>
                          <m:rPr>
                            <m:nor/>
                          </m:rPr>
                          <a:rPr kumimoji="1" lang="en-US" altLang="ja-JP" sz="2800" b="0" i="1" u="none" strike="noStrike" kern="1200" cap="none" spc="0" normalizeH="0" baseline="0" noProof="0" dirty="0">
                            <a:ln>
                              <a:noFill/>
                            </a:ln>
                            <a:solidFill>
                              <a:srgbClr val="000000"/>
                            </a:solidFill>
                            <a:effectLst/>
                            <a:uLnTx/>
                            <a:uFillTx/>
                            <a:latin typeface="Times New Roman"/>
                            <a:ea typeface="ＭＳ Ｐゴシック"/>
                            <a:cs typeface="+mn-cs"/>
                          </a:rPr>
                          <m:t>y</m:t>
                        </m:r>
                        <m:r>
                          <m:rPr>
                            <m:nor/>
                          </m:rPr>
                          <a:rPr kumimoji="1" lang="en-US" altLang="ja-JP" sz="2800" b="0" i="0" u="none" strike="noStrike" kern="1200" cap="none" spc="0" normalizeH="0" baseline="-25000" noProof="0" dirty="0">
                            <a:ln>
                              <a:noFill/>
                            </a:ln>
                            <a:solidFill>
                              <a:srgbClr val="000000"/>
                            </a:solidFill>
                            <a:effectLst/>
                            <a:uLnTx/>
                            <a:uFillTx/>
                            <a:latin typeface="Times New Roman"/>
                            <a:ea typeface="ＭＳ Ｐゴシック"/>
                            <a:cs typeface="+mn-cs"/>
                          </a:rPr>
                          <m:t>j</m:t>
                        </m:r>
                        <m:sSub>
                          <m:sSubPr>
                            <m:ctrlP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r>
                          <m:rPr>
                            <m:nor/>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m:rPr>
                            <m:nor/>
                          </m:rPr>
                          <a:rPr kumimoji="1" lang="en-US" altLang="ja-JP" sz="2800" b="0"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800" b="0"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a:rPr kumimoji="1" lang="ja-JP" altLang="en-US" sz="2800" b="0" i="1" u="none" strike="noStrike" kern="1200" cap="none" spc="0" normalizeH="0" baseline="0" noProof="0">
                            <a:ln>
                              <a:noFill/>
                            </a:ln>
                            <a:solidFill>
                              <a:srgbClr val="000000"/>
                            </a:solidFill>
                            <a:effectLst/>
                            <a:uLnTx/>
                            <a:uFillTx/>
                            <a:latin typeface="Cambria Math" panose="02040503050406030204" pitchFamily="18" charset="0"/>
                            <a:cs typeface="+mn-cs"/>
                          </a:rPr>
                          <m:t> </m:t>
                        </m:r>
                      </m:e>
                    </m:nary>
                  </m:oMath>
                </a14:m>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XA=Y</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を解く</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A=X</a:t>
                </a:r>
                <a:r>
                  <a:rPr kumimoji="1" lang="en-US" altLang="ja-JP" sz="36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Y</a:t>
                </a:r>
              </a:p>
              <a:p>
                <a:pPr marL="0" marR="0" lvl="0" indent="0" algn="ctr" defTabSz="914400" rtl="0" eaLnBrk="1" fontAlgn="base" latinLnBrk="0" hangingPunct="1">
                  <a:lnSpc>
                    <a:spcPct val="120000"/>
                  </a:lnSpc>
                  <a:spcBef>
                    <a:spcPct val="0"/>
                  </a:spcBef>
                  <a:spcAft>
                    <a:spcPct val="0"/>
                  </a:spcAft>
                  <a:buClrTx/>
                  <a:buSzTx/>
                  <a:buFontTx/>
                  <a:buNone/>
                  <a:tabLst/>
                  <a:defRPr/>
                </a:pPr>
                <a:endPar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14:m>
                  <m:oMath xmlns:m="http://schemas.openxmlformats.org/officeDocument/2006/math">
                    <m:sSub>
                      <m:sSubPr>
                        <m:ctrlPr>
                          <a:rPr kumimoji="1" lang="ja-JP" altLang="en-US" sz="3000" b="1" i="1" u="none" strike="noStrike" kern="1200" cap="none" spc="0" normalizeH="0" baseline="0" noProof="0">
                            <a:ln>
                              <a:noFill/>
                            </a:ln>
                            <a:solidFill>
                              <a:srgbClr val="0000FF"/>
                            </a:solidFill>
                            <a:effectLst/>
                            <a:uLnTx/>
                            <a:uFillTx/>
                            <a:latin typeface="Cambria Math" panose="02040503050406030204" pitchFamily="18" charset="0"/>
                            <a:cs typeface="+mn-cs"/>
                          </a:rPr>
                        </m:ctrlPr>
                      </m:sSubPr>
                      <m:e>
                        <m:r>
                          <a:rPr kumimoji="1" lang="en-US" altLang="ja-JP" sz="3000" b="1" i="1" u="none" strike="noStrike" kern="1200" cap="none" spc="0" normalizeH="0" baseline="0" noProof="0">
                            <a:ln>
                              <a:noFill/>
                            </a:ln>
                            <a:solidFill>
                              <a:srgbClr val="0000FF"/>
                            </a:solidFill>
                            <a:effectLst/>
                            <a:uLnTx/>
                            <a:uFillTx/>
                            <a:latin typeface="Cambria Math" panose="02040503050406030204" pitchFamily="18" charset="0"/>
                            <a:cs typeface="+mn-cs"/>
                          </a:rPr>
                          <m:t>𝒇</m:t>
                        </m:r>
                      </m:e>
                      <m:sub>
                        <m:r>
                          <a:rPr kumimoji="1" lang="ja-JP" altLang="en-US" sz="3000" b="1" i="1" u="none" strike="noStrike" kern="1200" cap="none" spc="0" normalizeH="0" baseline="0" noProof="0">
                            <a:ln>
                              <a:noFill/>
                            </a:ln>
                            <a:solidFill>
                              <a:srgbClr val="0000FF"/>
                            </a:solidFill>
                            <a:effectLst/>
                            <a:uLnTx/>
                            <a:uFillTx/>
                            <a:latin typeface="Cambria Math" panose="02040503050406030204" pitchFamily="18" charset="0"/>
                            <a:cs typeface="+mn-cs"/>
                          </a:rPr>
                          <m:t>𝒌</m:t>
                        </m:r>
                      </m:sub>
                    </m:sSub>
                    <m:r>
                      <m:rPr>
                        <m:nor/>
                      </m:rPr>
                      <a:rPr kumimoji="1" lang="en-US" altLang="ja-JP" sz="3000" b="1" i="0" u="none" strike="noStrike" kern="1200" cap="none" spc="0" normalizeH="0" baseline="0" noProof="0">
                        <a:ln>
                          <a:noFill/>
                        </a:ln>
                        <a:solidFill>
                          <a:srgbClr val="0000FF"/>
                        </a:solidFill>
                        <a:effectLst/>
                        <a:uLnTx/>
                        <a:uFillTx/>
                        <a:latin typeface="Cambria Math" panose="02040503050406030204" pitchFamily="18" charset="0"/>
                        <a:ea typeface="ＭＳ Ｐゴシック"/>
                        <a:cs typeface="+mn-cs"/>
                      </a:rPr>
                      <m:t>(</m:t>
                    </m:r>
                    <m:r>
                      <m:rPr>
                        <m:nor/>
                      </m:rPr>
                      <a:rPr kumimoji="1" lang="en-US" altLang="ja-JP" sz="3000" b="1" i="1" u="none" strike="noStrike" kern="1200" cap="none" spc="0" normalizeH="0" baseline="0" noProof="0" dirty="0">
                        <a:ln>
                          <a:noFill/>
                        </a:ln>
                        <a:solidFill>
                          <a:srgbClr val="0000FF"/>
                        </a:solidFill>
                        <a:effectLst/>
                        <a:uLnTx/>
                        <a:uFillTx/>
                        <a:latin typeface="Times New Roman"/>
                        <a:ea typeface="ＭＳ Ｐゴシック"/>
                        <a:cs typeface="+mn-cs"/>
                      </a:rPr>
                      <m:t>x</m:t>
                    </m:r>
                    <m:r>
                      <m:rPr>
                        <m:nor/>
                      </m:rPr>
                      <a:rPr kumimoji="1" lang="en-US" altLang="ja-JP" sz="3000" b="1" i="0" u="none" strike="noStrike" kern="1200" cap="none" spc="0" normalizeH="0" baseline="0" noProof="0">
                        <a:ln>
                          <a:noFill/>
                        </a:ln>
                        <a:solidFill>
                          <a:srgbClr val="0000FF"/>
                        </a:solidFill>
                        <a:effectLst/>
                        <a:uLnTx/>
                        <a:uFillTx/>
                        <a:latin typeface="Cambria Math" panose="02040503050406030204" pitchFamily="18" charset="0"/>
                        <a:ea typeface="ＭＳ Ｐゴシック"/>
                        <a:cs typeface="+mn-cs"/>
                      </a:rPr>
                      <m:t>)</m:t>
                    </m:r>
                    <m:r>
                      <a:rPr kumimoji="1" lang="ja-JP" altLang="en-US" sz="3000" b="1" i="1" u="none" strike="noStrike" kern="1200" cap="none" spc="0" normalizeH="0" baseline="0" noProof="0">
                        <a:ln>
                          <a:noFill/>
                        </a:ln>
                        <a:solidFill>
                          <a:srgbClr val="0000FF"/>
                        </a:solidFill>
                        <a:effectLst/>
                        <a:uLnTx/>
                        <a:uFillTx/>
                        <a:latin typeface="Cambria Math" panose="02040503050406030204" pitchFamily="18" charset="0"/>
                        <a:cs typeface="+mn-cs"/>
                      </a:rPr>
                      <m:t>は</m:t>
                    </m:r>
                  </m:oMath>
                </a14:m>
                <a:r>
                  <a:rPr kumimoji="1" lang="ja-JP"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複数の変数</a:t>
                </a:r>
                <a14:m>
                  <m:oMath xmlns:m="http://schemas.openxmlformats.org/officeDocument/2006/math">
                    <m:r>
                      <m:rPr>
                        <m:nor/>
                      </m:rPr>
                      <a:rPr kumimoji="1" lang="en-US" altLang="ja-JP" sz="3000" b="1" i="0" u="none" strike="noStrike" kern="1200" cap="none" spc="0" normalizeH="0" baseline="0" noProof="0">
                        <a:ln>
                          <a:noFill/>
                        </a:ln>
                        <a:solidFill>
                          <a:srgbClr val="0000FF"/>
                        </a:solidFill>
                        <a:effectLst/>
                        <a:uLnTx/>
                        <a:uFillTx/>
                        <a:latin typeface="Cambria Math" panose="02040503050406030204" pitchFamily="18" charset="0"/>
                        <a:ea typeface="ＭＳ Ｐゴシック"/>
                        <a:cs typeface="+mn-cs"/>
                      </a:rPr>
                      <m:t>{</m:t>
                    </m:r>
                    <m:sSup>
                      <m:sSupPr>
                        <m:ctrlPr>
                          <a:rPr kumimoji="1" lang="en-US" altLang="ja-JP" sz="3000" b="1" i="1" u="none" strike="noStrike" kern="1200" cap="none" spc="0" normalizeH="0" baseline="0" noProof="0">
                            <a:ln>
                              <a:noFill/>
                            </a:ln>
                            <a:solidFill>
                              <a:srgbClr val="0000FF"/>
                            </a:solidFill>
                            <a:effectLst/>
                            <a:uLnTx/>
                            <a:uFillTx/>
                            <a:latin typeface="Cambria Math" panose="02040503050406030204" pitchFamily="18" charset="0"/>
                            <a:cs typeface="+mn-cs"/>
                          </a:rPr>
                        </m:ctrlPr>
                      </m:sSupPr>
                      <m:e>
                        <m:r>
                          <a:rPr kumimoji="1" lang="en-US" altLang="ja-JP" sz="3000" b="1" i="1" u="none" strike="noStrike" kern="1200" cap="none" spc="0" normalizeH="0" baseline="0" noProof="0">
                            <a:ln>
                              <a:noFill/>
                            </a:ln>
                            <a:solidFill>
                              <a:srgbClr val="0000FF"/>
                            </a:solidFill>
                            <a:effectLst/>
                            <a:uLnTx/>
                            <a:uFillTx/>
                            <a:latin typeface="Cambria Math" panose="02040503050406030204" pitchFamily="18" charset="0"/>
                            <a:cs typeface="+mn-cs"/>
                          </a:rPr>
                          <m:t>𝒙</m:t>
                        </m:r>
                      </m:e>
                      <m:sup>
                        <m:r>
                          <a:rPr kumimoji="1" lang="en-US" altLang="ja-JP" sz="30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en-US" altLang="ja-JP" sz="3000" b="1" i="1" u="none" strike="noStrike" kern="1200" cap="none" spc="0" normalizeH="0" baseline="0" noProof="0">
                            <a:ln>
                              <a:noFill/>
                            </a:ln>
                            <a:solidFill>
                              <a:srgbClr val="0000FF"/>
                            </a:solidFill>
                            <a:effectLst/>
                            <a:uLnTx/>
                            <a:uFillTx/>
                            <a:latin typeface="Cambria Math" panose="02040503050406030204" pitchFamily="18" charset="0"/>
                            <a:cs typeface="+mn-cs"/>
                          </a:rPr>
                          <m:t>𝒎</m:t>
                        </m:r>
                        <m:r>
                          <a:rPr kumimoji="1" lang="en-US" altLang="ja-JP" sz="3000" b="1" i="1" u="none" strike="noStrike" kern="1200" cap="none" spc="0" normalizeH="0" baseline="0" noProof="0">
                            <a:ln>
                              <a:noFill/>
                            </a:ln>
                            <a:solidFill>
                              <a:srgbClr val="0000FF"/>
                            </a:solidFill>
                            <a:effectLst/>
                            <a:uLnTx/>
                            <a:uFillTx/>
                            <a:latin typeface="Cambria Math" panose="02040503050406030204" pitchFamily="18" charset="0"/>
                            <a:cs typeface="+mn-cs"/>
                          </a:rPr>
                          <m:t>)</m:t>
                        </m:r>
                      </m:sup>
                    </m:sSup>
                    <m:r>
                      <m:rPr>
                        <m:nor/>
                      </m:rPr>
                      <a:rPr kumimoji="1" lang="en-US" altLang="ja-JP" sz="3000" b="1" i="0" u="none" strike="noStrike" kern="1200" cap="none" spc="0" normalizeH="0" baseline="0" noProof="0">
                        <a:ln>
                          <a:noFill/>
                        </a:ln>
                        <a:solidFill>
                          <a:srgbClr val="0000FF"/>
                        </a:solidFill>
                        <a:effectLst/>
                        <a:uLnTx/>
                        <a:uFillTx/>
                        <a:latin typeface="Cambria Math" panose="02040503050406030204" pitchFamily="18" charset="0"/>
                        <a:ea typeface="ＭＳ Ｐゴシック"/>
                        <a:cs typeface="+mn-cs"/>
                      </a:rPr>
                      <m:t>}</m:t>
                    </m:r>
                  </m:oMath>
                </a14:m>
                <a:r>
                  <a:rPr kumimoji="1" lang="ja-JP"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の関数 </a:t>
                </a:r>
                <a14:m>
                  <m:oMath xmlns:m="http://schemas.openxmlformats.org/officeDocument/2006/math">
                    <m:sSub>
                      <m:sSubPr>
                        <m:ctrlPr>
                          <a:rPr kumimoji="1" lang="ja-JP" altLang="en-US" sz="3000" b="1" i="1" u="none" strike="noStrike" kern="1200" cap="none" spc="0" normalizeH="0" baseline="0" noProof="0">
                            <a:ln>
                              <a:noFill/>
                            </a:ln>
                            <a:solidFill>
                              <a:srgbClr val="0000FF"/>
                            </a:solidFill>
                            <a:effectLst/>
                            <a:uLnTx/>
                            <a:uFillTx/>
                            <a:latin typeface="Cambria Math" panose="02040503050406030204" pitchFamily="18" charset="0"/>
                            <a:cs typeface="+mn-cs"/>
                          </a:rPr>
                        </m:ctrlPr>
                      </m:sSubPr>
                      <m:e>
                        <m:r>
                          <a:rPr kumimoji="1" lang="en-US" altLang="ja-JP" sz="3000" b="1" i="1" u="none" strike="noStrike" kern="1200" cap="none" spc="0" normalizeH="0" baseline="0" noProof="0">
                            <a:ln>
                              <a:noFill/>
                            </a:ln>
                            <a:solidFill>
                              <a:srgbClr val="0000FF"/>
                            </a:solidFill>
                            <a:effectLst/>
                            <a:uLnTx/>
                            <a:uFillTx/>
                            <a:latin typeface="Cambria Math" panose="02040503050406030204" pitchFamily="18" charset="0"/>
                            <a:cs typeface="+mn-cs"/>
                          </a:rPr>
                          <m:t>𝒇</m:t>
                        </m:r>
                      </m:e>
                      <m:sub>
                        <m:r>
                          <a:rPr kumimoji="1" lang="ja-JP" altLang="en-US" sz="3000" b="1" i="1" u="none" strike="noStrike" kern="1200" cap="none" spc="0" normalizeH="0" baseline="0" noProof="0">
                            <a:ln>
                              <a:noFill/>
                            </a:ln>
                            <a:solidFill>
                              <a:srgbClr val="0000FF"/>
                            </a:solidFill>
                            <a:effectLst/>
                            <a:uLnTx/>
                            <a:uFillTx/>
                            <a:latin typeface="Cambria Math" panose="02040503050406030204" pitchFamily="18" charset="0"/>
                            <a:cs typeface="+mn-cs"/>
                          </a:rPr>
                          <m:t>𝒌</m:t>
                        </m:r>
                      </m:sub>
                    </m:sSub>
                    <m:r>
                      <m:rPr>
                        <m:nor/>
                      </m:rPr>
                      <a:rPr kumimoji="1" lang="en-US" altLang="ja-JP" sz="3000" b="1" i="0" u="none" strike="noStrike" kern="1200" cap="none" spc="0" normalizeH="0" baseline="0" noProof="0">
                        <a:ln>
                          <a:noFill/>
                        </a:ln>
                        <a:solidFill>
                          <a:srgbClr val="0000FF"/>
                        </a:solidFill>
                        <a:effectLst/>
                        <a:uLnTx/>
                        <a:uFillTx/>
                        <a:latin typeface="Cambria Math" panose="02040503050406030204" pitchFamily="18" charset="0"/>
                        <a:ea typeface="ＭＳ Ｐゴシック"/>
                        <a:cs typeface="+mn-cs"/>
                      </a:rPr>
                      <m:t>({</m:t>
                    </m:r>
                    <m:sSup>
                      <m:sSupPr>
                        <m:ctrlPr>
                          <a:rPr kumimoji="1" lang="en-US" altLang="ja-JP" sz="3000" b="1" i="1" u="none" strike="noStrike" kern="1200" cap="none" spc="0" normalizeH="0" baseline="0" noProof="0">
                            <a:ln>
                              <a:noFill/>
                            </a:ln>
                            <a:solidFill>
                              <a:srgbClr val="0000FF"/>
                            </a:solidFill>
                            <a:effectLst/>
                            <a:uLnTx/>
                            <a:uFillTx/>
                            <a:latin typeface="Cambria Math" panose="02040503050406030204" pitchFamily="18" charset="0"/>
                            <a:cs typeface="+mn-cs"/>
                          </a:rPr>
                        </m:ctrlPr>
                      </m:sSupPr>
                      <m:e>
                        <m:r>
                          <m:rPr>
                            <m:nor/>
                          </m:rPr>
                          <a:rPr kumimoji="1" lang="en-US" altLang="ja-JP" sz="3000" b="1" i="1" u="none" strike="noStrike" kern="1200" cap="none" spc="0" normalizeH="0" baseline="0" noProof="0" dirty="0">
                            <a:ln>
                              <a:noFill/>
                            </a:ln>
                            <a:solidFill>
                              <a:srgbClr val="0000FF"/>
                            </a:solidFill>
                            <a:effectLst/>
                            <a:uLnTx/>
                            <a:uFillTx/>
                            <a:latin typeface="Times New Roman"/>
                            <a:ea typeface="ＭＳ Ｐゴシック"/>
                            <a:cs typeface="+mn-cs"/>
                          </a:rPr>
                          <m:t>x</m:t>
                        </m:r>
                        <m:r>
                          <m:rPr>
                            <m:nor/>
                          </m:rPr>
                          <a:rPr kumimoji="1" lang="en-US" altLang="ja-JP" sz="3000" b="1" i="0" u="none" strike="noStrike" kern="1200" cap="none" spc="0" normalizeH="0" baseline="-25000" noProof="0" dirty="0">
                            <a:ln>
                              <a:noFill/>
                            </a:ln>
                            <a:solidFill>
                              <a:srgbClr val="0000FF"/>
                            </a:solidFill>
                            <a:effectLst/>
                            <a:uLnTx/>
                            <a:uFillTx/>
                            <a:latin typeface="Times New Roman"/>
                            <a:ea typeface="ＭＳ Ｐゴシック"/>
                            <a:cs typeface="+mn-cs"/>
                          </a:rPr>
                          <m:t>j</m:t>
                        </m:r>
                      </m:e>
                      <m:sup>
                        <m:r>
                          <a:rPr kumimoji="1" lang="en-US" altLang="ja-JP" sz="30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en-US" altLang="ja-JP" sz="3000" b="1" i="1" u="none" strike="noStrike" kern="1200" cap="none" spc="0" normalizeH="0" baseline="0" noProof="0">
                            <a:ln>
                              <a:noFill/>
                            </a:ln>
                            <a:solidFill>
                              <a:srgbClr val="0000FF"/>
                            </a:solidFill>
                            <a:effectLst/>
                            <a:uLnTx/>
                            <a:uFillTx/>
                            <a:latin typeface="Cambria Math" panose="02040503050406030204" pitchFamily="18" charset="0"/>
                            <a:cs typeface="+mn-cs"/>
                          </a:rPr>
                          <m:t>𝒎</m:t>
                        </m:r>
                        <m:r>
                          <a:rPr kumimoji="1" lang="en-US" altLang="ja-JP" sz="3000" b="1" i="1" u="none" strike="noStrike" kern="1200" cap="none" spc="0" normalizeH="0" baseline="0" noProof="0">
                            <a:ln>
                              <a:noFill/>
                            </a:ln>
                            <a:solidFill>
                              <a:srgbClr val="0000FF"/>
                            </a:solidFill>
                            <a:effectLst/>
                            <a:uLnTx/>
                            <a:uFillTx/>
                            <a:latin typeface="Cambria Math" panose="02040503050406030204" pitchFamily="18" charset="0"/>
                            <a:cs typeface="+mn-cs"/>
                          </a:rPr>
                          <m:t>)</m:t>
                        </m:r>
                      </m:sup>
                    </m:sSup>
                    <m:r>
                      <m:rPr>
                        <m:nor/>
                      </m:rPr>
                      <a:rPr kumimoji="1" lang="en-US" altLang="ja-JP" sz="3000" b="1" i="0" u="none" strike="noStrike" kern="1200" cap="none" spc="0" normalizeH="0" baseline="0" noProof="0">
                        <a:ln>
                          <a:noFill/>
                        </a:ln>
                        <a:solidFill>
                          <a:srgbClr val="0000FF"/>
                        </a:solidFill>
                        <a:effectLst/>
                        <a:uLnTx/>
                        <a:uFillTx/>
                        <a:latin typeface="Cambria Math" panose="02040503050406030204" pitchFamily="18" charset="0"/>
                        <a:ea typeface="ＭＳ Ｐゴシック"/>
                        <a:cs typeface="+mn-cs"/>
                      </a:rPr>
                      <m:t>})</m:t>
                    </m:r>
                  </m:oMath>
                </a14:m>
                <a:r>
                  <a:rPr kumimoji="1" lang="ja-JP"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でもよい</a:t>
                </a:r>
                <a:endParaRPr kumimoji="1" lang="en-US" altLang="ja-JP" sz="3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3" name="オブジェクト 2"/>
              <p:cNvSpPr txBox="1">
                <a:spLocks noRot="1" noChangeAspect="1" noMove="1" noResize="1" noEditPoints="1" noAdjustHandles="1" noChangeArrowheads="1" noChangeShapeType="1" noTextEdit="1"/>
              </p:cNvSpPr>
              <p:nvPr/>
            </p:nvSpPr>
            <p:spPr bwMode="auto">
              <a:xfrm>
                <a:off x="335360" y="891540"/>
                <a:ext cx="11856640" cy="5760720"/>
              </a:xfrm>
              <a:prstGeom prst="rect">
                <a:avLst/>
              </a:prstGeom>
              <a:blipFill>
                <a:blip r:embed="rId3"/>
                <a:stretch>
                  <a:fillRect/>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3293249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lsq_general.py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10" name="テキスト ボックス 9">
            <a:extLst>
              <a:ext uri="{FF2B5EF4-FFF2-40B4-BE49-F238E27FC236}">
                <a16:creationId xmlns:a16="http://schemas.microsoft.com/office/drawing/2014/main" id="{0C6B7DA9-5B82-4787-8436-CCFFD7F8DB7F}"/>
              </a:ext>
            </a:extLst>
          </p:cNvPr>
          <p:cNvSpPr txBox="1"/>
          <p:nvPr/>
        </p:nvSpPr>
        <p:spPr>
          <a:xfrm>
            <a:off x="325302" y="750406"/>
            <a:ext cx="517160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Usage: </a:t>
            </a:r>
            <a:r>
              <a:rPr kumimoji="1" lang="en-US" altLang="ja-JP" sz="20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lsq</a:t>
            </a:r>
            <a:r>
              <a:rPr kumimoji="1" lang="en-US" altLang="ja-JP" sz="2000" b="1" i="0" u="none" strike="noStrike" kern="0" cap="none" spc="0" normalizeH="0" baseline="0" noProof="0" dirty="0">
                <a:ln>
                  <a:noFill/>
                </a:ln>
                <a:solidFill>
                  <a:srgbClr val="0000FF"/>
                </a:solidFill>
                <a:effectLst/>
                <a:uLnTx/>
                <a:uFillTx/>
                <a:latin typeface="Times New Roman"/>
                <a:ea typeface="ＭＳ Ｐゴシック"/>
                <a:cs typeface="+mn-cs"/>
              </a:rPr>
              <a:t>_</a:t>
            </a:r>
            <a:r>
              <a:rPr kumimoji="1" lang="en-US" altLang="ja-JP" sz="20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general.py </a:t>
            </a:r>
            <a:r>
              <a:rPr kumimoji="1" lang="en-US" altLang="ja-JP" sz="2000" b="0" i="0" u="none" strike="noStrike" kern="1200" cap="none" spc="0" normalizeH="0" baseline="0" noProof="0" dirty="0" err="1">
                <a:ln>
                  <a:noFill/>
                </a:ln>
                <a:solidFill>
                  <a:srgbClr val="009900"/>
                </a:solidFill>
                <a:effectLst/>
                <a:uLnTx/>
                <a:uFillTx/>
                <a:latin typeface="Times New Roman" panose="02020603050405020304" pitchFamily="18" charset="0"/>
                <a:ea typeface="ＭＳ Ｐゴシック" panose="020B0600070205080204" pitchFamily="50" charset="-128"/>
                <a:cs typeface="+mn-cs"/>
              </a:rPr>
              <a:t>input_path</a:t>
            </a:r>
            <a:r>
              <a:rPr kumimoji="1" lang="ja-JP" altLang="en-US" sz="20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nfunc</a:t>
            </a:r>
            <a:endPar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7BCD4197-6881-479C-9048-FD502D9F9E75}"/>
              </a:ext>
            </a:extLst>
          </p:cNvPr>
          <p:cNvSpPr txBox="1"/>
          <p:nvPr/>
        </p:nvSpPr>
        <p:spPr>
          <a:xfrm>
            <a:off x="455486" y="1616506"/>
            <a:ext cx="5171609"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lsq_general.py random-sin.xlsx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f(x) =  0.341 –0.173cos(2x)</a:t>
            </a:r>
          </a:p>
        </p:txBody>
      </p:sp>
      <p:sp>
        <p:nvSpPr>
          <p:cNvPr id="8" name="テキスト ボックス 7">
            <a:extLst>
              <a:ext uri="{FF2B5EF4-FFF2-40B4-BE49-F238E27FC236}">
                <a16:creationId xmlns:a16="http://schemas.microsoft.com/office/drawing/2014/main" id="{F56B0D98-D85E-D3F4-40D2-F79DC844B9E4}"/>
              </a:ext>
            </a:extLst>
          </p:cNvPr>
          <p:cNvSpPr txBox="1"/>
          <p:nvPr/>
        </p:nvSpPr>
        <p:spPr>
          <a:xfrm>
            <a:off x="5724257" y="1033157"/>
            <a:ext cx="6204391" cy="1323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lsq_general.py random-sin.xlsx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s-E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f(x) =  0.152 – 0.00252 cos(2x) </a:t>
            </a:r>
            <a:br>
              <a:rPr kumimoji="1" lang="es-E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es-E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0.000347sin(2x) – 0.0177cos(x)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s-E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a:t>
            </a:r>
            <a:r>
              <a:rPr kumimoji="1" lang="es-ES" altLang="ja-JP" sz="2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0.997sin(x)</a:t>
            </a:r>
            <a:endParaRPr kumimoji="1" lang="en-US" altLang="ja-JP" sz="2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6A267F7B-D668-8808-A1F6-CDD2388B81A4}"/>
              </a:ext>
            </a:extLst>
          </p:cNvPr>
          <p:cNvPicPr>
            <a:picLocks noChangeAspect="1"/>
          </p:cNvPicPr>
          <p:nvPr/>
        </p:nvPicPr>
        <p:blipFill>
          <a:blip r:embed="rId3"/>
          <a:stretch>
            <a:fillRect/>
          </a:stretch>
        </p:blipFill>
        <p:spPr>
          <a:xfrm>
            <a:off x="298064" y="2329301"/>
            <a:ext cx="5486455" cy="4556083"/>
          </a:xfrm>
          <a:prstGeom prst="rect">
            <a:avLst/>
          </a:prstGeom>
        </p:spPr>
      </p:pic>
      <p:pic>
        <p:nvPicPr>
          <p:cNvPr id="7" name="図 6">
            <a:extLst>
              <a:ext uri="{FF2B5EF4-FFF2-40B4-BE49-F238E27FC236}">
                <a16:creationId xmlns:a16="http://schemas.microsoft.com/office/drawing/2014/main" id="{986A17DB-D219-1FAB-7A1E-A44A44DD8D7F}"/>
              </a:ext>
            </a:extLst>
          </p:cNvPr>
          <p:cNvPicPr>
            <a:picLocks noChangeAspect="1"/>
          </p:cNvPicPr>
          <p:nvPr/>
        </p:nvPicPr>
        <p:blipFill>
          <a:blip r:embed="rId4"/>
          <a:stretch>
            <a:fillRect/>
          </a:stretch>
        </p:blipFill>
        <p:spPr>
          <a:xfrm>
            <a:off x="5873708" y="2324392"/>
            <a:ext cx="5486455" cy="4556083"/>
          </a:xfrm>
          <a:prstGeom prst="rect">
            <a:avLst/>
          </a:prstGeom>
        </p:spPr>
      </p:pic>
    </p:spTree>
    <p:extLst>
      <p:ext uri="{BB962C8B-B14F-4D97-AF65-F5344CB8AC3E}">
        <p14:creationId xmlns:p14="http://schemas.microsoft.com/office/powerpoint/2010/main" val="1552120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6C992-E239-2B61-7C11-C91AD4F2F46C}"/>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31FFF0BA-9383-086A-824A-972951D59A35}"/>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lsq_general.py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9" name="テキスト ボックス 8">
            <a:extLst>
              <a:ext uri="{FF2B5EF4-FFF2-40B4-BE49-F238E27FC236}">
                <a16:creationId xmlns:a16="http://schemas.microsoft.com/office/drawing/2014/main" id="{94A6F3A6-5D5E-42BB-EBB3-5298065F4F14}"/>
              </a:ext>
            </a:extLst>
          </p:cNvPr>
          <p:cNvSpPr txBox="1"/>
          <p:nvPr/>
        </p:nvSpPr>
        <p:spPr>
          <a:xfrm>
            <a:off x="167680" y="704434"/>
            <a:ext cx="11856640" cy="532453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項毎に関数形が違うので、項が区別できる文字列リスト変数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flabels</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を作っておくとわかりやすい</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flabels</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 'cos(2x)', 'sin(2x)', 'cos(x)', 'sin(x)', 'cos(3x)', 'sin(3x)', 'x', 'x^2', 'exp(x)’]</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番目の関数の値を返す関数。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if</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文で条件分岐する</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def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lsqfunc</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if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cos(2.0*x)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sin(2.0*x)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cos(x)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4:</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sin(x)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cos(3.0*x)</a:t>
            </a:r>
          </a:p>
        </p:txBody>
      </p:sp>
      <p:sp>
        <p:nvSpPr>
          <p:cNvPr id="2" name="テキスト ボックス 1">
            <a:extLst>
              <a:ext uri="{FF2B5EF4-FFF2-40B4-BE49-F238E27FC236}">
                <a16:creationId xmlns:a16="http://schemas.microsoft.com/office/drawing/2014/main" id="{CD8EB74C-5395-A1B3-FA90-2788EE342F68}"/>
              </a:ext>
            </a:extLst>
          </p:cNvPr>
          <p:cNvSpPr txBox="1"/>
          <p:nvPr/>
        </p:nvSpPr>
        <p:spPr>
          <a:xfrm>
            <a:off x="3647728" y="2276872"/>
            <a:ext cx="5832648" cy="255454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6:</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sin(3.0*x)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7:</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8:</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x**2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elif</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9:</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exp(x)</a:t>
            </a:r>
          </a:p>
        </p:txBody>
      </p:sp>
    </p:spTree>
    <p:extLst>
      <p:ext uri="{BB962C8B-B14F-4D97-AF65-F5344CB8AC3E}">
        <p14:creationId xmlns:p14="http://schemas.microsoft.com/office/powerpoint/2010/main" val="1279295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AA529-E615-85E8-CA83-46F7DC7F6B9E}"/>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5F8C714B-C1A9-BEFB-5192-CBA316F2D946}"/>
              </a:ext>
            </a:extLst>
          </p:cNvPr>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Rectangle 1027">
            <a:extLst>
              <a:ext uri="{FF2B5EF4-FFF2-40B4-BE49-F238E27FC236}">
                <a16:creationId xmlns:a16="http://schemas.microsoft.com/office/drawing/2014/main" id="{66675DD1-DC1F-C0C8-612E-114BF54C84E9}"/>
              </a:ext>
            </a:extLst>
          </p:cNvPr>
          <p:cNvSpPr txBox="1">
            <a:spLocks noChangeArrowheads="1"/>
          </p:cNvSpPr>
          <p:nvPr/>
        </p:nvSpPr>
        <p:spPr bwMode="auto">
          <a:xfrm>
            <a:off x="983432" y="980728"/>
            <a:ext cx="104777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ja-JP" altLang="en-US" sz="3600" b="1" i="0" u="none" strike="noStrike" kern="100" cap="none" spc="0" normalizeH="0" baseline="0" noProof="0" dirty="0">
                <a:ln>
                  <a:noFill/>
                </a:ln>
                <a:solidFill>
                  <a:srgbClr val="FF0000"/>
                </a:solidFill>
                <a:effectLst/>
                <a:uLnTx/>
                <a:uFillTx/>
                <a:latin typeface="Times New Roman"/>
                <a:ea typeface="ＭＳ Ｐゴシック"/>
                <a:cs typeface="Cascadia Code" panose="020B0609020000020004" pitchFamily="49" charset="0"/>
              </a:rPr>
              <a:t>非線形</a:t>
            </a:r>
            <a:r>
              <a:rPr kumimoji="1" lang="ja-JP" altLang="en-US" sz="36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最小二乗法のプログラムを作る</a:t>
            </a:r>
            <a:br>
              <a:rPr kumimoji="1" lang="en-US" altLang="ja-JP" sz="36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br>
            <a:r>
              <a:rPr kumimoji="1" lang="en-US" altLang="ja-JP" sz="36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r>
              <a:rPr kumimoji="1" lang="en-US" altLang="ja-JP" sz="3600" b="1" i="0" u="none" strike="noStrike" kern="100" cap="none" spc="0" normalizeH="0" baseline="0" noProof="0" dirty="0" err="1">
                <a:ln>
                  <a:noFill/>
                </a:ln>
                <a:solidFill>
                  <a:srgbClr val="000000"/>
                </a:solidFill>
                <a:effectLst/>
                <a:uLnTx/>
                <a:uFillTx/>
                <a:latin typeface="Times New Roman"/>
                <a:ea typeface="ＭＳ Ｐゴシック"/>
                <a:cs typeface="Cascadia Code" panose="020B0609020000020004" pitchFamily="49" charset="0"/>
              </a:rPr>
              <a:t>scipy.optimize.curve_fit</a:t>
            </a:r>
            <a:r>
              <a:rPr kumimoji="1" lang="en-US" altLang="ja-JP" sz="36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rPr>
              <a:t>())</a:t>
            </a:r>
            <a:endParaRPr kumimoji="1" lang="ja-JP" altLang="en-US" sz="3600" b="1" i="0" u="none" strike="noStrike" kern="100" cap="none" spc="0" normalizeH="0" baseline="0" noProof="0" dirty="0">
              <a:ln>
                <a:noFill/>
              </a:ln>
              <a:solidFill>
                <a:srgbClr val="000000"/>
              </a:solidFill>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1388241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81ABF-5971-897F-B740-DB08D8F4DF89}"/>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07ABD125-99D0-3D02-7235-BAF96A2279B2}"/>
              </a:ext>
            </a:extLst>
          </p:cNvPr>
          <p:cNvSpPr>
            <a:spLocks noGrp="1" noChangeArrowheads="1"/>
          </p:cNvSpPr>
          <p:nvPr>
            <p:ph type="title"/>
          </p:nvPr>
        </p:nvSpPr>
        <p:spPr>
          <a:xfrm>
            <a:off x="0" y="0"/>
            <a:ext cx="12192000" cy="762000"/>
          </a:xfrm>
        </p:spPr>
        <p:txBody>
          <a:bodyPr/>
          <a:lstStyle/>
          <a:p>
            <a:pPr eaLnBrk="1" hangingPunct="1"/>
            <a:r>
              <a:rPr lang="en-US" altLang="ja-JP" sz="3600" b="1" dirty="0">
                <a:solidFill>
                  <a:srgbClr val="0000FF"/>
                </a:solidFill>
              </a:rPr>
              <a:t>2025</a:t>
            </a:r>
            <a:r>
              <a:rPr lang="ja-JP" altLang="en-US" sz="3600" b="1" dirty="0">
                <a:solidFill>
                  <a:srgbClr val="0000FF"/>
                </a:solidFill>
              </a:rPr>
              <a:t>年 </a:t>
            </a:r>
            <a:r>
              <a:rPr lang="en-US" altLang="ja-JP" sz="3600" b="1" dirty="0">
                <a:solidFill>
                  <a:srgbClr val="0000FF"/>
                </a:solidFill>
              </a:rPr>
              <a:t>Copilot</a:t>
            </a:r>
            <a:r>
              <a:rPr lang="ja-JP" altLang="en-US" sz="3600" b="1" dirty="0">
                <a:solidFill>
                  <a:srgbClr val="0000FF"/>
                </a:solidFill>
              </a:rPr>
              <a:t>への質問</a:t>
            </a:r>
            <a:r>
              <a:rPr lang="en-US" altLang="ja-JP" sz="3600" b="1" dirty="0">
                <a:solidFill>
                  <a:srgbClr val="0000FF"/>
                </a:solidFill>
              </a:rPr>
              <a:t>:</a:t>
            </a:r>
            <a:r>
              <a:rPr lang="ja-JP" altLang="en-US" sz="3600" b="1" dirty="0">
                <a:solidFill>
                  <a:srgbClr val="0000FF"/>
                </a:solidFill>
              </a:rPr>
              <a:t> </a:t>
            </a:r>
            <a:r>
              <a:rPr lang="en-US" altLang="ja-JP" sz="3600" b="1" dirty="0" err="1">
                <a:solidFill>
                  <a:srgbClr val="0000FF"/>
                </a:solidFill>
              </a:rPr>
              <a:t>logN</a:t>
            </a:r>
            <a:r>
              <a:rPr lang="en-US" altLang="ja-JP" sz="3600" b="1" dirty="0">
                <a:solidFill>
                  <a:srgbClr val="0000FF"/>
                </a:solidFill>
              </a:rPr>
              <a:t> = a + b * </a:t>
            </a:r>
            <a:r>
              <a:rPr lang="en-US" altLang="ja-JP" sz="3600" b="1" dirty="0" err="1">
                <a:solidFill>
                  <a:srgbClr val="0000FF"/>
                </a:solidFill>
              </a:rPr>
              <a:t>Tinv</a:t>
            </a:r>
            <a:r>
              <a:rPr lang="ja-JP" altLang="en-US" sz="3600" b="1" dirty="0">
                <a:solidFill>
                  <a:srgbClr val="0000FF"/>
                </a:solidFill>
              </a:rPr>
              <a:t>の回帰 </a:t>
            </a:r>
          </a:p>
        </p:txBody>
      </p:sp>
      <p:sp>
        <p:nvSpPr>
          <p:cNvPr id="13" name="テキスト ボックス 12">
            <a:extLst>
              <a:ext uri="{FF2B5EF4-FFF2-40B4-BE49-F238E27FC236}">
                <a16:creationId xmlns:a16="http://schemas.microsoft.com/office/drawing/2014/main" id="{D0CB6372-EA8F-DA54-B0C2-EDAA4D0BD323}"/>
              </a:ext>
            </a:extLst>
          </p:cNvPr>
          <p:cNvSpPr txBox="1"/>
          <p:nvPr/>
        </p:nvSpPr>
        <p:spPr>
          <a:xfrm>
            <a:off x="479376" y="692696"/>
            <a:ext cx="11768654" cy="62478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プロンプト</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python</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 </a:t>
            </a:r>
            <a:r>
              <a:rPr kumimoji="1" lang="en-US" altLang="ja-JP" sz="2000" b="0" i="0" u="sng"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logN</a:t>
            </a:r>
            <a:r>
              <a:rPr kumimoji="1" lang="en-US" altLang="ja-JP" sz="2000" b="0" i="0" u="sng"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 + b * </a:t>
            </a:r>
            <a:r>
              <a:rPr kumimoji="1" lang="en-US" altLang="ja-JP" sz="2000" b="0" i="0" u="sng"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Tinv</a:t>
            </a:r>
            <a:r>
              <a:rPr kumimoji="1" lang="en-US" altLang="ja-JP" sz="2000" b="0" i="0" u="sng"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にフィッティングするプログラム</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回答</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Python</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logN</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 + b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Tinv</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の形のデータにフィッティングするためには、</a:t>
            </a:r>
            <a:b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scipy</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ライブラリの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curve_fit</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関数を使うのが便利</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です。以下に具体的なコード例を示します。</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np.array</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 2, 3, 4, 5]) #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温度（例）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logN</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np.array</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([2.3, 2.1, 1.8, 1.6, 1.5]) #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ログ値のデータ（例）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Tinv</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 / 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model_func</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Tinv</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 b):</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a + b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Tinv</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popt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pcov</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curve_fit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model_func</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Tinv</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logN</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--cut--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生成</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AI</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の回答は、モデルのバージョンと、それまでの学習履歴によって変化する</a:t>
            </a:r>
            <a:endPar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この場合は、変数名 </a:t>
            </a:r>
            <a:r>
              <a:rPr kumimoji="1" lang="en-US" altLang="ja-JP" sz="24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logN</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と </a:t>
            </a:r>
            <a:r>
              <a:rPr kumimoji="1" lang="en-US" altLang="ja-JP" sz="24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Tinv</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から、それぞれが対数値であることと温度の逆数であると推定して回答している</a:t>
            </a:r>
            <a:endPar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2400" b="1"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mn-cs"/>
              </a:rPr>
              <a:t>curve_fit</a:t>
            </a:r>
            <a:r>
              <a:rPr kumimoji="1" lang="en-US" altLang="ja-JP" sz="24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は線形回帰の関数ではなく、非線形回帰なので、</a:t>
            </a:r>
            <a:br>
              <a:rPr kumimoji="1" lang="en-US" altLang="ja-JP" sz="24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good answer</a:t>
            </a:r>
            <a:r>
              <a:rPr kumimoji="1" lang="ja-JP"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であっても</a:t>
            </a:r>
            <a:r>
              <a:rPr kumimoji="1" lang="en-US" altLang="ja-JP" sz="24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best answer</a:t>
            </a:r>
            <a:r>
              <a:rPr kumimoji="1" lang="ja-JP"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ではない</a:t>
            </a:r>
            <a:endParaRPr kumimoji="1" lang="en-US" altLang="ja-JP" sz="24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12589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FFB54-B6D7-39DF-49CA-62F04CACFAF1}"/>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5F91F1A2-D0D8-2FB0-B79B-E8FCADE44184}"/>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線形最小二乗法と非線形最小二乗法</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9" name="テキスト ボックス 8">
            <a:extLst>
              <a:ext uri="{FF2B5EF4-FFF2-40B4-BE49-F238E27FC236}">
                <a16:creationId xmlns:a16="http://schemas.microsoft.com/office/drawing/2014/main" id="{25FFFD76-8B5E-2974-E4D5-8B21CA315567}"/>
              </a:ext>
            </a:extLst>
          </p:cNvPr>
          <p:cNvSpPr txBox="1"/>
          <p:nvPr/>
        </p:nvSpPr>
        <p:spPr>
          <a:xfrm>
            <a:off x="335360" y="647972"/>
            <a:ext cx="11856640" cy="63094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線形最小二乗法</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フィッティングパラメータが線形</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の場合のみに使える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例：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f(x) = a0 + a1 * exp(-x) + a2 /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パラメータの初期値は不要</a:t>
            </a:r>
            <a:endPar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一回の行列計算</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で答えが出る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非線形最小二乗法</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非線形のフィッティングパラメータがある場合</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は非線形最小二乗法になる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例：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f(x) = a0 + a1 * exp(-a2 * 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例：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f(x) = a0 + a1 / (x + a2)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パラメータの初期値を推定して与える必要</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がある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Tayler</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展開で線形近似をして繰り返し計算をする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いつ収束するかわからない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プログラム中で収束判定を行う</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パラメータの</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初期値が悪いと、変な値に収束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局所最小解</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したり、</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収束しなかったり</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発散</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したりする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初期値の推定が重要</a:t>
            </a:r>
            <a:endParaRPr kumimoji="1" lang="en-US" altLang="ja-JP" sz="32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497830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AA721-D8F3-E7BD-F207-75CC59A35727}"/>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F86519D2-CBA2-CC8F-4145-E690DC38C5F3}"/>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nlsq_curvefit.py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9" name="テキスト ボックス 8">
            <a:extLst>
              <a:ext uri="{FF2B5EF4-FFF2-40B4-BE49-F238E27FC236}">
                <a16:creationId xmlns:a16="http://schemas.microsoft.com/office/drawing/2014/main" id="{1D7A9049-92D6-9BE4-3E25-1760C6173D7D}"/>
              </a:ext>
            </a:extLst>
          </p:cNvPr>
          <p:cNvSpPr txBox="1"/>
          <p:nvPr/>
        </p:nvSpPr>
        <p:spPr>
          <a:xfrm>
            <a:off x="335360" y="908720"/>
            <a:ext cx="11856640" cy="470898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from </a:t>
            </a:r>
            <a:r>
              <a:rPr kumimoji="1" lang="en-US" altLang="ja-JP" sz="20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scipy.optimize</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import </a:t>
            </a:r>
            <a:r>
              <a:rPr kumimoji="1" lang="en-US" altLang="ja-JP" sz="20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curve_fit</a:t>
            </a:r>
            <a:endPar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パラメータの初期値</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p0=[2.0, 2.0, 0.5]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それぞれ、</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f(x) = a * exp(-(x – x0)</a:t>
            </a:r>
            <a:r>
              <a:rPr kumimoji="1" lang="en-US" altLang="ja-JP" sz="20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w</a:t>
            </a:r>
            <a:r>
              <a:rPr kumimoji="1" lang="en-US" altLang="ja-JP" sz="20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 x0, 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フィッティングする関数の定義</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func</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a, x0, w):</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a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np.exp</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 x0)**2 / w**2)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フィッティング</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popt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pcov</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curve_fit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func</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x_data</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y_data</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p0</a:t>
            </a:r>
            <a:r>
              <a:rPr kumimoji="1"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p0</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p0</a:t>
            </a:r>
            <a:r>
              <a:rPr kumimoji="1"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変数に初期値を与えている</a:t>
            </a:r>
            <a:endPar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フィッティング結果の表示</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print(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f"Fitted</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parameters: a={</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popt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 x0={</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popt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 w={</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popt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516470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E2EFB-F8EE-4A97-08BC-F102E7D9D77F}"/>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4268A144-FB85-A45D-0B3D-492121CF7CA5}"/>
              </a:ext>
            </a:extLst>
          </p:cNvPr>
          <p:cNvPicPr>
            <a:picLocks noChangeAspect="1"/>
          </p:cNvPicPr>
          <p:nvPr/>
        </p:nvPicPr>
        <p:blipFill>
          <a:blip r:embed="rId3"/>
          <a:srcRect t="10100" r="1188" b="42650"/>
          <a:stretch/>
        </p:blipFill>
        <p:spPr>
          <a:xfrm>
            <a:off x="95340" y="1052736"/>
            <a:ext cx="11977324" cy="5916674"/>
          </a:xfrm>
          <a:prstGeom prst="rect">
            <a:avLst/>
          </a:prstGeom>
        </p:spPr>
      </p:pic>
      <p:sp>
        <p:nvSpPr>
          <p:cNvPr id="7170" name="Rectangle 2">
            <a:extLst>
              <a:ext uri="{FF2B5EF4-FFF2-40B4-BE49-F238E27FC236}">
                <a16:creationId xmlns:a16="http://schemas.microsoft.com/office/drawing/2014/main" id="{222A733E-79C5-EC15-86E0-45110CDE0550}"/>
              </a:ext>
            </a:extLst>
          </p:cNvPr>
          <p:cNvSpPr>
            <a:spLocks noGrp="1" noChangeArrowheads="1"/>
          </p:cNvSpPr>
          <p:nvPr>
            <p:ph type="title"/>
          </p:nvPr>
        </p:nvSpPr>
        <p:spPr>
          <a:xfrm>
            <a:off x="1524000" y="0"/>
            <a:ext cx="9144000" cy="762000"/>
          </a:xfrm>
        </p:spPr>
        <p:txBody>
          <a:bodyPr/>
          <a:lstStyle/>
          <a:p>
            <a:pPr eaLnBrk="1" hangingPunct="1"/>
            <a:r>
              <a:rPr lang="ja-JP" altLang="en-US" sz="3600" b="1" dirty="0">
                <a:solidFill>
                  <a:srgbClr val="0000FF"/>
                </a:solidFill>
              </a:rPr>
              <a:t>講義</a:t>
            </a:r>
            <a:r>
              <a:rPr lang="en-US" altLang="ja-JP" sz="3600" b="1" dirty="0">
                <a:solidFill>
                  <a:srgbClr val="0000FF"/>
                </a:solidFill>
              </a:rPr>
              <a:t>Web</a:t>
            </a:r>
            <a:endParaRPr lang="ja-JP" altLang="en-US" sz="3600" b="1" dirty="0">
              <a:solidFill>
                <a:srgbClr val="0000FF"/>
              </a:solidFill>
            </a:endParaRPr>
          </a:p>
        </p:txBody>
      </p:sp>
      <p:sp>
        <p:nvSpPr>
          <p:cNvPr id="4" name="正方形/長方形 3">
            <a:extLst>
              <a:ext uri="{FF2B5EF4-FFF2-40B4-BE49-F238E27FC236}">
                <a16:creationId xmlns:a16="http://schemas.microsoft.com/office/drawing/2014/main" id="{DED0278F-069F-3EEF-968D-AA067773B931}"/>
              </a:ext>
            </a:extLst>
          </p:cNvPr>
          <p:cNvSpPr/>
          <p:nvPr/>
        </p:nvSpPr>
        <p:spPr>
          <a:xfrm>
            <a:off x="214676" y="2939752"/>
            <a:ext cx="1728192"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AF7C836-1D9A-36FA-4F67-36DE07B1F2E2}"/>
              </a:ext>
            </a:extLst>
          </p:cNvPr>
          <p:cNvSpPr txBox="1"/>
          <p:nvPr/>
        </p:nvSpPr>
        <p:spPr>
          <a:xfrm>
            <a:off x="4702612" y="4563763"/>
            <a:ext cx="6097348" cy="461665"/>
          </a:xfrm>
          <a:prstGeom prst="rect">
            <a:avLst/>
          </a:prstGeom>
          <a:noFill/>
        </p:spPr>
        <p:txBody>
          <a:bodyPr wrap="square">
            <a:spAutoFit/>
          </a:bodyPr>
          <a:lstStyle/>
          <a:p>
            <a:r>
              <a:rPr lang="en-US" altLang="ja-JP" sz="2400" b="1" dirty="0">
                <a:solidFill>
                  <a:srgbClr val="FF0000"/>
                </a:solidFill>
              </a:rPr>
              <a:t>Example</a:t>
            </a:r>
            <a:r>
              <a:rPr lang="ja-JP" altLang="en-US" sz="2400" b="1" dirty="0">
                <a:solidFill>
                  <a:srgbClr val="FF0000"/>
                </a:solidFill>
              </a:rPr>
              <a:t>プログラムの内容</a:t>
            </a:r>
            <a:endParaRPr lang="ja-JP" altLang="en-US" dirty="0">
              <a:solidFill>
                <a:srgbClr val="FF0000"/>
              </a:solidFill>
            </a:endParaRPr>
          </a:p>
        </p:txBody>
      </p:sp>
      <p:sp>
        <p:nvSpPr>
          <p:cNvPr id="6" name="正方形/長方形 5">
            <a:extLst>
              <a:ext uri="{FF2B5EF4-FFF2-40B4-BE49-F238E27FC236}">
                <a16:creationId xmlns:a16="http://schemas.microsoft.com/office/drawing/2014/main" id="{D900F835-2E08-BB14-A4F7-395A4EE85326}"/>
              </a:ext>
            </a:extLst>
          </p:cNvPr>
          <p:cNvSpPr/>
          <p:nvPr/>
        </p:nvSpPr>
        <p:spPr>
          <a:xfrm>
            <a:off x="11310013" y="4449945"/>
            <a:ext cx="767460"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5DBF87A-67AA-E481-8AF9-FFDA8ECCB45E}"/>
              </a:ext>
            </a:extLst>
          </p:cNvPr>
          <p:cNvSpPr txBox="1"/>
          <p:nvPr/>
        </p:nvSpPr>
        <p:spPr>
          <a:xfrm>
            <a:off x="8813331" y="4043158"/>
            <a:ext cx="3073012" cy="461665"/>
          </a:xfrm>
          <a:prstGeom prst="rect">
            <a:avLst/>
          </a:prstGeom>
          <a:noFill/>
        </p:spPr>
        <p:txBody>
          <a:bodyPr wrap="square">
            <a:spAutoFit/>
          </a:bodyPr>
          <a:lstStyle/>
          <a:p>
            <a:pPr algn="r"/>
            <a:r>
              <a:rPr lang="en-US" altLang="ja-JP" sz="2400" b="1" dirty="0">
                <a:solidFill>
                  <a:srgbClr val="FF0000"/>
                </a:solidFill>
              </a:rPr>
              <a:t>Clipboard</a:t>
            </a:r>
            <a:r>
              <a:rPr lang="ja-JP" altLang="en-US" sz="2400" b="1" dirty="0">
                <a:solidFill>
                  <a:srgbClr val="FF0000"/>
                </a:solidFill>
              </a:rPr>
              <a:t>へコピー</a:t>
            </a:r>
            <a:endParaRPr lang="ja-JP" altLang="en-US" dirty="0">
              <a:solidFill>
                <a:srgbClr val="FF0000"/>
              </a:solidFill>
            </a:endParaRPr>
          </a:p>
        </p:txBody>
      </p:sp>
      <p:sp>
        <p:nvSpPr>
          <p:cNvPr id="3" name="Text Box 3">
            <a:extLst>
              <a:ext uri="{FF2B5EF4-FFF2-40B4-BE49-F238E27FC236}">
                <a16:creationId xmlns:a16="http://schemas.microsoft.com/office/drawing/2014/main" id="{C9CD4B5E-64E1-3A4B-8876-F4DE0A4637EF}"/>
              </a:ext>
            </a:extLst>
          </p:cNvPr>
          <p:cNvSpPr txBox="1">
            <a:spLocks noChangeArrowheads="1"/>
          </p:cNvSpPr>
          <p:nvPr/>
        </p:nvSpPr>
        <p:spPr bwMode="auto">
          <a:xfrm>
            <a:off x="119336" y="580618"/>
            <a:ext cx="120726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indent="0">
              <a:tabLst>
                <a:tab pos="1433513" algn="l"/>
              </a:tabLst>
              <a:defRPr/>
            </a:pPr>
            <a:r>
              <a:rPr lang="ja-JP" altLang="en-US" sz="2000" dirty="0">
                <a:hlinkClick r:id="rId4">
                  <a:extLst>
                    <a:ext uri="{A12FA001-AC4F-418D-AE19-62706E023703}">
                      <ahyp:hlinkClr xmlns:ahyp="http://schemas.microsoft.com/office/drawing/2018/hyperlinkcolor" val="tx"/>
                    </a:ext>
                  </a:extLst>
                </a:hlinkClick>
              </a:rPr>
              <a:t>http://</a:t>
            </a:r>
            <a:r>
              <a:rPr lang="en-US" altLang="ja-JP" sz="2000" dirty="0">
                <a:hlinkClick r:id="rId4">
                  <a:extLst>
                    <a:ext uri="{A12FA001-AC4F-418D-AE19-62706E023703}">
                      <ahyp:hlinkClr xmlns:ahyp="http://schemas.microsoft.com/office/drawing/2018/hyperlinkcolor" val="tx"/>
                    </a:ext>
                  </a:extLst>
                </a:hlinkClick>
              </a:rPr>
              <a:t>d2mate</a:t>
            </a:r>
            <a:r>
              <a:rPr lang="ja-JP" altLang="en-US" sz="2000" dirty="0">
                <a:hlinkClick r:id="rId4">
                  <a:extLst>
                    <a:ext uri="{A12FA001-AC4F-418D-AE19-62706E023703}">
                      <ahyp:hlinkClr xmlns:ahyp="http://schemas.microsoft.com/office/drawing/2018/hyperlinkcolor" val="tx"/>
                    </a:ext>
                  </a:extLst>
                </a:hlinkClick>
              </a:rPr>
              <a:t>.</a:t>
            </a:r>
            <a:r>
              <a:rPr lang="en-US" altLang="ja-JP" sz="2000" dirty="0" err="1">
                <a:hlinkClick r:id="rId4">
                  <a:extLst>
                    <a:ext uri="{A12FA001-AC4F-418D-AE19-62706E023703}">
                      <ahyp:hlinkClr xmlns:ahyp="http://schemas.microsoft.com/office/drawing/2018/hyperlinkcolor" val="tx"/>
                    </a:ext>
                  </a:extLst>
                </a:hlinkClick>
              </a:rPr>
              <a:t>mdxes.iir.isct</a:t>
            </a:r>
            <a:r>
              <a:rPr lang="ja-JP" altLang="en-US" sz="2000" dirty="0">
                <a:hlinkClick r:id="rId4">
                  <a:extLst>
                    <a:ext uri="{A12FA001-AC4F-418D-AE19-62706E023703}">
                      <ahyp:hlinkClr xmlns:ahyp="http://schemas.microsoft.com/office/drawing/2018/hyperlinkcolor" val="tx"/>
                    </a:ext>
                  </a:extLst>
                </a:hlinkClick>
              </a:rPr>
              <a:t>.ac.jp/Lecture/FundamentalsCMS</a:t>
            </a:r>
            <a:endParaRPr lang="en-US" altLang="ja-JP" sz="2000" b="1" dirty="0"/>
          </a:p>
        </p:txBody>
      </p:sp>
    </p:spTree>
    <p:extLst>
      <p:ext uri="{BB962C8B-B14F-4D97-AF65-F5344CB8AC3E}">
        <p14:creationId xmlns:p14="http://schemas.microsoft.com/office/powerpoint/2010/main" val="2301546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817F7-3538-2B95-F6D9-A4B962EEC646}"/>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FDB76933-9A68-8217-50B4-9ABC23739F97}"/>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nlsq_curvefit.py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9" name="テキスト ボックス 8">
            <a:extLst>
              <a:ext uri="{FF2B5EF4-FFF2-40B4-BE49-F238E27FC236}">
                <a16:creationId xmlns:a16="http://schemas.microsoft.com/office/drawing/2014/main" id="{F54D1E4E-B57E-E994-8EC6-E1CA1B8CBFE9}"/>
              </a:ext>
            </a:extLst>
          </p:cNvPr>
          <p:cNvSpPr txBox="1"/>
          <p:nvPr/>
        </p:nvSpPr>
        <p:spPr>
          <a:xfrm>
            <a:off x="335360" y="908720"/>
            <a:ext cx="11856640" cy="470898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初期値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p0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を使って計算した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y_ini</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y_ini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func</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x_cal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フィッティングした係数を使って計算した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と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y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のデータ</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x_cal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np.linspace</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(-10, 10, 100)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y_cal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func</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x_cal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popt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グラフのプロット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plt.plot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x_data</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y_data</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‘b-’, label=‘data’)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入力データを、青線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“b-”</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でプロット</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plt.plot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x_cal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y_ini</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‘g--’, label=‘initial fit’)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初期値を、緑色鎖線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でプロット</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plt.plot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x_cal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y_cal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 label=‘fit’)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計算値を、赤線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でプロット </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plt.xlabel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plt.ylabel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plt.legend</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plt.show</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p:txBody>
      </p:sp>
    </p:spTree>
    <p:extLst>
      <p:ext uri="{BB962C8B-B14F-4D97-AF65-F5344CB8AC3E}">
        <p14:creationId xmlns:p14="http://schemas.microsoft.com/office/powerpoint/2010/main" val="1961593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2CA69-3AE9-4CDE-E819-193BFA776AFC}"/>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B1DB1FB1-F80E-89C6-1665-8BBF410E1A04}"/>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初期値を変えられるように</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nlsq_curvefit2.py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9" name="テキスト ボックス 8">
            <a:extLst>
              <a:ext uri="{FF2B5EF4-FFF2-40B4-BE49-F238E27FC236}">
                <a16:creationId xmlns:a16="http://schemas.microsoft.com/office/drawing/2014/main" id="{5D4291A5-1BA7-A521-2856-2BD7F767CDCC}"/>
              </a:ext>
            </a:extLst>
          </p:cNvPr>
          <p:cNvSpPr txBox="1"/>
          <p:nvPr/>
        </p:nvSpPr>
        <p:spPr>
          <a:xfrm>
            <a:off x="360040" y="692696"/>
            <a:ext cx="11856640" cy="594008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import sys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パラメータの初期値</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p0=[2.0, 2.0, 0.5]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argv</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sys.argv</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narg</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len</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argv</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if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narg</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print(f"\</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nUsage</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argv</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[0]} [a] [x0] [w]\n")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sys.exit</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if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narg</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&gt;=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p0[0] = float(</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argv</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if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narg</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&gt;=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p0[1] = float(</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argv</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if </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narg</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&gt;= 4:</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p0[2] = float(</a:t>
            </a:r>
            <a:r>
              <a:rPr kumimoji="1" lang="en-US" altLang="ja-JP" sz="20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argv</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print()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print(</a:t>
            </a:r>
            <a:r>
              <a:rPr kumimoji="1"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f“Initial</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parameters: a={p0[0]}, x0={p0[1]}, w={p0[2]}”)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必ずパラメータの</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repeat</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を出力する</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922031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56FEC-09C6-BED3-EE5D-53442B6FF49E}"/>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7C0976B9-B69F-30AA-1523-D2BD17B013E3}"/>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初期値の影響を調べる</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2" name="テキスト ボックス 1">
            <a:extLst>
              <a:ext uri="{FF2B5EF4-FFF2-40B4-BE49-F238E27FC236}">
                <a16:creationId xmlns:a16="http://schemas.microsoft.com/office/drawing/2014/main" id="{15B1BAC4-4C2B-D708-FB30-02B518594079}"/>
              </a:ext>
            </a:extLst>
          </p:cNvPr>
          <p:cNvSpPr txBox="1"/>
          <p:nvPr/>
        </p:nvSpPr>
        <p:spPr>
          <a:xfrm>
            <a:off x="47328" y="624851"/>
            <a:ext cx="4283545"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Usage: </a:t>
            </a:r>
            <a:r>
              <a:rPr kumimoji="1" lang="en-US" altLang="ja-JP" sz="20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nlsq_curvefit2.py</a:t>
            </a:r>
            <a:r>
              <a:rPr kumimoji="1" lang="ja-JP" altLang="en-US" sz="20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a x0 w</a:t>
            </a:r>
            <a:endPar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00F75850-9DEF-4CD9-EDE5-43D437014241}"/>
              </a:ext>
            </a:extLst>
          </p:cNvPr>
          <p:cNvSpPr txBox="1"/>
          <p:nvPr/>
        </p:nvSpPr>
        <p:spPr>
          <a:xfrm>
            <a:off x="-11712" y="1547500"/>
            <a:ext cx="352839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nlsq_curvefit2.py</a:t>
            </a:r>
            <a:r>
              <a:rPr kumimoji="1" lang="ja-JP" altLang="en-US" sz="18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1.0 0.0 1.0</a:t>
            </a:r>
            <a:endPar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52BEE1AC-4E1A-9885-C2A7-EC074730F714}"/>
              </a:ext>
            </a:extLst>
          </p:cNvPr>
          <p:cNvPicPr>
            <a:picLocks noChangeAspect="1"/>
          </p:cNvPicPr>
          <p:nvPr/>
        </p:nvPicPr>
        <p:blipFill>
          <a:blip r:embed="rId3"/>
          <a:stretch>
            <a:fillRect/>
          </a:stretch>
        </p:blipFill>
        <p:spPr>
          <a:xfrm>
            <a:off x="119337" y="1916832"/>
            <a:ext cx="3290030" cy="2808312"/>
          </a:xfrm>
          <a:prstGeom prst="rect">
            <a:avLst/>
          </a:prstGeom>
        </p:spPr>
      </p:pic>
      <p:sp>
        <p:nvSpPr>
          <p:cNvPr id="10" name="テキスト ボックス 9">
            <a:extLst>
              <a:ext uri="{FF2B5EF4-FFF2-40B4-BE49-F238E27FC236}">
                <a16:creationId xmlns:a16="http://schemas.microsoft.com/office/drawing/2014/main" id="{C7E471E1-E2BF-56EA-A495-7305AFFB1D8F}"/>
              </a:ext>
            </a:extLst>
          </p:cNvPr>
          <p:cNvSpPr txBox="1"/>
          <p:nvPr/>
        </p:nvSpPr>
        <p:spPr>
          <a:xfrm>
            <a:off x="3670066" y="1534626"/>
            <a:ext cx="36594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nlsq_curvefit2.py</a:t>
            </a:r>
            <a:r>
              <a:rPr kumimoji="1" lang="ja-JP" altLang="en-US" sz="18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1.0 2.0 0.1</a:t>
            </a:r>
            <a:endPar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pic>
        <p:nvPicPr>
          <p:cNvPr id="13" name="図 12">
            <a:extLst>
              <a:ext uri="{FF2B5EF4-FFF2-40B4-BE49-F238E27FC236}">
                <a16:creationId xmlns:a16="http://schemas.microsoft.com/office/drawing/2014/main" id="{A249BAD2-679C-7A34-9115-B6D4646759AF}"/>
              </a:ext>
            </a:extLst>
          </p:cNvPr>
          <p:cNvPicPr>
            <a:picLocks noChangeAspect="1"/>
          </p:cNvPicPr>
          <p:nvPr/>
        </p:nvPicPr>
        <p:blipFill>
          <a:blip r:embed="rId4"/>
          <a:stretch>
            <a:fillRect/>
          </a:stretch>
        </p:blipFill>
        <p:spPr>
          <a:xfrm>
            <a:off x="3801115" y="1916832"/>
            <a:ext cx="3290030" cy="2808312"/>
          </a:xfrm>
          <a:prstGeom prst="rect">
            <a:avLst/>
          </a:prstGeom>
        </p:spPr>
      </p:pic>
      <p:pic>
        <p:nvPicPr>
          <p:cNvPr id="15" name="図 14">
            <a:extLst>
              <a:ext uri="{FF2B5EF4-FFF2-40B4-BE49-F238E27FC236}">
                <a16:creationId xmlns:a16="http://schemas.microsoft.com/office/drawing/2014/main" id="{1EFAFD6A-E79B-F055-B16A-1871C4243C62}"/>
              </a:ext>
            </a:extLst>
          </p:cNvPr>
          <p:cNvPicPr>
            <a:picLocks noChangeAspect="1"/>
          </p:cNvPicPr>
          <p:nvPr/>
        </p:nvPicPr>
        <p:blipFill>
          <a:blip r:embed="rId5"/>
          <a:stretch>
            <a:fillRect/>
          </a:stretch>
        </p:blipFill>
        <p:spPr>
          <a:xfrm>
            <a:off x="7486490" y="1903958"/>
            <a:ext cx="3290030" cy="2808312"/>
          </a:xfrm>
          <a:prstGeom prst="rect">
            <a:avLst/>
          </a:prstGeom>
        </p:spPr>
      </p:pic>
      <p:sp>
        <p:nvSpPr>
          <p:cNvPr id="16" name="テキスト ボックス 15">
            <a:extLst>
              <a:ext uri="{FF2B5EF4-FFF2-40B4-BE49-F238E27FC236}">
                <a16:creationId xmlns:a16="http://schemas.microsoft.com/office/drawing/2014/main" id="{8CB87AF3-5A8B-F3EB-6C3F-A73CA2B5C142}"/>
              </a:ext>
            </a:extLst>
          </p:cNvPr>
          <p:cNvSpPr txBox="1"/>
          <p:nvPr/>
        </p:nvSpPr>
        <p:spPr>
          <a:xfrm>
            <a:off x="7477119" y="1491134"/>
            <a:ext cx="36594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nlsq_curvefit2.py</a:t>
            </a:r>
            <a:r>
              <a:rPr kumimoji="1" lang="ja-JP" altLang="en-US" sz="18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0" i="0" u="none" strike="noStrike" kern="1200" cap="none" spc="0" normalizeH="0" baseline="0" noProof="0">
                <a:ln>
                  <a:noFill/>
                </a:ln>
                <a:solidFill>
                  <a:srgbClr val="009900"/>
                </a:solidFill>
                <a:effectLst/>
                <a:uLnTx/>
                <a:uFillTx/>
                <a:latin typeface="Times New Roman" panose="02020603050405020304" pitchFamily="18" charset="0"/>
                <a:ea typeface="ＭＳ Ｐゴシック" panose="020B0600070205080204" pitchFamily="50" charset="-128"/>
                <a:cs typeface="+mn-cs"/>
              </a:rPr>
              <a:t>1.0 5.0 </a:t>
            </a:r>
            <a:r>
              <a:rPr kumimoji="1" lang="en-US" altLang="ja-JP" sz="18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0.1</a:t>
            </a:r>
            <a:endPar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746595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C0C60-E781-066A-EAD7-9E37F80D5B6B}"/>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E0AF91E7-6541-2F67-F749-E6D36C4FED5D}"/>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上級編： フィッティング過程を表示する</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2" name="テキスト ボックス 1">
            <a:extLst>
              <a:ext uri="{FF2B5EF4-FFF2-40B4-BE49-F238E27FC236}">
                <a16:creationId xmlns:a16="http://schemas.microsoft.com/office/drawing/2014/main" id="{F039FE87-F96A-641E-F552-9E5ACED801B3}"/>
              </a:ext>
            </a:extLst>
          </p:cNvPr>
          <p:cNvSpPr txBox="1"/>
          <p:nvPr/>
        </p:nvSpPr>
        <p:spPr>
          <a:xfrm>
            <a:off x="197601" y="754826"/>
            <a:ext cx="11947071" cy="57554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フィッティング過程の情報を得るには、</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callback</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関数を使う必要がある</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普通の関数</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プログラムの実行順序に従って</a:t>
            </a:r>
            <a:r>
              <a:rPr kumimoji="1"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呼び出す</a:t>
            </a:r>
            <a:endPar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callback</a:t>
            </a:r>
            <a:r>
              <a:rPr kumimoji="1" lang="ja-JP"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関数</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プログラムから</a:t>
            </a:r>
            <a:r>
              <a:rPr kumimoji="1"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呼び出される</a:t>
            </a:r>
            <a:endPar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curve_fit</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では</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callback</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を使えないので、</a:t>
            </a:r>
            <a:r>
              <a:rPr kumimoji="1" lang="en-US" altLang="ja-JP" sz="2800" b="1"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mn-cs"/>
              </a:rPr>
              <a:t>scipy.optimize.minimize</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を使う</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nlsq_curvefit2_animation.py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最小化関数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損失関数、目的関数</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を自分で定義する必要がある</a:t>
            </a:r>
            <a:b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残差関数</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residuals(params, x, 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y - </a:t>
            </a:r>
            <a:r>
              <a:rPr kumimoji="1" lang="en-US" altLang="ja-JP" sz="2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func</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 *params)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最小化する関数の定義</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a:t>
            </a:r>
            <a:r>
              <a:rPr kumimoji="1" lang="en-US" altLang="ja-JP" sz="2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minimize_func</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(params):</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return </a:t>
            </a:r>
            <a:r>
              <a:rPr kumimoji="1" lang="en-US" altLang="ja-JP" sz="2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np.sum</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(residuals(params, </a:t>
            </a:r>
            <a:r>
              <a:rPr kumimoji="1" lang="en-US" altLang="ja-JP" sz="2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xdata</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y_data</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p>
        </p:txBody>
      </p:sp>
    </p:spTree>
    <p:extLst>
      <p:ext uri="{BB962C8B-B14F-4D97-AF65-F5344CB8AC3E}">
        <p14:creationId xmlns:p14="http://schemas.microsoft.com/office/powerpoint/2010/main" val="674859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8C458-D14D-FCF1-3A63-1B62B9275582}"/>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D1E15B69-5211-8C09-F964-B41D038078BF}"/>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上級編： フィッティング過程を表示する</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2" name="テキスト ボックス 1">
            <a:extLst>
              <a:ext uri="{FF2B5EF4-FFF2-40B4-BE49-F238E27FC236}">
                <a16:creationId xmlns:a16="http://schemas.microsoft.com/office/drawing/2014/main" id="{0446183D-F04E-F51B-18A2-1360E192CE90}"/>
              </a:ext>
            </a:extLst>
          </p:cNvPr>
          <p:cNvSpPr txBox="1"/>
          <p:nvPr/>
        </p:nvSpPr>
        <p:spPr>
          <a:xfrm>
            <a:off x="197601" y="754826"/>
            <a:ext cx="11947071" cy="569386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nlsq_curvefit2_animation.py</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フィッティングの実行</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result = minimize(</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minimize_func</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最小化関数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損失関数、目的関数</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p0,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初期値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解の推定値</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callback=callback, 		#callback</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options={'</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disp</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True})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callback</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関数</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iter</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繰り返し計算の回数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カウンタ</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global</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変数で定義</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def callback(params):	</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callback</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には、フィッティング変数の現在値のリスト </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params</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が渡される</a:t>
            </a:r>
            <a:endPar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global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iter</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関数内で</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global</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変数を変更するには、</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global</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宣言が必要</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iter</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1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カウンタを一つ増やす</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print(</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f"Iteration</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#{iter}: params = {params}")</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line_fit.set_data</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xdata</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func</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xdata</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*params))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グラフのデータを更新</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plt.pause</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(0.1)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グラフの描画を更新</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682211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19900-ABB4-4CAB-261E-A4AC0D176BF9}"/>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F7894EC7-91C6-4940-F643-C1305F144266}"/>
              </a:ext>
            </a:extLst>
          </p:cNvPr>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上級編： フィッティング過程を表示する</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2" name="テキスト ボックス 1">
            <a:extLst>
              <a:ext uri="{FF2B5EF4-FFF2-40B4-BE49-F238E27FC236}">
                <a16:creationId xmlns:a16="http://schemas.microsoft.com/office/drawing/2014/main" id="{DF019F83-F419-1CD1-45E2-DA71B3E56B18}"/>
              </a:ext>
            </a:extLst>
          </p:cNvPr>
          <p:cNvSpPr txBox="1"/>
          <p:nvPr/>
        </p:nvSpPr>
        <p:spPr>
          <a:xfrm>
            <a:off x="197601" y="692696"/>
            <a:ext cx="11947071" cy="532453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&gt;</a:t>
            </a:r>
            <a:r>
              <a:rPr kumimoji="1" lang="ja-JP" altLang="en-US" sz="28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8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nlsq_curvefit2_animation.py 1 2 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コンソール出力</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Initial parameters: a=1.0, x0=2.0, w=0.1</a:t>
            </a: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初期値</a:t>
            </a:r>
            <a:endPar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Iteration #1: params = [0.99841246 2.01633665 0.07573477]</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Iteration #2: params = [0.99521941 2.01224687 0.07371978]</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Iteration #3: params = [0.98002372 2.00992215 0.07614509]</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Iteration #4: params = [0.96144507 2.00604817 0.08234025] </a:t>
            </a:r>
            <a:b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Iteration #55: params = [1.22291982 0.15205843 1.80083726]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Iteration #56: params = [0.97508486 0.00253561 2.00751465]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Iteration #57: params = [ 1.02874737 -0.06627895  1.92979427]</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Iteration #58: params = [ 1.01240754 -0.04619863  1.97777818]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Iteration #59: params = [ 1.0102898  -0.05016889  1.98738612]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Iteration #60: params = [ 1.01006573 -0.05234199  1.99017261]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Iteration #61: params = [ 1.01008513 -0.05242515  1.9901454 ]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Iteration #62: params = [ 1.01008735 -0.05242841  1.99013922]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Optimization terminated </a:t>
            </a:r>
            <a:r>
              <a:rPr kumimoji="1" lang="en-US" altLang="ja-JP" sz="1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successfully</a:t>
            </a: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収束に成功</a:t>
            </a:r>
            <a:endPar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Current </a:t>
            </a:r>
            <a:r>
              <a:rPr kumimoji="1" lang="en-US" altLang="ja-JP" sz="1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function value: 1.044441</a:t>
            </a:r>
            <a:r>
              <a:rPr kumimoji="1" lang="ja-JP" alt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損失関数の値</a:t>
            </a:r>
            <a:endParaRPr kumimoji="1" lang="en-US" altLang="ja-JP" sz="16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Iterations: 62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Function evaluations: 344</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Gradient evaluations: 86</a:t>
            </a:r>
          </a:p>
        </p:txBody>
      </p:sp>
      <p:pic>
        <p:nvPicPr>
          <p:cNvPr id="7" name="図 6">
            <a:extLst>
              <a:ext uri="{FF2B5EF4-FFF2-40B4-BE49-F238E27FC236}">
                <a16:creationId xmlns:a16="http://schemas.microsoft.com/office/drawing/2014/main" id="{11B46D29-0DCB-1D06-AB17-F8C5838E665B}"/>
              </a:ext>
            </a:extLst>
          </p:cNvPr>
          <p:cNvPicPr>
            <a:picLocks noChangeAspect="1"/>
          </p:cNvPicPr>
          <p:nvPr/>
        </p:nvPicPr>
        <p:blipFill>
          <a:blip r:embed="rId3"/>
          <a:srcRect t="14179"/>
          <a:stretch/>
        </p:blipFill>
        <p:spPr>
          <a:xfrm>
            <a:off x="5453950" y="1241393"/>
            <a:ext cx="3324537" cy="2435398"/>
          </a:xfrm>
          <a:prstGeom prst="rect">
            <a:avLst/>
          </a:prstGeom>
        </p:spPr>
      </p:pic>
      <p:pic>
        <p:nvPicPr>
          <p:cNvPr id="9" name="図 8">
            <a:extLst>
              <a:ext uri="{FF2B5EF4-FFF2-40B4-BE49-F238E27FC236}">
                <a16:creationId xmlns:a16="http://schemas.microsoft.com/office/drawing/2014/main" id="{69BB1397-0353-28AB-40CA-D166AAC74311}"/>
              </a:ext>
            </a:extLst>
          </p:cNvPr>
          <p:cNvPicPr>
            <a:picLocks noChangeAspect="1"/>
          </p:cNvPicPr>
          <p:nvPr/>
        </p:nvPicPr>
        <p:blipFill>
          <a:blip r:embed="rId4"/>
          <a:srcRect t="14179"/>
          <a:stretch/>
        </p:blipFill>
        <p:spPr>
          <a:xfrm>
            <a:off x="5663952" y="3429000"/>
            <a:ext cx="3324537" cy="2435398"/>
          </a:xfrm>
          <a:prstGeom prst="rect">
            <a:avLst/>
          </a:prstGeom>
        </p:spPr>
      </p:pic>
      <p:pic>
        <p:nvPicPr>
          <p:cNvPr id="13" name="図 12">
            <a:extLst>
              <a:ext uri="{FF2B5EF4-FFF2-40B4-BE49-F238E27FC236}">
                <a16:creationId xmlns:a16="http://schemas.microsoft.com/office/drawing/2014/main" id="{0966F3F9-91C8-4B5E-7305-6DBF0A694DEA}"/>
              </a:ext>
            </a:extLst>
          </p:cNvPr>
          <p:cNvPicPr>
            <a:picLocks noChangeAspect="1"/>
          </p:cNvPicPr>
          <p:nvPr/>
        </p:nvPicPr>
        <p:blipFill>
          <a:blip r:embed="rId5"/>
          <a:stretch>
            <a:fillRect/>
          </a:stretch>
        </p:blipFill>
        <p:spPr>
          <a:xfrm>
            <a:off x="8622567" y="1795153"/>
            <a:ext cx="3324537" cy="2837767"/>
          </a:xfrm>
          <a:prstGeom prst="rect">
            <a:avLst/>
          </a:prstGeom>
        </p:spPr>
      </p:pic>
      <p:pic>
        <p:nvPicPr>
          <p:cNvPr id="17" name="図 16">
            <a:extLst>
              <a:ext uri="{FF2B5EF4-FFF2-40B4-BE49-F238E27FC236}">
                <a16:creationId xmlns:a16="http://schemas.microsoft.com/office/drawing/2014/main" id="{8CD42A85-8238-DFEB-280F-508168020E0F}"/>
              </a:ext>
            </a:extLst>
          </p:cNvPr>
          <p:cNvPicPr>
            <a:picLocks noChangeAspect="1"/>
          </p:cNvPicPr>
          <p:nvPr/>
        </p:nvPicPr>
        <p:blipFill>
          <a:blip r:embed="rId6"/>
          <a:srcRect t="14091"/>
          <a:stretch/>
        </p:blipFill>
        <p:spPr>
          <a:xfrm>
            <a:off x="8922327" y="4359951"/>
            <a:ext cx="3321129" cy="2435399"/>
          </a:xfrm>
          <a:prstGeom prst="rect">
            <a:avLst/>
          </a:prstGeom>
        </p:spPr>
      </p:pic>
    </p:spTree>
    <p:extLst>
      <p:ext uri="{BB962C8B-B14F-4D97-AF65-F5344CB8AC3E}">
        <p14:creationId xmlns:p14="http://schemas.microsoft.com/office/powerpoint/2010/main" val="882749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05EA916-10E8-4AA1-C0C2-D9AA3400A65B}"/>
              </a:ext>
            </a:extLst>
          </p:cNvPr>
          <p:cNvSpPr/>
          <p:nvPr/>
        </p:nvSpPr>
        <p:spPr>
          <a:xfrm>
            <a:off x="0" y="0"/>
            <a:ext cx="12192000" cy="6858000"/>
          </a:xfrm>
          <a:prstGeom prst="rect">
            <a:avLst/>
          </a:prstGeom>
          <a:solidFill>
            <a:srgbClr val="B7F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6" name="Rectangle 6"/>
              <p:cNvSpPr txBox="1">
                <a:spLocks noChangeArrowheads="1"/>
              </p:cNvSpPr>
              <p:nvPr/>
            </p:nvSpPr>
            <p:spPr bwMode="auto">
              <a:xfrm>
                <a:off x="0" y="2"/>
                <a:ext cx="12192000" cy="6857999"/>
              </a:xfrm>
              <a:prstGeom prst="rect">
                <a:avLst/>
              </a:prstGeom>
              <a:noFill/>
              <a:ln>
                <a:noFill/>
              </a:ln>
              <a:extLst>
                <a:ext uri="{909E8E84-426E-40DD-AFC4-6F175D3DCCD1}">
                  <a14:hiddenFill>
                    <a:solidFill>
                      <a:srgbClr val="FFFFFF"/>
                    </a:solidFill>
                  </a14:hiddenFill>
                </a:ext>
                <a:ext uri="{91240B29-F687-4F45-9708-019B960494DF}">
                  <a14:hiddenLine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R="0" lvl="0" indent="0" algn="ctr" eaLnBrk="0" fontAlgn="base" hangingPunct="0">
                  <a:lnSpc>
                    <a:spcPct val="100000"/>
                  </a:lnSpc>
                  <a:spcBef>
                    <a:spcPct val="0"/>
                  </a:spcBef>
                  <a:spcAft>
                    <a:spcPct val="0"/>
                  </a:spcAft>
                  <a:buClrTx/>
                  <a:buSzTx/>
                  <a:buFontTx/>
                  <a:buNone/>
                  <a:tabLst/>
                  <a:defRPr sz="3200" b="1" i="0" u="none" strike="noStrike" kern="0" cap="none" spc="0" normalizeH="0" baseline="0">
                    <a:ln>
                      <a:noFill/>
                    </a:ln>
                    <a:solidFill>
                      <a:srgbClr val="0000FF"/>
                    </a:solidFill>
                    <a:effectLst/>
                    <a:uLnTx/>
                    <a:uFillTx/>
                    <a:latin typeface="Times New Roman"/>
                    <a:ea typeface="ＭＳ Ｐゴシック"/>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最小二乗法から</a:t>
                </a:r>
                <a:endPar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機械学習 </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線形回帰</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 へ</a:t>
                </a:r>
                <a:endPar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endParaRPr>
              </a:p>
              <a:p>
                <a:pPr marL="0" marR="0" lvl="0" indent="0" algn="ctr" defTabSz="914400" rtl="0" eaLnBrk="0" fontAlgn="base" latinLnBrk="0" hangingPunct="0">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モデル</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 </a:t>
                </a:r>
                <a14:m>
                  <m:oMath xmlns:m="http://schemas.openxmlformats.org/officeDocument/2006/math">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j-cs"/>
                      </a:rPr>
                      <m:t>𝑓</m:t>
                    </m:r>
                    <m:d>
                      <m:dPr>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j-cs"/>
                          </a:rPr>
                        </m:ctrlPr>
                      </m:d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j-cs"/>
                          </a:rPr>
                          <m:t>𝑥</m:t>
                        </m:r>
                      </m:e>
                    </m:d>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j-cs"/>
                      </a:rPr>
                      <m:t>=</m:t>
                    </m:r>
                    <m:sSub>
                      <m:sSubPr>
                        <m:ctrlPr>
                          <a:rPr kumimoji="1" lang="ja-JP" altLang="en-US" sz="2400" b="1" i="1" u="none" strike="noStrike" kern="0" cap="none" spc="0" normalizeH="0" baseline="0" noProof="0">
                            <a:ln>
                              <a:noFill/>
                            </a:ln>
                            <a:solidFill>
                              <a:srgbClr val="000000"/>
                            </a:solidFill>
                            <a:effectLst/>
                            <a:uLnTx/>
                            <a:uFillTx/>
                            <a:latin typeface="Cambria Math" panose="02040503050406030204" pitchFamily="18" charset="0"/>
                            <a:cs typeface="+mj-cs"/>
                          </a:rPr>
                        </m:ctrlPr>
                      </m:sSubPr>
                      <m:e>
                        <m:r>
                          <a:rPr kumimoji="1" lang="ja-JP" altLang="en-US" sz="2400" b="0" i="1" u="none" strike="noStrike" kern="0" cap="none" spc="0" normalizeH="0" baseline="0" noProof="0">
                            <a:ln>
                              <a:noFill/>
                            </a:ln>
                            <a:solidFill>
                              <a:srgbClr val="000000"/>
                            </a:solidFill>
                            <a:effectLst/>
                            <a:uLnTx/>
                            <a:uFillTx/>
                            <a:latin typeface="Cambria Math" panose="02040503050406030204" pitchFamily="18" charset="0"/>
                            <a:cs typeface="+mj-cs"/>
                          </a:rPr>
                          <m:t>𝑎</m:t>
                        </m:r>
                      </m:e>
                      <m:sub>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1</m:t>
                        </m:r>
                      </m:sub>
                    </m:sSub>
                    <m:sSup>
                      <m:sSupPr>
                        <m:ctrlPr>
                          <a:rPr kumimoji="1" lang="en-US" altLang="ja-JP" sz="2400" b="1" i="1" u="none" strike="noStrike" kern="0" cap="none" spc="0" normalizeH="0" baseline="0" noProof="0">
                            <a:ln>
                              <a:noFill/>
                            </a:ln>
                            <a:solidFill>
                              <a:srgbClr val="000000"/>
                            </a:solidFill>
                            <a:effectLst/>
                            <a:uLnTx/>
                            <a:uFillTx/>
                            <a:latin typeface="Cambria Math" panose="02040503050406030204" pitchFamily="18" charset="0"/>
                            <a:cs typeface="+mj-cs"/>
                          </a:rPr>
                        </m:ctrlPr>
                      </m:sSup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𝑥</m:t>
                        </m:r>
                      </m:e>
                      <m:sup>
                        <m:d>
                          <m:dPr>
                            <m:ctrlPr>
                              <a:rPr kumimoji="1" lang="en-US" altLang="ja-JP" sz="2400" b="1" i="1" u="none" strike="noStrike" kern="0" cap="none" spc="0" normalizeH="0" baseline="0" noProof="0">
                                <a:ln>
                                  <a:noFill/>
                                </a:ln>
                                <a:solidFill>
                                  <a:srgbClr val="000000"/>
                                </a:solidFill>
                                <a:effectLst/>
                                <a:uLnTx/>
                                <a:uFillTx/>
                                <a:latin typeface="Cambria Math" panose="02040503050406030204" pitchFamily="18" charset="0"/>
                                <a:cs typeface="+mj-cs"/>
                              </a:rPr>
                            </m:ctrlPr>
                          </m:d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1</m:t>
                            </m:r>
                          </m:e>
                        </m:d>
                      </m:sup>
                    </m:sSup>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m:t>
                    </m:r>
                    <m:sSub>
                      <m:sSubPr>
                        <m:ctrlPr>
                          <a:rPr kumimoji="1" lang="ja-JP" altLang="en-US" sz="2400" b="1" i="1" u="none" strike="noStrike" kern="0" cap="none" spc="0" normalizeH="0" baseline="0" noProof="0">
                            <a:ln>
                              <a:noFill/>
                            </a:ln>
                            <a:solidFill>
                              <a:srgbClr val="000000"/>
                            </a:solidFill>
                            <a:effectLst/>
                            <a:uLnTx/>
                            <a:uFillTx/>
                            <a:latin typeface="Cambria Math" panose="02040503050406030204" pitchFamily="18" charset="0"/>
                            <a:cs typeface="+mj-cs"/>
                          </a:rPr>
                        </m:ctrlPr>
                      </m:sSubPr>
                      <m:e>
                        <m:r>
                          <a:rPr kumimoji="1" lang="ja-JP" altLang="en-US" sz="2400" b="0" i="1" u="none" strike="noStrike" kern="0" cap="none" spc="0" normalizeH="0" baseline="0" noProof="0">
                            <a:ln>
                              <a:noFill/>
                            </a:ln>
                            <a:solidFill>
                              <a:srgbClr val="000000"/>
                            </a:solidFill>
                            <a:effectLst/>
                            <a:uLnTx/>
                            <a:uFillTx/>
                            <a:latin typeface="Cambria Math" panose="02040503050406030204" pitchFamily="18" charset="0"/>
                            <a:cs typeface="+mj-cs"/>
                          </a:rPr>
                          <m:t>𝑎</m:t>
                        </m:r>
                      </m:e>
                      <m:sub>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2</m:t>
                        </m:r>
                      </m:sub>
                    </m:sSub>
                    <m:sSup>
                      <m:sSupPr>
                        <m:ctrlPr>
                          <a:rPr kumimoji="1" lang="en-US" altLang="ja-JP" sz="2400" b="1" i="1" u="none" strike="noStrike" kern="0" cap="none" spc="0" normalizeH="0" baseline="0" noProof="0">
                            <a:ln>
                              <a:noFill/>
                            </a:ln>
                            <a:solidFill>
                              <a:srgbClr val="000000"/>
                            </a:solidFill>
                            <a:effectLst/>
                            <a:uLnTx/>
                            <a:uFillTx/>
                            <a:latin typeface="Cambria Math" panose="02040503050406030204" pitchFamily="18" charset="0"/>
                            <a:cs typeface="+mj-cs"/>
                          </a:rPr>
                        </m:ctrlPr>
                      </m:sSup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𝑥</m:t>
                        </m:r>
                      </m:e>
                      <m:sup>
                        <m:d>
                          <m:dPr>
                            <m:ctrlPr>
                              <a:rPr kumimoji="1" lang="en-US" altLang="ja-JP" sz="2400" b="1" i="1" u="none" strike="noStrike" kern="0" cap="none" spc="0" normalizeH="0" baseline="0" noProof="0">
                                <a:ln>
                                  <a:noFill/>
                                </a:ln>
                                <a:solidFill>
                                  <a:srgbClr val="000000"/>
                                </a:solidFill>
                                <a:effectLst/>
                                <a:uLnTx/>
                                <a:uFillTx/>
                                <a:latin typeface="Cambria Math" panose="02040503050406030204" pitchFamily="18" charset="0"/>
                                <a:cs typeface="+mj-cs"/>
                              </a:rPr>
                            </m:ctrlPr>
                          </m:d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2</m:t>
                            </m:r>
                          </m:e>
                        </m:d>
                      </m:sup>
                    </m:sSup>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m:t>
                    </m:r>
                    <m:sSub>
                      <m:sSubPr>
                        <m:ctrlPr>
                          <a:rPr kumimoji="1" lang="ja-JP" altLang="en-US" sz="2400" b="1" i="1" u="none" strike="noStrike" kern="0" cap="none" spc="0" normalizeH="0" baseline="0" noProof="0">
                            <a:ln>
                              <a:noFill/>
                            </a:ln>
                            <a:solidFill>
                              <a:srgbClr val="000000"/>
                            </a:solidFill>
                            <a:effectLst/>
                            <a:uLnTx/>
                            <a:uFillTx/>
                            <a:latin typeface="Cambria Math" panose="02040503050406030204" pitchFamily="18" charset="0"/>
                            <a:cs typeface="+mj-cs"/>
                          </a:rPr>
                        </m:ctrlPr>
                      </m:sSubPr>
                      <m:e>
                        <m:r>
                          <a:rPr kumimoji="1" lang="ja-JP" altLang="en-US" sz="2400" b="0" i="1" u="none" strike="noStrike" kern="0" cap="none" spc="0" normalizeH="0" baseline="0" noProof="0">
                            <a:ln>
                              <a:noFill/>
                            </a:ln>
                            <a:solidFill>
                              <a:srgbClr val="000000"/>
                            </a:solidFill>
                            <a:effectLst/>
                            <a:uLnTx/>
                            <a:uFillTx/>
                            <a:latin typeface="Cambria Math" panose="02040503050406030204" pitchFamily="18" charset="0"/>
                            <a:cs typeface="+mj-cs"/>
                          </a:rPr>
                          <m:t>𝑎</m:t>
                        </m:r>
                      </m:e>
                      <m:sub>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𝑝</m:t>
                        </m:r>
                      </m:sub>
                    </m:sSub>
                    <m:sSup>
                      <m:sSupPr>
                        <m:ctrlPr>
                          <a:rPr kumimoji="1" lang="en-US" altLang="ja-JP" sz="2400" b="1" i="1" u="none" strike="noStrike" kern="0" cap="none" spc="0" normalizeH="0" baseline="0" noProof="0">
                            <a:ln>
                              <a:noFill/>
                            </a:ln>
                            <a:solidFill>
                              <a:srgbClr val="000000"/>
                            </a:solidFill>
                            <a:effectLst/>
                            <a:uLnTx/>
                            <a:uFillTx/>
                            <a:latin typeface="Cambria Math" panose="02040503050406030204" pitchFamily="18" charset="0"/>
                            <a:cs typeface="+mj-cs"/>
                          </a:rPr>
                        </m:ctrlPr>
                      </m:sSup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𝑥</m:t>
                        </m:r>
                      </m:e>
                      <m:sup>
                        <m:d>
                          <m:dPr>
                            <m:ctrlPr>
                              <a:rPr kumimoji="1" lang="en-US" altLang="ja-JP" sz="2400" b="1" i="1" u="none" strike="noStrike" kern="0" cap="none" spc="0" normalizeH="0" baseline="0" noProof="0">
                                <a:ln>
                                  <a:noFill/>
                                </a:ln>
                                <a:solidFill>
                                  <a:srgbClr val="000000"/>
                                </a:solidFill>
                                <a:effectLst/>
                                <a:uLnTx/>
                                <a:uFillTx/>
                                <a:latin typeface="Cambria Math" panose="02040503050406030204" pitchFamily="18" charset="0"/>
                                <a:cs typeface="+mj-cs"/>
                              </a:rPr>
                            </m:ctrlPr>
                          </m:d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𝑝</m:t>
                            </m:r>
                          </m:e>
                        </m:d>
                      </m:sup>
                    </m:sSup>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m:t>
                    </m:r>
                    <m:nary>
                      <m:naryPr>
                        <m:chr m:val="∑"/>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j-cs"/>
                          </a:rPr>
                        </m:ctrlPr>
                      </m:naryPr>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j-cs"/>
                          </a:rPr>
                          <m:t>𝑘</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j-cs"/>
                          </a:rPr>
                          <m:t>=0</m:t>
                        </m:r>
                      </m:sub>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j-cs"/>
                          </a:rPr>
                          <m:t>𝑝</m:t>
                        </m:r>
                      </m:sup>
                      <m:e>
                        <m:sSub>
                          <m:sSubPr>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j-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j-cs"/>
                              </a:rPr>
                              <m:t>𝑎</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j-cs"/>
                              </a:rPr>
                              <m:t>𝑘</m:t>
                            </m:r>
                          </m:sub>
                        </m:sSub>
                        <m:sSup>
                          <m:sSupPr>
                            <m:ctrlPr>
                              <a:rPr kumimoji="1" lang="en-US" altLang="ja-JP" sz="2400" b="1" i="1" u="none" strike="noStrike" kern="0" cap="none" spc="0" normalizeH="0" baseline="0" noProof="0">
                                <a:ln>
                                  <a:noFill/>
                                </a:ln>
                                <a:solidFill>
                                  <a:srgbClr val="000000"/>
                                </a:solidFill>
                                <a:effectLst/>
                                <a:uLnTx/>
                                <a:uFillTx/>
                                <a:latin typeface="Cambria Math" panose="02040503050406030204" pitchFamily="18" charset="0"/>
                                <a:cs typeface="+mj-cs"/>
                              </a:rPr>
                            </m:ctrlPr>
                          </m:sSup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𝑥</m:t>
                            </m:r>
                          </m:e>
                          <m:sup>
                            <m:d>
                              <m:dPr>
                                <m:ctrlPr>
                                  <a:rPr kumimoji="1" lang="en-US" altLang="ja-JP" sz="2400" b="1" i="1" u="none" strike="noStrike" kern="0" cap="none" spc="0" normalizeH="0" baseline="0" noProof="0">
                                    <a:ln>
                                      <a:noFill/>
                                    </a:ln>
                                    <a:solidFill>
                                      <a:srgbClr val="000000"/>
                                    </a:solidFill>
                                    <a:effectLst/>
                                    <a:uLnTx/>
                                    <a:uFillTx/>
                                    <a:latin typeface="Cambria Math" panose="02040503050406030204" pitchFamily="18" charset="0"/>
                                    <a:cs typeface="+mj-cs"/>
                                  </a:rPr>
                                </m:ctrlPr>
                              </m:d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𝑘</m:t>
                                </m:r>
                              </m:e>
                            </m:d>
                          </m:sup>
                        </m:sSup>
                      </m:e>
                    </m:nary>
                  </m:oMath>
                </a14:m>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j-cs"/>
                  </a:rPr>
                  <a:t> </a:t>
                </a:r>
                <a:endPar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j-cs"/>
                </a:endParaRPr>
              </a:p>
              <a:p>
                <a:pPr marL="0" marR="0" lvl="0" indent="0" algn="ctr" defTabSz="914400" rtl="0" eaLnBrk="0" fontAlgn="base" latinLnBrk="0" hangingPunct="0">
                  <a:lnSpc>
                    <a:spcPct val="120000"/>
                  </a:lnSpc>
                  <a:spcBef>
                    <a:spcPct val="0"/>
                  </a:spcBef>
                  <a:spcAft>
                    <a:spcPct val="0"/>
                  </a:spcAft>
                  <a:buClrTx/>
                  <a:buSzTx/>
                  <a:buFontTx/>
                  <a:buNone/>
                  <a:tabLst/>
                  <a:defRPr/>
                </a:pPr>
                <a:endParaRPr kumimoji="1" lang="en-US" altLang="ja-JP" sz="2400" b="0" i="1" u="none" strike="noStrike" kern="0" cap="none" spc="0" normalizeH="0" baseline="0" noProof="0" dirty="0">
                  <a:ln>
                    <a:noFill/>
                  </a:ln>
                  <a:solidFill>
                    <a:srgbClr val="000000"/>
                  </a:solidFill>
                  <a:effectLst/>
                  <a:uLnTx/>
                  <a:uFillTx/>
                  <a:latin typeface="Cambria Math" panose="02040503050406030204" pitchFamily="18" charset="0"/>
                  <a:ea typeface="ＭＳ Ｐゴシック"/>
                  <a:cs typeface="+mj-cs"/>
                </a:endParaRPr>
              </a:p>
              <a:p>
                <a:pPr marL="0" marR="0" lvl="0" indent="0" algn="ctr" defTabSz="914400" rtl="0" eaLnBrk="0" fontAlgn="base" latinLnBrk="0" hangingPunct="0">
                  <a:lnSpc>
                    <a:spcPct val="120000"/>
                  </a:lnSpc>
                  <a:spcBef>
                    <a:spcPct val="0"/>
                  </a:spcBef>
                  <a:spcAft>
                    <a:spcPct val="0"/>
                  </a:spcAft>
                  <a:buClrTx/>
                  <a:buSzTx/>
                  <a:buFontTx/>
                  <a:buNone/>
                  <a:tabLst/>
                  <a:defRPr/>
                </a:pPr>
                <a14:m>
                  <m:oMath xmlns:m="http://schemas.openxmlformats.org/officeDocument/2006/math">
                    <m:sSup>
                      <m:sSupPr>
                        <m:ctrlP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ctrlPr>
                      </m:sSupPr>
                      <m:e>
                        <m:sSub>
                          <m:sSubPr>
                            <m:ctrlP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ctrlPr>
                          </m:sSubPr>
                          <m:e>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t>𝒙</m:t>
                            </m:r>
                          </m:e>
                          <m:sub>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t>𝒋</m:t>
                            </m:r>
                          </m:sub>
                        </m:sSub>
                      </m:e>
                      <m:sup>
                        <m:d>
                          <m:dPr>
                            <m:ctrlP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ctrlPr>
                          </m:dPr>
                          <m:e>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t>𝒌</m:t>
                            </m:r>
                          </m:e>
                        </m:d>
                      </m:sup>
                    </m:sSup>
                  </m:oMath>
                </a14:m>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j-cs"/>
                  </a:rPr>
                  <a:t>: </a:t>
                </a:r>
                <a:r>
                  <a:rPr kumimoji="1" lang="en-US" altLang="ja-JP" sz="24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j-cs"/>
                  </a:rPr>
                  <a:t>j</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j-cs"/>
                  </a:rPr>
                  <a:t>番目のデータの</a:t>
                </a:r>
                <a:r>
                  <a:rPr kumimoji="1" lang="en-US" altLang="ja-JP" sz="24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j-cs"/>
                  </a:rPr>
                  <a:t>k</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j-cs"/>
                  </a:rPr>
                  <a:t>番目の記述子</a:t>
                </a:r>
                <a:endPar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j-cs"/>
                </a:endParaRPr>
              </a:p>
              <a:p>
                <a:pPr marL="0" marR="0" lvl="0" indent="0" algn="ctr" defTabSz="914400" rtl="0" eaLnBrk="0" fontAlgn="base" latinLnBrk="0" hangingPunct="0">
                  <a:lnSpc>
                    <a:spcPct val="12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t>𝒋</m:t>
                      </m:r>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t>=</m:t>
                      </m:r>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t>𝟏</m:t>
                      </m:r>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t>, </m:t>
                      </m:r>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t>𝟐</m:t>
                      </m:r>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t>, ⋯,</m:t>
                      </m:r>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j-cs"/>
                        </a:rPr>
                        <m:t>𝒏</m:t>
                      </m:r>
                    </m:oMath>
                  </m:oMathPara>
                </a14:m>
                <a:endParaRPr kumimoji="1" lang="en-US" altLang="ja-JP" sz="2400" b="1" i="0" u="none" strike="noStrike" kern="0" cap="none" spc="0" normalizeH="0" baseline="0" noProof="0" dirty="0">
                  <a:ln>
                    <a:noFill/>
                  </a:ln>
                  <a:solidFill>
                    <a:srgbClr val="FF0000"/>
                  </a:solidFill>
                  <a:effectLst/>
                  <a:uLnTx/>
                  <a:uFillTx/>
                  <a:latin typeface="Times New Roman" panose="02020603050405020304" pitchFamily="18" charset="0"/>
                  <a:ea typeface="Cambria Math" panose="02040503050406030204" pitchFamily="18" charset="0"/>
                  <a:cs typeface="+mj-cs"/>
                </a:endParaRPr>
              </a:p>
              <a:p>
                <a:pPr marL="0" marR="0" lvl="0" indent="0" algn="ctr" defTabSz="914400" rtl="0" eaLnBrk="0" fontAlgn="base" latinLnBrk="0" hangingPunct="0">
                  <a:lnSpc>
                    <a:spcPct val="12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t>𝒌</m:t>
                      </m:r>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t>=</m:t>
                      </m:r>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t>𝟏</m:t>
                      </m:r>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t>, </m:t>
                      </m:r>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t>𝟐</m:t>
                      </m:r>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cs typeface="+mj-cs"/>
                        </a:rPr>
                        <m:t>, ⋯,</m:t>
                      </m:r>
                      <m:r>
                        <a:rPr kumimoji="1" lang="en-US" altLang="ja-JP" sz="2400" b="1" i="1" u="none" strike="noStrike" kern="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j-cs"/>
                        </a:rPr>
                        <m:t>𝒑</m:t>
                      </m:r>
                    </m:oMath>
                  </m:oMathPara>
                </a14:m>
                <a:endParaRPr kumimoji="1" lang="en-US" altLang="ja-JP" sz="2400" b="1" i="0" u="none" strike="noStrike" kern="0" cap="none" spc="0" normalizeH="0" baseline="0" noProof="0" dirty="0">
                  <a:ln>
                    <a:noFill/>
                  </a:ln>
                  <a:solidFill>
                    <a:srgbClr val="FF0000"/>
                  </a:solidFill>
                  <a:effectLst/>
                  <a:uLnTx/>
                  <a:uFillTx/>
                  <a:latin typeface="Times New Roman" panose="02020603050405020304" pitchFamily="18" charset="0"/>
                  <a:ea typeface="Cambria Math" panose="02040503050406030204" pitchFamily="18" charset="0"/>
                  <a:cs typeface="+mj-cs"/>
                </a:endParaRPr>
              </a:p>
              <a:p>
                <a:pPr marL="0" marR="0" lvl="0" indent="0" algn="ctr" defTabSz="914400" rtl="0" eaLnBrk="0" fontAlgn="base" latinLnBrk="0" hangingPunct="0">
                  <a:lnSpc>
                    <a:spcPct val="120000"/>
                  </a:lnSpc>
                  <a:spcBef>
                    <a:spcPct val="0"/>
                  </a:spcBef>
                  <a:spcAft>
                    <a:spcPct val="0"/>
                  </a:spcAft>
                  <a:buClrTx/>
                  <a:buSzTx/>
                  <a:buFontTx/>
                  <a:buNone/>
                  <a:tabLst/>
                  <a:defRPr/>
                </a:pPr>
                <a:endParaRPr kumimoji="1" lang="en-US" altLang="ja-JP" sz="2400" b="0" i="0" u="none" strike="noStrike" kern="0" cap="none" spc="0" normalizeH="0" baseline="0" noProof="0" dirty="0">
                  <a:ln>
                    <a:noFill/>
                  </a:ln>
                  <a:solidFill>
                    <a:srgbClr val="000000"/>
                  </a:solidFill>
                  <a:effectLst/>
                  <a:uLnTx/>
                  <a:uFillTx/>
                  <a:latin typeface="Times New Roman" panose="02020603050405020304" pitchFamily="18" charset="0"/>
                  <a:ea typeface="Cambria Math" panose="02040503050406030204" pitchFamily="18" charset="0"/>
                  <a:cs typeface="+mj-cs"/>
                </a:endParaRPr>
              </a:p>
              <a:p>
                <a:pPr marL="0" marR="0" lvl="0" indent="0" algn="ctr" defTabSz="914400" rtl="0" eaLnBrk="0" fontAlgn="base" latinLnBrk="0" hangingPunct="0">
                  <a:lnSpc>
                    <a:spcPct val="120000"/>
                  </a:lnSpc>
                  <a:spcBef>
                    <a:spcPct val="0"/>
                  </a:spcBef>
                  <a:spcAft>
                    <a:spcPct val="0"/>
                  </a:spcAft>
                  <a:buClrTx/>
                  <a:buSzTx/>
                  <a:buFontTx/>
                  <a:buNone/>
                  <a:tabLst/>
                  <a:defRPr/>
                </a:pPr>
                <a14:m>
                  <m:oMath xmlns:m="http://schemas.openxmlformats.org/officeDocument/2006/math">
                    <m:sSub>
                      <m:sSubPr>
                        <m:ctrlP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ctrlPr>
                      </m:sSub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𝑦</m:t>
                        </m:r>
                      </m:e>
                      <m:sub>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𝑗</m:t>
                        </m:r>
                      </m:sub>
                    </m:sSub>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j-cs"/>
                      </a:rPr>
                      <m:t>𝑓</m:t>
                    </m:r>
                    <m:d>
                      <m:dPr>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j-cs"/>
                          </a:rPr>
                        </m:ctrlPr>
                      </m:dPr>
                      <m:e>
                        <m:sSub>
                          <m:sSubPr>
                            <m:ctrlP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ctrlPr>
                          </m:sSub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𝑥</m:t>
                            </m:r>
                          </m:e>
                          <m:sub>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𝑗</m:t>
                            </m:r>
                          </m:sub>
                        </m:sSub>
                      </m:e>
                    </m:d>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j-cs"/>
                      </a:rPr>
                      <m:t>=</m:t>
                    </m:r>
                    <m:sSub>
                      <m:sSubPr>
                        <m:ctrlPr>
                          <a:rPr kumimoji="1" lang="ja-JP" altLang="en-US" sz="2400" b="1" i="1" u="none" strike="noStrike" kern="0" cap="none" spc="0" normalizeH="0" baseline="0" noProof="0">
                            <a:ln>
                              <a:noFill/>
                            </a:ln>
                            <a:solidFill>
                              <a:srgbClr val="000000"/>
                            </a:solidFill>
                            <a:effectLst/>
                            <a:uLnTx/>
                            <a:uFillTx/>
                            <a:latin typeface="Cambria Math" panose="02040503050406030204" pitchFamily="18" charset="0"/>
                            <a:cs typeface="+mj-cs"/>
                          </a:rPr>
                        </m:ctrlPr>
                      </m:sSubPr>
                      <m:e>
                        <m:r>
                          <a:rPr kumimoji="1" lang="ja-JP" altLang="en-US" sz="2400" b="0" i="1" u="none" strike="noStrike" kern="0" cap="none" spc="0" normalizeH="0" baseline="0" noProof="0">
                            <a:ln>
                              <a:noFill/>
                            </a:ln>
                            <a:solidFill>
                              <a:srgbClr val="000000"/>
                            </a:solidFill>
                            <a:effectLst/>
                            <a:uLnTx/>
                            <a:uFillTx/>
                            <a:latin typeface="Cambria Math" panose="02040503050406030204" pitchFamily="18" charset="0"/>
                            <a:cs typeface="+mj-cs"/>
                          </a:rPr>
                          <m:t>𝑎</m:t>
                        </m:r>
                      </m:e>
                      <m:sub>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1</m:t>
                        </m:r>
                      </m:sub>
                    </m:sSub>
                    <m:sSup>
                      <m:sSupPr>
                        <m:ctrlP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ctrlPr>
                      </m:sSupPr>
                      <m:e>
                        <m:sSub>
                          <m:sSubPr>
                            <m:ctrlP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ctrlPr>
                          </m:sSub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𝑥</m:t>
                            </m:r>
                          </m:e>
                          <m:sub>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𝑗</m:t>
                            </m:r>
                          </m:sub>
                        </m:sSub>
                      </m:e>
                      <m:sup>
                        <m:d>
                          <m:dPr>
                            <m:ctrlP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ctrlPr>
                          </m:d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1</m:t>
                            </m:r>
                          </m:e>
                        </m:d>
                      </m:sup>
                    </m:sSup>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m:t>
                    </m:r>
                    <m:sSub>
                      <m:sSubPr>
                        <m:ctrlPr>
                          <a:rPr kumimoji="1" lang="ja-JP" altLang="en-US" sz="2400" b="1" i="1" u="none" strike="noStrike" kern="0" cap="none" spc="0" normalizeH="0" baseline="0" noProof="0">
                            <a:ln>
                              <a:noFill/>
                            </a:ln>
                            <a:solidFill>
                              <a:srgbClr val="000000"/>
                            </a:solidFill>
                            <a:effectLst/>
                            <a:uLnTx/>
                            <a:uFillTx/>
                            <a:latin typeface="Cambria Math" panose="02040503050406030204" pitchFamily="18" charset="0"/>
                            <a:cs typeface="+mj-cs"/>
                          </a:rPr>
                        </m:ctrlPr>
                      </m:sSubPr>
                      <m:e>
                        <m:r>
                          <a:rPr kumimoji="1" lang="ja-JP" altLang="en-US" sz="2400" b="0" i="1" u="none" strike="noStrike" kern="0" cap="none" spc="0" normalizeH="0" baseline="0" noProof="0">
                            <a:ln>
                              <a:noFill/>
                            </a:ln>
                            <a:solidFill>
                              <a:srgbClr val="000000"/>
                            </a:solidFill>
                            <a:effectLst/>
                            <a:uLnTx/>
                            <a:uFillTx/>
                            <a:latin typeface="Cambria Math" panose="02040503050406030204" pitchFamily="18" charset="0"/>
                            <a:cs typeface="+mj-cs"/>
                          </a:rPr>
                          <m:t>𝑎</m:t>
                        </m:r>
                      </m:e>
                      <m:sub>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2</m:t>
                        </m:r>
                      </m:sub>
                    </m:sSub>
                    <m:sSup>
                      <m:sSupPr>
                        <m:ctrlP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ctrlPr>
                      </m:sSupPr>
                      <m:e>
                        <m:sSub>
                          <m:sSubPr>
                            <m:ctrlP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ctrlPr>
                          </m:sSub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𝑥</m:t>
                            </m:r>
                          </m:e>
                          <m:sub>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𝑗</m:t>
                            </m:r>
                          </m:sub>
                        </m:sSub>
                      </m:e>
                      <m:sup>
                        <m:d>
                          <m:dPr>
                            <m:ctrlP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ctrlPr>
                          </m:d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2</m:t>
                            </m:r>
                          </m:e>
                        </m:d>
                      </m:sup>
                    </m:sSup>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m:t>
                    </m:r>
                    <m:sSub>
                      <m:sSubPr>
                        <m:ctrlPr>
                          <a:rPr kumimoji="1" lang="ja-JP" altLang="en-US" sz="2400" b="1" i="1" u="none" strike="noStrike" kern="0" cap="none" spc="0" normalizeH="0" baseline="0" noProof="0">
                            <a:ln>
                              <a:noFill/>
                            </a:ln>
                            <a:solidFill>
                              <a:srgbClr val="000000"/>
                            </a:solidFill>
                            <a:effectLst/>
                            <a:uLnTx/>
                            <a:uFillTx/>
                            <a:latin typeface="Cambria Math" panose="02040503050406030204" pitchFamily="18" charset="0"/>
                            <a:cs typeface="+mj-cs"/>
                          </a:rPr>
                        </m:ctrlPr>
                      </m:sSubPr>
                      <m:e>
                        <m:r>
                          <a:rPr kumimoji="1" lang="ja-JP" altLang="en-US" sz="2400" b="0" i="1" u="none" strike="noStrike" kern="0" cap="none" spc="0" normalizeH="0" baseline="0" noProof="0">
                            <a:ln>
                              <a:noFill/>
                            </a:ln>
                            <a:solidFill>
                              <a:srgbClr val="000000"/>
                            </a:solidFill>
                            <a:effectLst/>
                            <a:uLnTx/>
                            <a:uFillTx/>
                            <a:latin typeface="Cambria Math" panose="02040503050406030204" pitchFamily="18" charset="0"/>
                            <a:cs typeface="+mj-cs"/>
                          </a:rPr>
                          <m:t>𝑎</m:t>
                        </m:r>
                      </m:e>
                      <m:sub>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𝑝</m:t>
                        </m:r>
                      </m:sub>
                    </m:sSub>
                    <m:sSup>
                      <m:sSupPr>
                        <m:ctrlP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ctrlPr>
                      </m:sSupPr>
                      <m:e>
                        <m:sSub>
                          <m:sSubPr>
                            <m:ctrlP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ctrlPr>
                          </m:sSub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𝑥</m:t>
                            </m:r>
                          </m:e>
                          <m:sub>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𝑗</m:t>
                            </m:r>
                          </m:sub>
                        </m:sSub>
                      </m:e>
                      <m:sup>
                        <m:d>
                          <m:dPr>
                            <m:ctrlP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ctrlPr>
                          </m:d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𝑝</m:t>
                            </m:r>
                          </m:e>
                        </m:d>
                      </m:sup>
                    </m:sSup>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m:t>
                    </m:r>
                    <m:nary>
                      <m:naryPr>
                        <m:chr m:val="∑"/>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j-cs"/>
                          </a:rPr>
                        </m:ctrlPr>
                      </m:naryPr>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j-cs"/>
                          </a:rPr>
                          <m:t>𝑘</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j-cs"/>
                          </a:rPr>
                          <m:t>=0</m:t>
                        </m:r>
                      </m:sub>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j-cs"/>
                          </a:rPr>
                          <m:t>𝑝</m:t>
                        </m:r>
                      </m:sup>
                      <m:e>
                        <m:sSub>
                          <m:sSubPr>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j-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j-cs"/>
                              </a:rPr>
                              <m:t>𝑎</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j-cs"/>
                              </a:rPr>
                              <m:t>𝑘</m:t>
                            </m:r>
                          </m:sub>
                        </m:sSub>
                        <m:sSup>
                          <m:sSupPr>
                            <m:ctrlP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ctrlPr>
                          </m:sSupPr>
                          <m:e>
                            <m:sSub>
                              <m:sSubPr>
                                <m:ctrlP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ctrlPr>
                              </m:sSub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𝑥</m:t>
                                </m:r>
                              </m:e>
                              <m:sub>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𝑗</m:t>
                                </m:r>
                              </m:sub>
                            </m:sSub>
                          </m:e>
                          <m:sup>
                            <m:d>
                              <m:dPr>
                                <m:ctrlP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ctrlPr>
                              </m:dPr>
                              <m:e>
                                <m:r>
                                  <a:rPr kumimoji="1" lang="en-US" altLang="ja-JP" sz="2400" b="0" i="1" u="none" strike="noStrike" kern="0" cap="none" spc="0" normalizeH="0" baseline="0" noProof="0">
                                    <a:ln>
                                      <a:noFill/>
                                    </a:ln>
                                    <a:solidFill>
                                      <a:srgbClr val="000000"/>
                                    </a:solidFill>
                                    <a:effectLst/>
                                    <a:uLnTx/>
                                    <a:uFillTx/>
                                    <a:latin typeface="Cambria Math" panose="02040503050406030204" pitchFamily="18" charset="0"/>
                                    <a:cs typeface="+mj-cs"/>
                                  </a:rPr>
                                  <m:t>𝑝</m:t>
                                </m:r>
                              </m:e>
                            </m:d>
                          </m:sup>
                        </m:sSup>
                      </m:e>
                    </m:nary>
                  </m:oMath>
                </a14:m>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j-cs"/>
                  </a:rPr>
                  <a:t> </a:t>
                </a:r>
                <a:endParaRPr kumimoji="1" lang="en-US" altLang="ja-JP" sz="2400" b="1" i="0" u="none" strike="noStrike" kern="0" cap="none" spc="0" normalizeH="0" baseline="0" noProof="0" dirty="0">
                  <a:ln>
                    <a:noFill/>
                  </a:ln>
                  <a:solidFill>
                    <a:srgbClr val="0000FF"/>
                  </a:solidFill>
                  <a:effectLst/>
                  <a:uLnTx/>
                  <a:uFillTx/>
                  <a:latin typeface="Times New Roman"/>
                  <a:ea typeface="ＭＳ Ｐゴシック"/>
                  <a:cs typeface="+mj-cs"/>
                </a:endParaRPr>
              </a:p>
            </p:txBody>
          </p:sp>
        </mc:Choice>
        <mc:Fallback xmlns="">
          <p:sp>
            <p:nvSpPr>
              <p:cNvPr id="6" name="Rectangle 6"/>
              <p:cNvSpPr txBox="1">
                <a:spLocks noRot="1" noChangeAspect="1" noMove="1" noResize="1" noEditPoints="1" noAdjustHandles="1" noChangeArrowheads="1" noChangeShapeType="1" noTextEdit="1"/>
              </p:cNvSpPr>
              <p:nvPr/>
            </p:nvSpPr>
            <p:spPr bwMode="auto">
              <a:xfrm>
                <a:off x="0" y="2"/>
                <a:ext cx="12192000" cy="6857999"/>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r>
                  <a:rPr lang="ja-JP" altLang="en-US">
                    <a:noFill/>
                  </a:rPr>
                  <a:t> </a:t>
                </a:r>
              </a:p>
            </p:txBody>
          </p:sp>
        </mc:Fallback>
      </mc:AlternateContent>
    </p:spTree>
    <p:extLst>
      <p:ext uri="{BB962C8B-B14F-4D97-AF65-F5344CB8AC3E}">
        <p14:creationId xmlns:p14="http://schemas.microsoft.com/office/powerpoint/2010/main" val="1225712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24000" y="2"/>
            <a:ext cx="9144000" cy="7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R="0" lvl="0" indent="0" algn="ctr" eaLnBrk="0" fontAlgn="base" hangingPunct="0">
              <a:lnSpc>
                <a:spcPct val="100000"/>
              </a:lnSpc>
              <a:spcBef>
                <a:spcPct val="0"/>
              </a:spcBef>
              <a:spcAft>
                <a:spcPct val="0"/>
              </a:spcAft>
              <a:buClrTx/>
              <a:buSzTx/>
              <a:buFontTx/>
              <a:buNone/>
              <a:tabLst/>
              <a:defRPr sz="3200" b="1" i="0" u="none" strike="noStrike" kern="0" cap="none" spc="0" normalizeH="0" baseline="0">
                <a:ln>
                  <a:noFill/>
                </a:ln>
                <a:solidFill>
                  <a:srgbClr val="0000FF"/>
                </a:solidFill>
                <a:effectLst/>
                <a:uLnTx/>
                <a:uFillTx/>
                <a:latin typeface="Times New Roman"/>
                <a:ea typeface="ＭＳ Ｐゴシック"/>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重回帰 </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多変量解析</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 複数変数の線形回帰</a:t>
            </a:r>
            <a:endPar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endParaRPr>
          </a:p>
        </p:txBody>
      </p:sp>
      <mc:AlternateContent xmlns:mc="http://schemas.openxmlformats.org/markup-compatibility/2006" xmlns:a14="http://schemas.microsoft.com/office/drawing/2010/main">
        <mc:Choice Requires="a14">
          <p:sp>
            <p:nvSpPr>
              <p:cNvPr id="3" name="オブジェクト 2"/>
              <p:cNvSpPr txBox="1"/>
              <p:nvPr/>
            </p:nvSpPr>
            <p:spPr bwMode="auto">
              <a:xfrm>
                <a:off x="1524000" y="716090"/>
                <a:ext cx="9001824" cy="5974270"/>
              </a:xfrm>
              <a:prstGeom prst="rect">
                <a:avLst/>
              </a:prstGeom>
              <a:noFill/>
              <a:ln>
                <a:noFill/>
              </a:ln>
            </p:spPr>
            <p:txBody>
              <a:bodyPr>
                <a:normAutofit lnSpcReduction="10000"/>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多成分解析 </a:t>
                </a:r>
                <a:r>
                  <a:rPr kumimoji="1" lang="en-US" altLang="ja-JP"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a:t>
                </a:r>
                <a:r>
                  <a:rPr kumimoji="1" lang="ja-JP" altLang="en-US"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複数の変数</a:t>
                </a:r>
                <a:r>
                  <a:rPr kumimoji="1" lang="en-US" altLang="ja-JP"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a:t>
                </a:r>
                <a:r>
                  <a:rPr kumimoji="1" lang="ja-JP" altLang="en-US"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記述子</a:t>
                </a:r>
                <a:r>
                  <a:rPr kumimoji="1" lang="en-US" altLang="ja-JP"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　記述子　</a:t>
                </a:r>
                <a:r>
                  <a:rPr kumimoji="1" lang="en-US" altLang="ja-JP"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	</a:t>
                </a:r>
                <a14:m>
                  <m:oMath xmlns:m="http://schemas.openxmlformats.org/officeDocument/2006/math">
                    <m:r>
                      <a:rPr kumimoji="1" lang="en-US" altLang="ja-JP" sz="2400" b="1" i="0" u="none" strike="noStrike" kern="1200" cap="none" spc="0" normalizeH="0" baseline="0" noProof="0">
                        <a:ln>
                          <a:noFill/>
                        </a:ln>
                        <a:solidFill>
                          <a:srgbClr val="000000"/>
                        </a:solidFill>
                        <a:effectLst/>
                        <a:uLnTx/>
                        <a:uFillTx/>
                        <a:latin typeface="Cambria Math" panose="02040503050406030204" pitchFamily="18" charset="0"/>
                        <a:cs typeface="+mn-cs"/>
                      </a:rPr>
                      <m:t>{</m:t>
                    </m:r>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e>
                        </m:d>
                      </m:sup>
                    </m:s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oMath>
                </a14:m>
                <a:r>
                  <a:rPr kumimoji="1" lang="en-US" altLang="ja-JP"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a:t>
                </a:r>
                <a14:m>
                  <m:oMath xmlns:m="http://schemas.openxmlformats.org/officeDocument/2006/math">
                    <m:r>
                      <a:rPr kumimoji="1" lang="en-US" altLang="ja-JP" sz="2400" b="1" i="0" u="none" strike="noStrike" kern="1200" cap="none" spc="0" normalizeH="0" baseline="0" noProof="0">
                        <a:ln>
                          <a:noFill/>
                        </a:ln>
                        <a:solidFill>
                          <a:srgbClr val="000000"/>
                        </a:solidFill>
                        <a:effectLst/>
                        <a:uLnTx/>
                        <a:uFillTx/>
                        <a:latin typeface="Cambria Math" panose="02040503050406030204" pitchFamily="18" charset="0"/>
                        <a:cs typeface="+mn-cs"/>
                      </a:rPr>
                      <m:t>(</m:t>
                    </m:r>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e>
                        </m:d>
                      </m:sup>
                    </m:s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e>
                        </m:d>
                      </m:sup>
                    </m:s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e>
                        </m:d>
                      </m:sup>
                    </m:s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oMath>
                </a14:m>
                <a:endParaRPr kumimoji="1" lang="en-US" altLang="ja-JP"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　データ</a:t>
                </a:r>
                <a:r>
                  <a:rPr kumimoji="1" lang="en-US" altLang="ja-JP"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	(</a:t>
                </a:r>
                <a14:m>
                  <m:oMath xmlns:m="http://schemas.openxmlformats.org/officeDocument/2006/math">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d>
                          <m:dPr>
                            <m:begChr m:val="{"/>
                            <m:endChr m:val="}"/>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e>
                                </m:d>
                              </m:sup>
                            </m:sSup>
                          </m:e>
                        </m:d>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d>
                          <m:dPr>
                            <m:begChr m:val="{"/>
                            <m:endChr m:val="}"/>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𝒊</m:t>
                                    </m:r>
                                  </m:e>
                                </m:d>
                              </m:sup>
                            </m:sSup>
                          </m:e>
                        </m:d>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d>
                          <m:dPr>
                            <m:begChr m:val="{"/>
                            <m:endChr m:val="}"/>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𝒊</m:t>
                                    </m:r>
                                  </m:e>
                                </m:d>
                              </m:sup>
                            </m:sSup>
                          </m:e>
                        </m:d>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𝒏</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oMath>
                </a14:m>
                <a:endParaRPr kumimoji="1" lang="en-US" altLang="ja-JP" sz="2400" b="1"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d>
                          <m:dPr>
                            <m:begChr m:val="{"/>
                            <m:endChr m:val="}"/>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e>
                                </m:d>
                              </m:sup>
                            </m:sSup>
                          </m:e>
                        </m:d>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𝒋</m:t>
                        </m:r>
                      </m:sub>
                    </m:sSub>
                  </m:oMath>
                </a14:m>
                <a:r>
                  <a:rPr kumimoji="1" lang="ja-JP" altLang="en-US"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の成分を </a:t>
                </a:r>
                <a14:m>
                  <m:oMath xmlns:m="http://schemas.openxmlformats.org/officeDocument/2006/math">
                    <m:r>
                      <a:rPr kumimoji="1" lang="ja-JP" altLang="en-US" sz="2400" b="1" i="1" u="none" strike="noStrike" kern="1200" cap="none" spc="0" normalizeH="0" baseline="0" noProof="0" dirty="0">
                        <a:ln>
                          <a:noFill/>
                        </a:ln>
                        <a:solidFill>
                          <a:srgbClr val="000000"/>
                        </a:solidFill>
                        <a:effectLst/>
                        <a:uLnTx/>
                        <a:uFillTx/>
                        <a:latin typeface="Cambria Math" panose="02040503050406030204" pitchFamily="18" charset="0"/>
                        <a:cs typeface="+mn-cs"/>
                      </a:rPr>
                      <m:t> </m:t>
                    </m:r>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e>
                            </m:d>
                          </m:sup>
                        </m:sSup>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sub>
                    </m:sSub>
                  </m:oMath>
                </a14:m>
                <a:r>
                  <a:rPr kumimoji="1" lang="ja-JP" altLang="en-US"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 と書く</a:t>
                </a:r>
                <a:endParaRPr kumimoji="1" lang="en-US" altLang="ja-JP" sz="2400" b="1"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1"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モデル</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𝒇</m:t>
                    </m:r>
                    <m:d>
                      <m:dPr>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d>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e>
                        </m:d>
                      </m:sup>
                    </m:s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sub>
                    </m:sSub>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e>
                        </m:d>
                      </m:sup>
                    </m:s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b>
                    </m:sSub>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e>
                        </m:d>
                      </m:sup>
                    </m:s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𝟎</m:t>
                        </m:r>
                      </m:sub>
                      <m: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p>
                      <m:e>
                        <m:sSub>
                          <m:sSubPr>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e>
                            </m:d>
                          </m:sup>
                        </m:sSup>
                      </m:e>
                    </m:nary>
                  </m:oMath>
                </a14:m>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目的関数 </a:t>
                </a:r>
                <a: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a:t>S</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 </a:t>
                </a:r>
                <a14:m>
                  <m:oMath xmlns:m="http://schemas.openxmlformats.org/officeDocument/2006/math">
                    <m:nary>
                      <m:naryPr>
                        <m:chr m:val="∑"/>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𝒋</m:t>
                        </m:r>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𝒏</m:t>
                        </m:r>
                      </m:sup>
                      <m:e>
                        <m:r>
                          <m:rPr>
                            <m:nor/>
                          </m:rP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m:t>(</m:t>
                        </m:r>
                        <m:nary>
                          <m:naryPr>
                            <m:chr m:val="∑"/>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p>
                          <m:e>
                            <m:sSub>
                              <m:sSubPr>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e>
                        </m:nary>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e>
                                </m:d>
                              </m:sup>
                            </m:sSup>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sub>
                        </m:sSub>
                        <m:r>
                          <m:rPr>
                            <m:nor/>
                          </m:rP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m:t>– </m:t>
                        </m:r>
                        <m:r>
                          <m:rPr>
                            <m:nor/>
                          </m:rPr>
                          <a:rPr kumimoji="1" lang="en-US" altLang="ja-JP" sz="2400" b="1" i="1" u="none" strike="noStrike" kern="1200" cap="none" spc="0" normalizeH="0" baseline="0" noProof="0" dirty="0" err="1">
                            <a:ln>
                              <a:noFill/>
                            </a:ln>
                            <a:solidFill>
                              <a:srgbClr val="000000"/>
                            </a:solidFill>
                            <a:effectLst/>
                            <a:uLnTx/>
                            <a:uFillTx/>
                            <a:latin typeface="Times New Roman"/>
                            <a:ea typeface="ＭＳ Ｐゴシック"/>
                            <a:cs typeface="+mn-cs"/>
                          </a:rPr>
                          <m:t>y</m:t>
                        </m:r>
                        <m:r>
                          <m:rPr>
                            <m:nor/>
                          </m:rPr>
                          <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m:t>)</m:t>
                        </m:r>
                        <m:r>
                          <m:rPr>
                            <m:nor/>
                          </m:rPr>
                          <a:rPr kumimoji="1" lang="en-US" altLang="ja-JP" sz="2400" b="1" i="0" u="none" strike="noStrike" kern="1200" cap="none" spc="0" normalizeH="0" baseline="30000" noProof="0" dirty="0">
                            <a:ln>
                              <a:noFill/>
                            </a:ln>
                            <a:solidFill>
                              <a:srgbClr val="000000"/>
                            </a:solidFill>
                            <a:effectLst/>
                            <a:uLnTx/>
                            <a:uFillTx/>
                            <a:latin typeface="Times New Roman"/>
                            <a:ea typeface="ＭＳ Ｐゴシック"/>
                            <a:cs typeface="+mn-cs"/>
                          </a:rPr>
                          <m:t>2</m:t>
                        </m:r>
                      </m:e>
                    </m:nary>
                  </m:oMath>
                </a14:m>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を最小化</a:t>
                </a: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f>
                      <m:f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𝑑𝑆</m:t>
                        </m:r>
                      </m:num>
                      <m:den>
                        <m:r>
                          <m:rPr>
                            <m:sty m:val="p"/>
                          </m:rPr>
                          <a:rPr kumimoji="1" lang="en-US" altLang="ja-JP" sz="2400" b="0" i="0" u="none" strike="noStrike" kern="1200" cap="none" spc="0" normalizeH="0" baseline="0" noProof="0">
                            <a:ln>
                              <a:noFill/>
                            </a:ln>
                            <a:solidFill>
                              <a:srgbClr val="000000"/>
                            </a:solidFill>
                            <a:effectLst/>
                            <a:uLnTx/>
                            <a:uFillTx/>
                            <a:latin typeface="Cambria Math" panose="02040503050406030204" pitchFamily="18" charset="0"/>
                            <a:cs typeface="+mn-cs"/>
                          </a:rPr>
                          <m:t>d</m:t>
                        </m:r>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ub>
                        </m:sSub>
                      </m:den>
                    </m:f>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𝒋</m:t>
                        </m:r>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𝒏</m:t>
                        </m:r>
                      </m:sup>
                      <m:e>
                        <m:sSub>
                          <m:sSubPr>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𝒇</m:t>
                            </m:r>
                          </m:e>
                          <m:sub>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sub>
                        </m:sSub>
                        <m:r>
                          <m:rPr>
                            <m:nor/>
                          </m:rPr>
                          <a:rPr kumimoji="1" lang="en-US" altLang="ja-JP" sz="2400" b="1"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m:rPr>
                            <m:nor/>
                          </m:rPr>
                          <a:rPr kumimoji="1" lang="en-US" altLang="ja-JP" sz="2400" b="1" i="1" u="none" strike="noStrike" kern="1200" cap="none" spc="0" normalizeH="0" baseline="0" noProof="0" dirty="0">
                            <a:ln>
                              <a:noFill/>
                            </a:ln>
                            <a:solidFill>
                              <a:srgbClr val="000000"/>
                            </a:solidFill>
                            <a:effectLst/>
                            <a:uLnTx/>
                            <a:uFillTx/>
                            <a:latin typeface="Times New Roman"/>
                            <a:ea typeface="ＭＳ Ｐゴシック"/>
                            <a:cs typeface="+mn-cs"/>
                          </a:rPr>
                          <m:t>x</m:t>
                        </m:r>
                        <m:r>
                          <m:rPr>
                            <m:nor/>
                          </m:rPr>
                          <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400" b="1" i="0"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m:rPr>
                            <m:nor/>
                          </m:rP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m:t>(</m:t>
                        </m:r>
                        <m:nary>
                          <m:naryPr>
                            <m:chr m:val="∑"/>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p>
                          <m:e>
                            <m:sSub>
                              <m:sSubPr>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e>
                                    </m:d>
                                  </m:sup>
                                </m:sSup>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sub>
                            </m:sSub>
                          </m:e>
                        </m:nary>
                        <m:r>
                          <m:rPr>
                            <m:nor/>
                          </m:rP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m:t> </m:t>
                        </m:r>
                        <m:r>
                          <m:rPr>
                            <m:nor/>
                          </m:rP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m:t>– </m:t>
                        </m:r>
                        <m:r>
                          <m:rPr>
                            <m:nor/>
                          </m:rPr>
                          <a:rPr kumimoji="1" lang="en-US" altLang="ja-JP" sz="2400" b="1" i="1" u="none" strike="noStrike" kern="1200" cap="none" spc="0" normalizeH="0" baseline="0" noProof="0" dirty="0" err="1">
                            <a:ln>
                              <a:noFill/>
                            </a:ln>
                            <a:solidFill>
                              <a:srgbClr val="000000"/>
                            </a:solidFill>
                            <a:effectLst/>
                            <a:uLnTx/>
                            <a:uFillTx/>
                            <a:latin typeface="Times New Roman"/>
                            <a:ea typeface="ＭＳ Ｐゴシック"/>
                            <a:cs typeface="+mn-cs"/>
                          </a:rPr>
                          <m:t>y</m:t>
                        </m:r>
                        <m:r>
                          <m:rPr>
                            <m:nor/>
                          </m:rPr>
                          <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𝟎</m:t>
                        </m:r>
                      </m:e>
                    </m:nary>
                  </m:oMath>
                </a14:m>
                <a:r>
                  <a:rPr kumimoji="1" lang="en-US" altLang="ja-JP" sz="2400" b="1" i="1" u="none" strike="noStrike" kern="1200" cap="none" spc="0" normalizeH="0" baseline="30000" noProof="0" dirty="0">
                    <a:ln>
                      <a:noFill/>
                    </a:ln>
                    <a:solidFill>
                      <a:srgbClr val="000000"/>
                    </a:solidFill>
                    <a:effectLst/>
                    <a:uLnTx/>
                    <a:uFillTx/>
                    <a:latin typeface="Cambria Math" panose="02040503050406030204" pitchFamily="18" charset="0"/>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oMath>
                </a14:m>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=0, 1, </a:t>
                </a:r>
                <a14:m>
                  <m:oMath xmlns:m="http://schemas.openxmlformats.org/officeDocument/2006/math">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oMath>
                </a14:m>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p</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nary>
                      <m:naryPr>
                        <m:chr m:val="∑"/>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𝒋</m:t>
                        </m:r>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𝒏</m:t>
                        </m:r>
                      </m:sup>
                      <m:e>
                        <m:r>
                          <m:rPr>
                            <m:nor/>
                          </m:rP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m:t>(</m:t>
                        </m:r>
                        <m:nary>
                          <m:naryPr>
                            <m:chr m:val="∑"/>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𝒑</m:t>
                            </m:r>
                          </m:sup>
                          <m:e>
                            <m:sSub>
                              <m:sSubPr>
                                <m:ctrlP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e>
                              <m:sub>
                                <m:r>
                                  <a:rPr kumimoji="1" lang="ja-JP" alt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e>
                                    </m:d>
                                  </m:sup>
                                </m:sSup>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sub>
                            </m:sSub>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e>
                                    </m:d>
                                  </m:sup>
                                </m:sSup>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sub>
                            </m:sSub>
                          </m:e>
                        </m:nary>
                        <m:r>
                          <m:rPr>
                            <m:nor/>
                          </m:rP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m:t> </m:t>
                        </m:r>
                        <m:r>
                          <m:rPr>
                            <m:nor/>
                          </m:rP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m:t>– </m:t>
                        </m:r>
                        <m:r>
                          <m:rPr>
                            <m:nor/>
                          </m:rPr>
                          <a:rPr kumimoji="1" lang="en-US" altLang="ja-JP" sz="2400" b="1" i="1" u="none" strike="noStrike" kern="1200" cap="none" spc="0" normalizeH="0" baseline="0" noProof="0" dirty="0" err="1">
                            <a:ln>
                              <a:noFill/>
                            </a:ln>
                            <a:solidFill>
                              <a:srgbClr val="000000"/>
                            </a:solidFill>
                            <a:effectLst/>
                            <a:uLnTx/>
                            <a:uFillTx/>
                            <a:latin typeface="Times New Roman"/>
                            <a:ea typeface="ＭＳ Ｐゴシック"/>
                            <a:cs typeface="+mn-cs"/>
                          </a:rPr>
                          <m:t>y</m:t>
                        </m:r>
                        <m:r>
                          <m:rPr>
                            <m:nor/>
                          </m:rPr>
                          <a:rPr kumimoji="1" lang="en-US" altLang="ja-JP" sz="2400" b="1" i="0" u="none" strike="noStrike" kern="1200" cap="none" spc="0" normalizeH="0" baseline="-25000" noProof="0" dirty="0">
                            <a:ln>
                              <a:noFill/>
                            </a:ln>
                            <a:solidFill>
                              <a:srgbClr val="000000"/>
                            </a:solidFill>
                            <a:effectLst/>
                            <a:uLnTx/>
                            <a:uFillTx/>
                            <a:latin typeface="Times New Roman"/>
                            <a:ea typeface="ＭＳ Ｐゴシック"/>
                            <a:cs typeface="+mn-cs"/>
                          </a:rPr>
                          <m:t>j</m:t>
                        </m:r>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e>
                                </m:d>
                              </m:sup>
                            </m:sSup>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sub>
                        </m:sSub>
                        <m:r>
                          <m:rPr>
                            <m:nor/>
                          </m:rP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𝟎</m:t>
                        </m:r>
                      </m:e>
                    </m:nary>
                  </m:oMath>
                </a14:m>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 </a:t>
                </a:r>
                <a14:m>
                  <m:oMath xmlns:m="http://schemas.openxmlformats.org/officeDocument/2006/math">
                    <m:nary>
                      <m:naryPr>
                        <m:chr m:val="∑"/>
                        <m:ctrlP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up>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sup>
                      <m:e>
                        <m:sSub>
                          <m:sSubPr>
                            <m:ctrlP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𝒂</m:t>
                            </m:r>
                          </m:e>
                          <m:sub>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sub>
                        </m:sSub>
                        <m:nary>
                          <m:naryPr>
                            <m:chr m:val="∑"/>
                            <m:ctrlP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up>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𝒏</m:t>
                            </m:r>
                          </m:sup>
                          <m:e>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e>
                                    </m:d>
                                  </m:sup>
                                </m:sSup>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sub>
                            </m:sSub>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e>
                                    </m:d>
                                  </m:sup>
                                </m:sSup>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sub>
                            </m:sSub>
                          </m:e>
                        </m:nary>
                      </m:e>
                    </m:nary>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nary>
                      <m:naryPr>
                        <m:chr m:val="∑"/>
                        <m:ctrlP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up>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𝒏</m:t>
                        </m:r>
                      </m:sup>
                      <m:e>
                        <m:r>
                          <m:rPr>
                            <m:nor/>
                          </m:rP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m:t>y</m:t>
                        </m:r>
                        <m:r>
                          <m:rPr>
                            <m:nor/>
                          </m:rPr>
                          <a:rPr kumimoji="1" lang="en-US" altLang="ja-JP" sz="2400" b="1" i="0" u="none" strike="noStrike" kern="1200" cap="none" spc="0" normalizeH="0" baseline="-25000" noProof="0" dirty="0">
                            <a:ln>
                              <a:noFill/>
                            </a:ln>
                            <a:solidFill>
                              <a:srgbClr val="FF0000"/>
                            </a:solidFill>
                            <a:effectLst/>
                            <a:uLnTx/>
                            <a:uFillTx/>
                            <a:latin typeface="Times New Roman"/>
                            <a:ea typeface="ＭＳ Ｐゴシック"/>
                            <a:cs typeface="+mn-cs"/>
                          </a:rPr>
                          <m:t>j</m:t>
                        </m:r>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e>
                                </m:d>
                              </m:sup>
                            </m:sSup>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𝒋</m:t>
                            </m:r>
                          </m:sub>
                        </m:sSub>
                      </m:e>
                    </m:nary>
                  </m:oMath>
                </a14:m>
                <a:endPar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3" name="オブジェクト 2"/>
              <p:cNvSpPr txBox="1">
                <a:spLocks noRot="1" noChangeAspect="1" noMove="1" noResize="1" noEditPoints="1" noAdjustHandles="1" noChangeArrowheads="1" noChangeShapeType="1" noTextEdit="1"/>
              </p:cNvSpPr>
              <p:nvPr/>
            </p:nvSpPr>
            <p:spPr bwMode="auto">
              <a:xfrm>
                <a:off x="1524000" y="716090"/>
                <a:ext cx="9001824" cy="5974270"/>
              </a:xfrm>
              <a:prstGeom prst="rect">
                <a:avLst/>
              </a:prstGeom>
              <a:blipFill>
                <a:blip r:embed="rId3"/>
                <a:stretch>
                  <a:fillRect l="-1016" t="-1019"/>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2598194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24000" y="2"/>
            <a:ext cx="9144000" cy="7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R="0" lvl="0" indent="0" algn="ctr" eaLnBrk="0" fontAlgn="base" hangingPunct="0">
              <a:lnSpc>
                <a:spcPct val="100000"/>
              </a:lnSpc>
              <a:spcBef>
                <a:spcPct val="0"/>
              </a:spcBef>
              <a:spcAft>
                <a:spcPct val="0"/>
              </a:spcAft>
              <a:buClrTx/>
              <a:buSzTx/>
              <a:buFontTx/>
              <a:buNone/>
              <a:tabLst/>
              <a:defRPr sz="3200" b="1" i="0" u="none" strike="noStrike" kern="0" cap="none" spc="0" normalizeH="0" baseline="0">
                <a:ln>
                  <a:noFill/>
                </a:ln>
                <a:solidFill>
                  <a:srgbClr val="0000FF"/>
                </a:solidFill>
                <a:effectLst/>
                <a:uLnTx/>
                <a:uFillTx/>
                <a:latin typeface="Times New Roman"/>
                <a:ea typeface="ＭＳ Ｐゴシック"/>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重回帰 </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多変量解析</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 複数変数の線形回帰</a:t>
            </a:r>
            <a:endPar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endParaRPr>
          </a:p>
        </p:txBody>
      </p:sp>
      <mc:AlternateContent xmlns:mc="http://schemas.openxmlformats.org/markup-compatibility/2006" xmlns:a14="http://schemas.microsoft.com/office/drawing/2010/main">
        <mc:Choice Requires="a14">
          <p:sp>
            <p:nvSpPr>
              <p:cNvPr id="3" name="オブジェクト 2"/>
              <p:cNvSpPr txBox="1"/>
              <p:nvPr/>
            </p:nvSpPr>
            <p:spPr bwMode="auto">
              <a:xfrm>
                <a:off x="1607484" y="662983"/>
                <a:ext cx="9108504" cy="6108350"/>
              </a:xfrm>
              <a:prstGeom prst="rect">
                <a:avLst/>
              </a:prstGeom>
              <a:noFill/>
              <a:ln>
                <a:noFill/>
              </a:ln>
            </p:spPr>
            <p:txBody>
              <a:bodyPr>
                <a:normAutofit fontScale="85000" lnSpcReduction="20000"/>
              </a:bodyPr>
              <a:lstStyle/>
              <a:p>
                <a:pPr marL="0" marR="0" lvl="0" indent="0" algn="l" defTabSz="914400" rtl="0" eaLnBrk="1" fontAlgn="base" latinLnBrk="0" hangingPunct="1">
                  <a:lnSpc>
                    <a:spcPct val="150000"/>
                  </a:lnSpc>
                  <a:spcBef>
                    <a:spcPct val="0"/>
                  </a:spcBef>
                  <a:spcAft>
                    <a:spcPct val="0"/>
                  </a:spcAft>
                  <a:buClrTx/>
                  <a:buSzTx/>
                  <a:buFontTx/>
                  <a:buNone/>
                  <a:tabLst/>
                  <a:defRPr/>
                </a:pPr>
                <a14:m>
                  <m:oMath xmlns:m="http://schemas.openxmlformats.org/officeDocument/2006/math">
                    <m:r>
                      <a:rPr kumimoji="1" lang="ja-JP" altLang="en-US"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m:t>
                    </m:r>
                    <m:d>
                      <m:d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d>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d>
                      </m:sup>
                    </m:s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d>
                      </m:sup>
                    </m:s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e>
                        </m:d>
                      </m:sup>
                    </m:s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e>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e>
                            </m:d>
                          </m:sup>
                        </m:sSup>
                      </m:e>
                    </m:nary>
                  </m:oMath>
                </a14:m>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p>
                      <m:sSupPr>
                        <m:ctrlP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𝑘</m:t>
                            </m:r>
                          </m:e>
                        </m:d>
                      </m:sup>
                    </m:sSup>
                    <m:r>
                      <a:rPr kumimoji="1" lang="en-US" altLang="ja-JP"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m:t>
                    </m:r>
                    <m:sSub>
                      <m:sSubPr>
                        <m:ctrlPr>
                          <a:rPr kumimoji="1" lang="en-US" altLang="ja-JP"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𝑓</m:t>
                        </m:r>
                      </m:e>
                      <m:sub>
                        <m:r>
                          <a:rPr kumimoji="1" lang="en-US" altLang="ja-JP"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𝑘</m:t>
                        </m:r>
                      </m:sub>
                    </m:sSub>
                    <m:r>
                      <a:rPr kumimoji="1" lang="en-US" altLang="ja-JP"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m:t>
                    </m:r>
                    <m:r>
                      <a:rPr kumimoji="1" lang="en-US" altLang="ja-JP"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𝑥</m:t>
                    </m:r>
                    <m:r>
                      <a:rPr kumimoji="1" lang="en-US" altLang="ja-JP"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m:t>
                    </m:r>
                  </m:oMath>
                </a14:m>
                <a: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とすると、一般関数の整形最小二乗法になる</a:t>
                </a:r>
                <a:endPar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目的関数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S</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 </a:t>
                </a:r>
                <a14:m>
                  <m:oMath xmlns:m="http://schemas.openxmlformats.org/officeDocument/2006/math">
                    <m:nary>
                      <m:naryPr>
                        <m:chr m:val="∑"/>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r>
                          <m:rPr>
                            <m:nor/>
                          </m:rP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m:t>(</m:t>
                        </m:r>
                        <m:nary>
                          <m:naryPr>
                            <m:chr m:val="∑"/>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e>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e>
                        </m:nary>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𝑘</m:t>
                                    </m:r>
                                  </m:e>
                                </m:d>
                              </m:sup>
                            </m:sSup>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𝑗</m:t>
                            </m:r>
                          </m:sub>
                        </m:sSub>
                        <m:r>
                          <m:rPr>
                            <m:nor/>
                          </m:rP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m:t>– </m:t>
                        </m:r>
                        <m:r>
                          <m:rPr>
                            <m:nor/>
                          </m:rPr>
                          <a:rPr kumimoji="1" lang="en-US" altLang="ja-JP" sz="2400" b="0" i="1" u="none" strike="noStrike" kern="1200" cap="none" spc="0" normalizeH="0" baseline="0" noProof="0" dirty="0" err="1">
                            <a:ln>
                              <a:noFill/>
                            </a:ln>
                            <a:solidFill>
                              <a:srgbClr val="000000"/>
                            </a:solidFill>
                            <a:effectLst/>
                            <a:uLnTx/>
                            <a:uFillTx/>
                            <a:latin typeface="Times New Roman"/>
                            <a:ea typeface="ＭＳ Ｐゴシック"/>
                            <a:cs typeface="+mn-cs"/>
                          </a:rPr>
                          <m:t>y</m:t>
                        </m:r>
                        <m:r>
                          <m:rPr>
                            <m:nor/>
                          </m:rP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m:t>)</m:t>
                        </m:r>
                        <m:r>
                          <m:rPr>
                            <m:nor/>
                          </m:rPr>
                          <a:rPr kumimoji="1" lang="en-US" altLang="ja-JP" sz="2400" b="0" i="0" u="none" strike="noStrike" kern="1200" cap="none" spc="0" normalizeH="0" baseline="30000" noProof="0" dirty="0">
                            <a:ln>
                              <a:noFill/>
                            </a:ln>
                            <a:solidFill>
                              <a:srgbClr val="000000"/>
                            </a:solidFill>
                            <a:effectLst/>
                            <a:uLnTx/>
                            <a:uFillTx/>
                            <a:latin typeface="Times New Roman"/>
                            <a:ea typeface="ＭＳ Ｐゴシック"/>
                            <a:cs typeface="+mn-cs"/>
                          </a:rPr>
                          <m:t>2</m:t>
                        </m:r>
                      </m:e>
                    </m:nary>
                  </m:oMath>
                </a14:m>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を最小化</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解法</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nary>
                      <m:naryPr>
                        <m:chr m:val="∑"/>
                        <m:ctrlP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𝑘</m:t>
                        </m:r>
                        <m: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1</m:t>
                        </m:r>
                      </m:sub>
                      <m:sup>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𝑝</m:t>
                        </m:r>
                      </m:sup>
                      <m:e>
                        <m:sSub>
                          <m:sSubPr>
                            <m:ctrlP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t>𝑎</m:t>
                            </m:r>
                          </m:e>
                          <m:sub>
                            <m: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t>𝑘</m:t>
                            </m:r>
                          </m:sub>
                        </m:sSub>
                        <m:nary>
                          <m:naryPr>
                            <m:chr m:val="∑"/>
                            <m:ctrlP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𝑗</m:t>
                            </m:r>
                            <m: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1</m:t>
                            </m:r>
                          </m:sub>
                          <m:sup>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𝑛</m:t>
                            </m:r>
                          </m:sup>
                          <m:e>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𝑘</m:t>
                                        </m:r>
                                        <m: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t>’</m:t>
                                        </m:r>
                                      </m:e>
                                    </m:d>
                                  </m:sup>
                                </m:sSup>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𝑗</m:t>
                                </m:r>
                              </m:sub>
                            </m:sSub>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𝑘</m:t>
                                        </m:r>
                                      </m:e>
                                    </m:d>
                                  </m:sup>
                                </m:sSup>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𝑗</m:t>
                                </m:r>
                              </m:sub>
                            </m:sSub>
                          </m:e>
                        </m:nary>
                      </m:e>
                    </m:nary>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m:t>
                    </m:r>
                    <m:nary>
                      <m:naryPr>
                        <m:chr m:val="∑"/>
                        <m:ctrlP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𝑗</m:t>
                        </m:r>
                        <m: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1</m:t>
                        </m:r>
                      </m:sub>
                      <m:sup>
                        <m: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t>𝑛</m:t>
                        </m:r>
                      </m:sup>
                      <m:e>
                        <m:r>
                          <m:rPr>
                            <m:nor/>
                          </m:rPr>
                          <a:rPr kumimoji="1" lang="en-US" altLang="ja-JP" sz="2400" b="0" i="1" u="none" strike="noStrike" kern="1200" cap="none" spc="0" normalizeH="0" baseline="0" noProof="0" dirty="0">
                            <a:ln>
                              <a:noFill/>
                            </a:ln>
                            <a:solidFill>
                              <a:srgbClr val="FF0000"/>
                            </a:solidFill>
                            <a:effectLst/>
                            <a:uLnTx/>
                            <a:uFillTx/>
                            <a:latin typeface="Times New Roman"/>
                            <a:ea typeface="ＭＳ Ｐゴシック"/>
                            <a:cs typeface="+mn-cs"/>
                          </a:rPr>
                          <m:t>y</m:t>
                        </m:r>
                        <m:r>
                          <m:rPr>
                            <m:nor/>
                          </m:rPr>
                          <a:rPr kumimoji="1" lang="en-US" altLang="ja-JP" sz="2400" b="0" i="0" u="none" strike="noStrike" kern="1200" cap="none" spc="0" normalizeH="0" baseline="-25000" noProof="0" dirty="0">
                            <a:ln>
                              <a:noFill/>
                            </a:ln>
                            <a:solidFill>
                              <a:srgbClr val="FF0000"/>
                            </a:solidFill>
                            <a:effectLst/>
                            <a:uLnTx/>
                            <a:uFillTx/>
                            <a:latin typeface="Times New Roman"/>
                            <a:ea typeface="ＭＳ Ｐゴシック"/>
                            <a:cs typeface="+mn-cs"/>
                          </a:rPr>
                          <m:t>j</m:t>
                        </m:r>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𝑘</m:t>
                                    </m:r>
                                  </m:e>
                                </m:d>
                              </m:sup>
                            </m:sSup>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𝑗</m:t>
                            </m:r>
                          </m:sub>
                        </m:sSub>
                      </m:e>
                    </m:nary>
                  </m:oMath>
                </a14:m>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行列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ベクトル</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で表示</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XA=Y</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14:m>
                  <m:oMath xmlns:m="http://schemas.openxmlformats.org/officeDocument/2006/math">
                    <m:r>
                      <a:rPr kumimoji="1" lang="en-US" altLang="ja-JP" sz="2400" b="0" i="0" u="none" strike="noStrike" kern="1200" cap="none" spc="0" normalizeH="0" baseline="0" noProof="0">
                        <a:ln>
                          <a:noFill/>
                        </a:ln>
                        <a:solidFill>
                          <a:srgbClr val="0000FF"/>
                        </a:solidFill>
                        <a:effectLst/>
                        <a:uLnTx/>
                        <a:uFillTx/>
                        <a:latin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𝒙</m:t>
                        </m:r>
                      </m:e>
                      <m:sub>
                        <m:sSup>
                          <m:sSupPr>
                            <m:ctrlP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𝒌</m:t>
                            </m:r>
                          </m:e>
                          <m:sup>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m:t>
                            </m:r>
                          </m:sup>
                        </m:sSup>
                      </m:sub>
                    </m:sSub>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𝒙</m:t>
                        </m:r>
                      </m:e>
                      <m:sub>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𝒌</m:t>
                        </m:r>
                      </m:sub>
                    </m:sSub>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 =(</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𝒚</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oMath>
                </a14:m>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を解く</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sub>
                    </m:s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e>
                                </m:d>
                              </m:sup>
                            </m:sSup>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e>
                                </m:d>
                              </m:sup>
                            </m:sSup>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e>
                                </m:d>
                              </m:sup>
                            </m:sSup>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b>
                        </m:sSub>
                      </m:e>
                    </m:d>
                  </m:oMath>
                </a14:m>
                <a:endParaRPr kumimoji="1" lang="en-US" altLang="ja-JP" sz="2400" b="1"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𝒚</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b>
                        </m:sSub>
                      </m:e>
                    </m:d>
                  </m:oMath>
                </a14:m>
                <a:endParaRPr kumimoji="1" lang="en-US" altLang="ja-JP" sz="2400" b="1"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r>
                      <m:rPr>
                        <m:nor/>
                      </m:rP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m:t>X</m:t>
                    </m:r>
                    <m:r>
                      <a:rPr kumimoji="1" lang="en-US" altLang="ja-JP" sz="2400" b="0" i="0" u="none" strike="noStrike" kern="1200" cap="none" spc="0" normalizeH="0" baseline="0" noProof="0">
                        <a:ln>
                          <a:noFill/>
                        </a:ln>
                        <a:solidFill>
                          <a:srgbClr val="000000"/>
                        </a:solidFill>
                        <a:effectLst/>
                        <a:uLnTx/>
                        <a:uFillTx/>
                        <a:latin typeface="Cambria Math" panose="02040503050406030204" pitchFamily="18" charset="0"/>
                        <a:cs typeface="+mn-cs"/>
                      </a:rPr>
                      <m:t>=</m:t>
                    </m:r>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𝑋</m:t>
                            </m:r>
                          </m:e>
                          <m:sub>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e>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e>
                    </m:d>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nary>
                          <m:naryPr>
                            <m:chr m:val="∑"/>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e>
                                    </m:d>
                                  </m:sup>
                                </m:sSup>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Sub>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e>
                                    </m:d>
                                  </m:sup>
                                </m:sSup>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Sub>
                          </m:e>
                        </m:nary>
                      </m:e>
                    </m:d>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e>
                                </m:d>
                              </m:sup>
                            </m:sSup>
                          </m:e>
                          <m: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𝑻</m:t>
                            </m:r>
                          </m:sup>
                        </m:sSup>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e>
                            </m:d>
                          </m:sup>
                        </m:sSup>
                      </m:e>
                    </m:d>
                  </m:oMath>
                </a14:m>
                <a:endPar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m:rPr>
                        <m:nor/>
                      </m:rP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m:t>A</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𝐴</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e>
                    </m:d>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e>
                    </m:d>
                  </m:oMath>
                </a14:m>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Y</a:t>
                </a:r>
                <a14:m>
                  <m:oMath xmlns:m="http://schemas.openxmlformats.org/officeDocument/2006/math">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𝑌</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e>
                    </m:d>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nary>
                          <m:naryPr>
                            <m:chr m:val="∑"/>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r>
                              <m:rPr>
                                <m:nor/>
                              </m:rP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m:t>y</m:t>
                            </m:r>
                            <m:r>
                              <m:rPr>
                                <m:nor/>
                              </m:rP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m:t>j</m:t>
                            </m:r>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e>
                                    </m:d>
                                  </m:sup>
                                </m:sSup>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Sub>
                          </m:e>
                        </m:nary>
                      </m:e>
                    </m:d>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m:t>
                    </m:r>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𝒚</m:t>
                        </m:r>
                      </m:e>
                      <m:sup>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𝑻</m:t>
                        </m:r>
                      </m:sup>
                    </m:sSup>
                    <m:sSup>
                      <m:sSup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e>
                        </m:d>
                      </m:sup>
                    </m:sSup>
                  </m:oMath>
                </a14:m>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3" name="オブジェクト 2"/>
              <p:cNvSpPr txBox="1">
                <a:spLocks noRot="1" noChangeAspect="1" noMove="1" noResize="1" noEditPoints="1" noAdjustHandles="1" noChangeArrowheads="1" noChangeShapeType="1" noTextEdit="1"/>
              </p:cNvSpPr>
              <p:nvPr/>
            </p:nvSpPr>
            <p:spPr bwMode="auto">
              <a:xfrm>
                <a:off x="1607484" y="662983"/>
                <a:ext cx="9108504" cy="6108350"/>
              </a:xfrm>
              <a:prstGeom prst="rect">
                <a:avLst/>
              </a:prstGeom>
              <a:blipFill>
                <a:blip r:embed="rId3"/>
                <a:stretch>
                  <a:fillRect l="-736" t="-6287" b="-7086"/>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2483833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24000" y="2"/>
            <a:ext cx="9144000" cy="7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R="0" lvl="0" indent="0" algn="ctr" eaLnBrk="0" fontAlgn="base" hangingPunct="0">
              <a:lnSpc>
                <a:spcPct val="100000"/>
              </a:lnSpc>
              <a:spcBef>
                <a:spcPct val="0"/>
              </a:spcBef>
              <a:spcAft>
                <a:spcPct val="0"/>
              </a:spcAft>
              <a:buClrTx/>
              <a:buSzTx/>
              <a:buFontTx/>
              <a:buNone/>
              <a:tabLst/>
              <a:defRPr sz="3200" b="1" i="0" u="none" strike="noStrike" kern="0" cap="none" spc="0" normalizeH="0" baseline="0">
                <a:ln>
                  <a:noFill/>
                </a:ln>
                <a:solidFill>
                  <a:srgbClr val="0000FF"/>
                </a:solidFill>
                <a:effectLst/>
                <a:uLnTx/>
                <a:uFillTx/>
                <a:latin typeface="Times New Roman"/>
                <a:ea typeface="ＭＳ Ｐゴシック"/>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機械学習の入力データ</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 重回帰 </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線形</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endPar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endParaRPr>
          </a:p>
        </p:txBody>
      </p:sp>
      <p:graphicFrame>
        <p:nvGraphicFramePr>
          <p:cNvPr id="4" name="オブジェクト 3">
            <a:extLst>
              <a:ext uri="{FF2B5EF4-FFF2-40B4-BE49-F238E27FC236}">
                <a16:creationId xmlns:a16="http://schemas.microsoft.com/office/drawing/2014/main" id="{748E6B7A-C689-C67C-03BA-65ECC643E2E0}"/>
              </a:ext>
            </a:extLst>
          </p:cNvPr>
          <p:cNvGraphicFramePr>
            <a:graphicFrameLocks noChangeAspect="1"/>
          </p:cNvGraphicFramePr>
          <p:nvPr/>
        </p:nvGraphicFramePr>
        <p:xfrm>
          <a:off x="1737977" y="1189433"/>
          <a:ext cx="1878075" cy="1955788"/>
        </p:xfrm>
        <a:graphic>
          <a:graphicData uri="http://schemas.openxmlformats.org/presentationml/2006/ole">
            <mc:AlternateContent xmlns:mc="http://schemas.openxmlformats.org/markup-compatibility/2006">
              <mc:Choice xmlns:v="urn:schemas-microsoft-com:vml" Requires="v">
                <p:oleObj name="Worksheet" r:id="rId3" imgW="1380943" imgH="1438139" progId="Excel.Sheet.12">
                  <p:embed/>
                </p:oleObj>
              </mc:Choice>
              <mc:Fallback>
                <p:oleObj name="Worksheet" r:id="rId3" imgW="1380943" imgH="1438139" progId="Excel.Sheet.12">
                  <p:embed/>
                  <p:pic>
                    <p:nvPicPr>
                      <p:cNvPr id="4" name="オブジェクト 3">
                        <a:extLst>
                          <a:ext uri="{FF2B5EF4-FFF2-40B4-BE49-F238E27FC236}">
                            <a16:creationId xmlns:a16="http://schemas.microsoft.com/office/drawing/2014/main" id="{748E6B7A-C689-C67C-03BA-65ECC643E2E0}"/>
                          </a:ext>
                        </a:extLst>
                      </p:cNvPr>
                      <p:cNvPicPr/>
                      <p:nvPr/>
                    </p:nvPicPr>
                    <p:blipFill>
                      <a:blip r:embed="rId4"/>
                      <a:stretch>
                        <a:fillRect/>
                      </a:stretch>
                    </p:blipFill>
                    <p:spPr>
                      <a:xfrm>
                        <a:off x="1737977" y="1189433"/>
                        <a:ext cx="1878075" cy="1955788"/>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8E76405F-44E5-BB47-EAAE-4C9BBFF2F74D}"/>
              </a:ext>
            </a:extLst>
          </p:cNvPr>
          <p:cNvGraphicFramePr>
            <a:graphicFrameLocks noChangeAspect="1"/>
          </p:cNvGraphicFramePr>
          <p:nvPr/>
        </p:nvGraphicFramePr>
        <p:xfrm>
          <a:off x="1592842" y="3994755"/>
          <a:ext cx="4080610" cy="1706848"/>
        </p:xfrm>
        <a:graphic>
          <a:graphicData uri="http://schemas.openxmlformats.org/presentationml/2006/ole">
            <mc:AlternateContent xmlns:mc="http://schemas.openxmlformats.org/markup-compatibility/2006">
              <mc:Choice xmlns:v="urn:schemas-microsoft-com:vml" Requires="v">
                <p:oleObj name="Worksheet" r:id="rId5" imgW="3438675" imgH="1438139" progId="Excel.Sheet.12">
                  <p:embed/>
                </p:oleObj>
              </mc:Choice>
              <mc:Fallback>
                <p:oleObj name="Worksheet" r:id="rId5" imgW="3438675" imgH="1438139" progId="Excel.Sheet.12">
                  <p:embed/>
                  <p:pic>
                    <p:nvPicPr>
                      <p:cNvPr id="5" name="オブジェクト 4">
                        <a:extLst>
                          <a:ext uri="{FF2B5EF4-FFF2-40B4-BE49-F238E27FC236}">
                            <a16:creationId xmlns:a16="http://schemas.microsoft.com/office/drawing/2014/main" id="{8E76405F-44E5-BB47-EAAE-4C9BBFF2F74D}"/>
                          </a:ext>
                        </a:extLst>
                      </p:cNvPr>
                      <p:cNvPicPr/>
                      <p:nvPr/>
                    </p:nvPicPr>
                    <p:blipFill>
                      <a:blip r:embed="rId6"/>
                      <a:stretch>
                        <a:fillRect/>
                      </a:stretch>
                    </p:blipFill>
                    <p:spPr>
                      <a:xfrm>
                        <a:off x="1592842" y="3994755"/>
                        <a:ext cx="4080610" cy="170684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31FA3593-1DB1-E184-FDBF-458AE4C29C1F}"/>
              </a:ext>
            </a:extLst>
          </p:cNvPr>
          <p:cNvSpPr txBox="1"/>
          <p:nvPr/>
        </p:nvSpPr>
        <p:spPr>
          <a:xfrm>
            <a:off x="1572552" y="769620"/>
            <a:ext cx="54922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一般的な最小二乗法の入力データ  </a:t>
            </a:r>
            <a:r>
              <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rPr>
              <a:t>random-poly.xlsx</a:t>
            </a:r>
            <a:endParaRPr kumimoji="1" lang="ja-JP" altLang="en-US"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8" name="テキスト ボックス 7">
            <a:extLst>
              <a:ext uri="{FF2B5EF4-FFF2-40B4-BE49-F238E27FC236}">
                <a16:creationId xmlns:a16="http://schemas.microsoft.com/office/drawing/2014/main" id="{00435E5D-5A66-9058-FC89-E6FC15D1F56C}"/>
              </a:ext>
            </a:extLst>
          </p:cNvPr>
          <p:cNvSpPr txBox="1"/>
          <p:nvPr/>
        </p:nvSpPr>
        <p:spPr>
          <a:xfrm>
            <a:off x="3616051" y="1330959"/>
            <a:ext cx="6898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フィッティング関数 </a:t>
            </a:r>
            <a:r>
              <a:rPr kumimoji="1" lang="en-US" altLang="ja-JP" sz="1800" b="1" i="1" u="none" strike="noStrike" kern="1200" cap="none" spc="0" normalizeH="0" baseline="0" noProof="0" dirty="0">
                <a:ln>
                  <a:noFill/>
                </a:ln>
                <a:solidFill>
                  <a:srgbClr val="0000FF"/>
                </a:solidFill>
                <a:effectLst/>
                <a:uLnTx/>
                <a:uFillTx/>
                <a:latin typeface="Times New Roman"/>
                <a:ea typeface="ＭＳ Ｐゴシック"/>
                <a:cs typeface="+mn-cs"/>
              </a:rPr>
              <a:t>f</a:t>
            </a:r>
            <a:r>
              <a:rPr kumimoji="1" lang="en-US" altLang="ja-JP" sz="1800" b="1" i="0" u="none" strike="noStrike" kern="1200" cap="none" spc="0" normalizeH="0" baseline="-25000" noProof="0" dirty="0">
                <a:ln>
                  <a:noFill/>
                </a:ln>
                <a:solidFill>
                  <a:srgbClr val="0000FF"/>
                </a:solidFill>
                <a:effectLst/>
                <a:uLnTx/>
                <a:uFillTx/>
                <a:latin typeface="Times New Roman"/>
                <a:ea typeface="ＭＳ Ｐゴシック"/>
                <a:cs typeface="+mn-cs"/>
              </a:rPr>
              <a:t>i</a:t>
            </a: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800" b="1" i="1" u="none" strike="noStrike" kern="1200" cap="none" spc="0" normalizeH="0" baseline="0" noProof="0" dirty="0">
                <a:ln>
                  <a:noFill/>
                </a:ln>
                <a:solidFill>
                  <a:srgbClr val="0000FF"/>
                </a:solidFill>
                <a:effectLst/>
                <a:uLnTx/>
                <a:uFillTx/>
                <a:latin typeface="Times New Roman"/>
                <a:ea typeface="ＭＳ Ｐゴシック"/>
                <a:cs typeface="+mn-cs"/>
              </a:rPr>
              <a:t>x</a:t>
            </a: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 = {1, </a:t>
            </a:r>
            <a:r>
              <a:rPr kumimoji="1" lang="en-US" altLang="ja-JP" sz="1800" b="1" i="1" u="none" strike="noStrike" kern="1200" cap="none" spc="0" normalizeH="0" baseline="0" noProof="0" dirty="0">
                <a:ln>
                  <a:noFill/>
                </a:ln>
                <a:solidFill>
                  <a:srgbClr val="0000FF"/>
                </a:solidFill>
                <a:effectLst/>
                <a:uLnTx/>
                <a:uFillTx/>
                <a:latin typeface="Times New Roman"/>
                <a:ea typeface="ＭＳ Ｐゴシック"/>
                <a:cs typeface="+mn-cs"/>
              </a:rPr>
              <a:t>x</a:t>
            </a: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800" b="1" i="1" u="none" strike="noStrike" kern="1200" cap="none" spc="0" normalizeH="0" baseline="0" noProof="0" dirty="0">
                <a:ln>
                  <a:noFill/>
                </a:ln>
                <a:solidFill>
                  <a:srgbClr val="0000FF"/>
                </a:solidFill>
                <a:effectLst/>
                <a:uLnTx/>
                <a:uFillTx/>
                <a:latin typeface="Times New Roman"/>
                <a:ea typeface="ＭＳ Ｐゴシック"/>
                <a:cs typeface="+mn-cs"/>
              </a:rPr>
              <a:t>x</a:t>
            </a:r>
            <a:r>
              <a:rPr kumimoji="1" lang="en-US" altLang="ja-JP" sz="1800" b="1" i="0" u="none" strike="noStrike" kern="1200" cap="none" spc="0" normalizeH="0" baseline="30000" noProof="0" dirty="0">
                <a:ln>
                  <a:noFill/>
                </a:ln>
                <a:solidFill>
                  <a:srgbClr val="0000FF"/>
                </a:solidFill>
                <a:effectLst/>
                <a:uLnTx/>
                <a:uFillTx/>
                <a:latin typeface="Times New Roman"/>
                <a:ea typeface="ＭＳ Ｐゴシック"/>
                <a:cs typeface="+mn-cs"/>
              </a:rPr>
              <a:t>2</a:t>
            </a: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800" b="1" i="1" u="none" strike="noStrike" kern="1200" cap="none" spc="0" normalizeH="0" baseline="0" noProof="0" dirty="0">
                <a:ln>
                  <a:noFill/>
                </a:ln>
                <a:solidFill>
                  <a:srgbClr val="0000FF"/>
                </a:solidFill>
                <a:effectLst/>
                <a:uLnTx/>
                <a:uFillTx/>
                <a:latin typeface="Times New Roman"/>
                <a:ea typeface="ＭＳ Ｐゴシック"/>
                <a:cs typeface="+mn-cs"/>
              </a:rPr>
              <a:t>x</a:t>
            </a:r>
            <a:r>
              <a:rPr kumimoji="1" lang="en-US" altLang="ja-JP" sz="1800" b="1" i="0" u="none" strike="noStrike" kern="1200" cap="none" spc="0" normalizeH="0" baseline="30000" noProof="0" dirty="0">
                <a:ln>
                  <a:noFill/>
                </a:ln>
                <a:solidFill>
                  <a:srgbClr val="0000FF"/>
                </a:solidFill>
                <a:effectLst/>
                <a:uLnTx/>
                <a:uFillTx/>
                <a:latin typeface="Times New Roman"/>
                <a:ea typeface="ＭＳ Ｐゴシック"/>
                <a:cs typeface="+mn-cs"/>
              </a:rPr>
              <a:t>3</a:t>
            </a: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 はプログラム中で計算する</a:t>
            </a:r>
          </a:p>
        </p:txBody>
      </p:sp>
      <p:sp>
        <p:nvSpPr>
          <p:cNvPr id="9" name="テキスト ボックス 8">
            <a:extLst>
              <a:ext uri="{FF2B5EF4-FFF2-40B4-BE49-F238E27FC236}">
                <a16:creationId xmlns:a16="http://schemas.microsoft.com/office/drawing/2014/main" id="{114242D5-1176-C6C5-E237-DCB376116B4F}"/>
              </a:ext>
            </a:extLst>
          </p:cNvPr>
          <p:cNvSpPr txBox="1"/>
          <p:nvPr/>
        </p:nvSpPr>
        <p:spPr>
          <a:xfrm>
            <a:off x="1624006" y="3546982"/>
            <a:ext cx="55675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機械学習の回帰の入力データ  </a:t>
            </a:r>
            <a:r>
              <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rPr>
              <a:t>random-poly-ML.xlsx</a:t>
            </a:r>
            <a:endParaRPr kumimoji="1" lang="ja-JP" altLang="en-US"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33FC82CC-6CFC-E7BE-3729-5E81248904B8}"/>
                  </a:ext>
                </a:extLst>
              </p:cNvPr>
              <p:cNvSpPr txBox="1"/>
              <p:nvPr/>
            </p:nvSpPr>
            <p:spPr>
              <a:xfrm>
                <a:off x="5700635" y="4036133"/>
                <a:ext cx="4423647" cy="203132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フィッティング関数 </a:t>
                </a:r>
                <a:r>
                  <a:rPr kumimoji="1" lang="en-US" altLang="ja-JP" sz="1800" b="1" i="1" u="none" strike="noStrike" kern="1200" cap="none" spc="0" normalizeH="0" baseline="0" noProof="0" dirty="0">
                    <a:ln>
                      <a:noFill/>
                    </a:ln>
                    <a:solidFill>
                      <a:srgbClr val="0000FF"/>
                    </a:solidFill>
                    <a:effectLst/>
                    <a:uLnTx/>
                    <a:uFillTx/>
                    <a:latin typeface="Times New Roman"/>
                    <a:ea typeface="ＭＳ Ｐゴシック"/>
                    <a:cs typeface="+mn-cs"/>
                  </a:rPr>
                  <a:t>f</a:t>
                </a:r>
                <a:r>
                  <a:rPr kumimoji="1" lang="en-US" altLang="ja-JP" sz="1800" b="1" i="0" u="none" strike="noStrike" kern="1200" cap="none" spc="0" normalizeH="0" baseline="-25000" noProof="0" dirty="0">
                    <a:ln>
                      <a:noFill/>
                    </a:ln>
                    <a:solidFill>
                      <a:srgbClr val="0000FF"/>
                    </a:solidFill>
                    <a:effectLst/>
                    <a:uLnTx/>
                    <a:uFillTx/>
                    <a:latin typeface="Times New Roman"/>
                    <a:ea typeface="ＭＳ Ｐゴシック"/>
                    <a:cs typeface="+mn-cs"/>
                  </a:rPr>
                  <a:t>i</a:t>
                </a: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800" b="1" i="1" u="none" strike="noStrike" kern="1200" cap="none" spc="0" normalizeH="0" baseline="0" noProof="0" dirty="0">
                    <a:ln>
                      <a:noFill/>
                    </a:ln>
                    <a:solidFill>
                      <a:srgbClr val="0000FF"/>
                    </a:solidFill>
                    <a:effectLst/>
                    <a:uLnTx/>
                    <a:uFillTx/>
                    <a:latin typeface="Times New Roman"/>
                    <a:ea typeface="ＭＳ Ｐゴシック"/>
                    <a:cs typeface="+mn-cs"/>
                  </a:rPr>
                  <a:t>x</a:t>
                </a: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の値は記述子として</a:t>
                </a: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1" lang="en-US" altLang="ja-JP" sz="1800" b="0" i="1" u="none" strike="noStrike" kern="1200" cap="none" spc="0" normalizeH="0" baseline="0" noProof="0" smtClean="0">
                            <a:ln>
                              <a:noFill/>
                            </a:ln>
                            <a:solidFill>
                              <a:srgbClr val="0000FF"/>
                            </a:solidFill>
                            <a:effectLst/>
                            <a:uLnTx/>
                            <a:uFillTx/>
                            <a:latin typeface="Cambria Math" panose="02040503050406030204" pitchFamily="18" charset="0"/>
                            <a:cs typeface="+mn-cs"/>
                          </a:rPr>
                        </m:ctrlPr>
                      </m:sSupPr>
                      <m:e>
                        <m:r>
                          <a:rPr kumimoji="1" lang="en-US" altLang="ja-JP" sz="1800" b="0" i="1" u="none" strike="noStrike" kern="1200" cap="none" spc="0" normalizeH="0" baseline="0" noProof="0">
                            <a:ln>
                              <a:noFill/>
                            </a:ln>
                            <a:solidFill>
                              <a:srgbClr val="0000FF"/>
                            </a:solidFill>
                            <a:effectLst/>
                            <a:uLnTx/>
                            <a:uFillTx/>
                            <a:latin typeface="Cambria Math" panose="02040503050406030204" pitchFamily="18" charset="0"/>
                            <a:cs typeface="+mn-cs"/>
                          </a:rPr>
                          <m:t>𝑥</m:t>
                        </m:r>
                      </m:e>
                      <m:sup>
                        <m:d>
                          <m:dPr>
                            <m:ctrlPr>
                              <a:rPr kumimoji="1" lang="en-US" altLang="ja-JP" sz="1800" b="0" i="1" u="none" strike="noStrike" kern="1200" cap="none" spc="0" normalizeH="0" baseline="0" noProof="0">
                                <a:ln>
                                  <a:noFill/>
                                </a:ln>
                                <a:solidFill>
                                  <a:srgbClr val="0000FF"/>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𝑘</m:t>
                            </m:r>
                          </m:e>
                        </m:d>
                      </m:sup>
                    </m:sSup>
                    <m:r>
                      <a:rPr kumimoji="1" lang="en-US" altLang="ja-JP" sz="1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FF"/>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𝑓</m:t>
                        </m:r>
                      </m:e>
                      <m:sub>
                        <m:r>
                          <a:rPr kumimoji="1" lang="en-US" altLang="ja-JP" sz="1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𝑘</m:t>
                        </m:r>
                      </m:sub>
                    </m:sSub>
                    <m:r>
                      <a:rPr kumimoji="1" lang="en-US" altLang="ja-JP" sz="1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𝑥</m:t>
                    </m:r>
                    <m:r>
                      <a:rPr kumimoji="1" lang="en-US" altLang="ja-JP" sz="1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m:t>
                    </m:r>
                  </m:oMath>
                </a14:m>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 で与える</a:t>
                </a: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err="1">
                    <a:ln>
                      <a:noFill/>
                    </a:ln>
                    <a:solidFill>
                      <a:srgbClr val="0000FF"/>
                    </a:solidFill>
                    <a:effectLst/>
                    <a:uLnTx/>
                    <a:uFillTx/>
                    <a:latin typeface="Times New Roman"/>
                    <a:ea typeface="ＭＳ Ｐゴシック"/>
                    <a:cs typeface="+mn-cs"/>
                  </a:rPr>
                  <a:t>LinearRegression</a:t>
                </a: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 では定数部分は勝手に</a:t>
                </a: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計算して </a:t>
                </a: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intercept</a:t>
                </a: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 として返すので、</a:t>
                </a:r>
                <a:b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定数以外の項を記述子として与える</a:t>
                </a: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rPr>
                  <a:t>x^1, x^2, x^3)</a:t>
                </a:r>
                <a:endPar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endParaRPr>
              </a:p>
            </p:txBody>
          </p:sp>
        </mc:Choice>
        <mc:Fallback xmlns="">
          <p:sp>
            <p:nvSpPr>
              <p:cNvPr id="10" name="テキスト ボックス 9">
                <a:extLst>
                  <a:ext uri="{FF2B5EF4-FFF2-40B4-BE49-F238E27FC236}">
                    <a16:creationId xmlns:a16="http://schemas.microsoft.com/office/drawing/2014/main" id="{33FC82CC-6CFC-E7BE-3729-5E81248904B8}"/>
                  </a:ext>
                </a:extLst>
              </p:cNvPr>
              <p:cNvSpPr txBox="1">
                <a:spLocks noRot="1" noChangeAspect="1" noMove="1" noResize="1" noEditPoints="1" noAdjustHandles="1" noChangeArrowheads="1" noChangeShapeType="1" noTextEdit="1"/>
              </p:cNvSpPr>
              <p:nvPr/>
            </p:nvSpPr>
            <p:spPr>
              <a:xfrm>
                <a:off x="5700635" y="4036133"/>
                <a:ext cx="4423647" cy="2031325"/>
              </a:xfrm>
              <a:prstGeom prst="rect">
                <a:avLst/>
              </a:prstGeom>
              <a:blipFill>
                <a:blip r:embed="rId7"/>
                <a:stretch>
                  <a:fillRect l="-1102" t="-2102" r="-689" b="-510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37986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33D46-842C-1100-EDDE-929D8D6C2269}"/>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369F2FDB-4C12-0687-D674-CD4FD541A598}"/>
              </a:ext>
            </a:extLst>
          </p:cNvPr>
          <p:cNvSpPr>
            <a:spLocks noGrp="1" noChangeArrowheads="1"/>
          </p:cNvSpPr>
          <p:nvPr>
            <p:ph type="title"/>
          </p:nvPr>
        </p:nvSpPr>
        <p:spPr>
          <a:xfrm>
            <a:off x="1524000" y="0"/>
            <a:ext cx="9144000" cy="762000"/>
          </a:xfrm>
        </p:spPr>
        <p:txBody>
          <a:bodyPr/>
          <a:lstStyle/>
          <a:p>
            <a:pPr eaLnBrk="1" hangingPunct="1"/>
            <a:r>
              <a:rPr lang="ja-JP" altLang="en-US" sz="3600" b="1" dirty="0">
                <a:solidFill>
                  <a:srgbClr val="0000FF"/>
                </a:solidFill>
              </a:rPr>
              <a:t>関連</a:t>
            </a:r>
            <a:r>
              <a:rPr lang="en-US" altLang="ja-JP" sz="3600" b="1" dirty="0">
                <a:solidFill>
                  <a:srgbClr val="0000FF"/>
                </a:solidFill>
              </a:rPr>
              <a:t>Web:</a:t>
            </a:r>
            <a:r>
              <a:rPr lang="ja-JP" altLang="en-US" sz="3600" b="1" dirty="0">
                <a:solidFill>
                  <a:srgbClr val="0000FF"/>
                </a:solidFill>
              </a:rPr>
              <a:t> 最小二乗法の理論</a:t>
            </a:r>
          </a:p>
        </p:txBody>
      </p:sp>
      <p:sp>
        <p:nvSpPr>
          <p:cNvPr id="7171" name="Text Box 3">
            <a:extLst>
              <a:ext uri="{FF2B5EF4-FFF2-40B4-BE49-F238E27FC236}">
                <a16:creationId xmlns:a16="http://schemas.microsoft.com/office/drawing/2014/main" id="{D220BE91-98B3-C8A0-3B13-D9578C04D4AF}"/>
              </a:ext>
            </a:extLst>
          </p:cNvPr>
          <p:cNvSpPr txBox="1">
            <a:spLocks noChangeArrowheads="1"/>
          </p:cNvSpPr>
          <p:nvPr/>
        </p:nvSpPr>
        <p:spPr bwMode="auto">
          <a:xfrm>
            <a:off x="119336" y="58061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indent="0">
              <a:tabLst>
                <a:tab pos="1433513" algn="l"/>
              </a:tabLst>
              <a:defRPr/>
            </a:pPr>
            <a:r>
              <a:rPr lang="en-US" altLang="ja-JP" sz="2000" b="1" dirty="0">
                <a:hlinkClick r:id="rId3">
                  <a:extLst>
                    <a:ext uri="{A12FA001-AC4F-418D-AE19-62706E023703}">
                      <ahyp:hlinkClr xmlns:ahyp="http://schemas.microsoft.com/office/drawing/2018/hyperlinkcolor" val="tx"/>
                    </a:ext>
                  </a:extLst>
                </a:hlinkClick>
              </a:rPr>
              <a:t>http://conf.mdxes.iir.isct.ac.jp/D2MatE/D2MatE_programs.html?page=cms</a:t>
            </a:r>
            <a:endParaRPr lang="en-US" altLang="ja-JP" sz="2000" b="1" dirty="0"/>
          </a:p>
        </p:txBody>
      </p:sp>
      <p:pic>
        <p:nvPicPr>
          <p:cNvPr id="5" name="図 4">
            <a:extLst>
              <a:ext uri="{FF2B5EF4-FFF2-40B4-BE49-F238E27FC236}">
                <a16:creationId xmlns:a16="http://schemas.microsoft.com/office/drawing/2014/main" id="{A5027781-4C7B-F14F-C71C-7301FC7C9727}"/>
              </a:ext>
            </a:extLst>
          </p:cNvPr>
          <p:cNvPicPr>
            <a:picLocks noChangeAspect="1"/>
          </p:cNvPicPr>
          <p:nvPr/>
        </p:nvPicPr>
        <p:blipFill>
          <a:blip r:embed="rId4"/>
          <a:srcRect t="9051" r="5694" b="34250"/>
          <a:stretch/>
        </p:blipFill>
        <p:spPr>
          <a:xfrm>
            <a:off x="983432" y="1056936"/>
            <a:ext cx="9649072" cy="5828448"/>
          </a:xfrm>
          <a:prstGeom prst="rect">
            <a:avLst/>
          </a:prstGeom>
        </p:spPr>
      </p:pic>
      <p:sp>
        <p:nvSpPr>
          <p:cNvPr id="6" name="正方形/長方形 5">
            <a:extLst>
              <a:ext uri="{FF2B5EF4-FFF2-40B4-BE49-F238E27FC236}">
                <a16:creationId xmlns:a16="http://schemas.microsoft.com/office/drawing/2014/main" id="{51855653-8641-31CD-15A9-4488ABC83C34}"/>
              </a:ext>
            </a:extLst>
          </p:cNvPr>
          <p:cNvSpPr/>
          <p:nvPr/>
        </p:nvSpPr>
        <p:spPr>
          <a:xfrm>
            <a:off x="7771848" y="1027440"/>
            <a:ext cx="936104" cy="40011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56144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24000" y="2"/>
            <a:ext cx="9144000" cy="6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Program:</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lsq_polynomial_ML.py</a:t>
            </a:r>
            <a:endParaRPr kumimoji="1" lang="ja-JP" altLang="en-US" sz="28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10" name="テキスト ボックス 9">
            <a:extLst>
              <a:ext uri="{FF2B5EF4-FFF2-40B4-BE49-F238E27FC236}">
                <a16:creationId xmlns:a16="http://schemas.microsoft.com/office/drawing/2014/main" id="{0C6B7DA9-5B82-4787-8436-CCFFD7F8DB7F}"/>
              </a:ext>
            </a:extLst>
          </p:cNvPr>
          <p:cNvSpPr txBox="1"/>
          <p:nvPr/>
        </p:nvSpPr>
        <p:spPr>
          <a:xfrm>
            <a:off x="479376" y="735087"/>
            <a:ext cx="625684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Usage: </a:t>
            </a:r>
            <a:r>
              <a:rPr kumimoji="1" lang="en-US" altLang="ja-JP" sz="2400" b="0"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lsq_polynomial_ML.py input file</a:t>
            </a:r>
            <a:endParaRPr kumimoji="1" lang="en-US" altLang="ja-JP" sz="2400" b="0" i="0" u="none" strike="noStrike" kern="1200" cap="none" spc="0" normalizeH="0" baseline="-2500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7BCD4197-6881-479C-9048-FD502D9F9E75}"/>
              </a:ext>
            </a:extLst>
          </p:cNvPr>
          <p:cNvSpPr txBox="1"/>
          <p:nvPr/>
        </p:nvSpPr>
        <p:spPr>
          <a:xfrm>
            <a:off x="1199456" y="1388893"/>
            <a:ext cx="4104315"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python lsq-polynomial-ML.py </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random_poly_ML.xlsx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次多項式で回帰</a:t>
            </a:r>
            <a:endPar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AF3C81C1-E834-49FE-90AC-BDA406AC50FD}"/>
              </a:ext>
            </a:extLst>
          </p:cNvPr>
          <p:cNvSpPr txBox="1"/>
          <p:nvPr/>
        </p:nvSpPr>
        <p:spPr>
          <a:xfrm>
            <a:off x="5436562" y="1340768"/>
            <a:ext cx="4888794"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python lsq-polynomial-ML.py </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random_sin_ML.xlsx</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5</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次多項式で回帰</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D3C65133-D704-1C27-BD38-8CAF31217D76}"/>
              </a:ext>
            </a:extLst>
          </p:cNvPr>
          <p:cNvPicPr>
            <a:picLocks noChangeAspect="1"/>
          </p:cNvPicPr>
          <p:nvPr/>
        </p:nvPicPr>
        <p:blipFill>
          <a:blip r:embed="rId3"/>
          <a:stretch>
            <a:fillRect/>
          </a:stretch>
        </p:blipFill>
        <p:spPr>
          <a:xfrm>
            <a:off x="1199456" y="2373618"/>
            <a:ext cx="4281185" cy="3641008"/>
          </a:xfrm>
          <a:prstGeom prst="rect">
            <a:avLst/>
          </a:prstGeom>
        </p:spPr>
      </p:pic>
      <p:pic>
        <p:nvPicPr>
          <p:cNvPr id="9" name="図 8">
            <a:extLst>
              <a:ext uri="{FF2B5EF4-FFF2-40B4-BE49-F238E27FC236}">
                <a16:creationId xmlns:a16="http://schemas.microsoft.com/office/drawing/2014/main" id="{77D6912C-21A3-0DDC-B109-0BCCD52DBE66}"/>
              </a:ext>
            </a:extLst>
          </p:cNvPr>
          <p:cNvPicPr>
            <a:picLocks noChangeAspect="1"/>
          </p:cNvPicPr>
          <p:nvPr/>
        </p:nvPicPr>
        <p:blipFill>
          <a:blip r:embed="rId4"/>
          <a:stretch>
            <a:fillRect/>
          </a:stretch>
        </p:blipFill>
        <p:spPr>
          <a:xfrm>
            <a:off x="5784062" y="2373619"/>
            <a:ext cx="4281186" cy="3641009"/>
          </a:xfrm>
          <a:prstGeom prst="rect">
            <a:avLst/>
          </a:prstGeom>
        </p:spPr>
      </p:pic>
      <p:sp>
        <p:nvSpPr>
          <p:cNvPr id="2" name="テキスト ボックス 1">
            <a:extLst>
              <a:ext uri="{FF2B5EF4-FFF2-40B4-BE49-F238E27FC236}">
                <a16:creationId xmlns:a16="http://schemas.microsoft.com/office/drawing/2014/main" id="{0AAE6B12-D45B-9D0A-5423-27CA05EFC24C}"/>
              </a:ext>
            </a:extLst>
          </p:cNvPr>
          <p:cNvSpPr txBox="1"/>
          <p:nvPr/>
        </p:nvSpPr>
        <p:spPr>
          <a:xfrm>
            <a:off x="7138364" y="5589493"/>
            <a:ext cx="4655912" cy="1015663"/>
          </a:xfrm>
          <a:prstGeom prst="rect">
            <a:avLst/>
          </a:prstGeom>
          <a:solidFill>
            <a:schemeClr val="accent5">
              <a:lumMod val="20000"/>
              <a:lumOff val="8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三角関数でも高次多項式で合わせられる</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過適合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(over fitting)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過学習 </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(over learning)</a:t>
            </a:r>
            <a:endParaRPr kumimoji="1" lang="en-US" altLang="ja-JP" sz="20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927815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08932-0C05-BC4D-3393-2A4F23BAD905}"/>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67B4A0D9-3A1A-2ADA-50D3-C7C3B1670114}"/>
              </a:ext>
            </a:extLst>
          </p:cNvPr>
          <p:cNvSpPr>
            <a:spLocks noGrp="1" noChangeArrowheads="1"/>
          </p:cNvSpPr>
          <p:nvPr>
            <p:ph type="title"/>
          </p:nvPr>
        </p:nvSpPr>
        <p:spPr>
          <a:xfrm>
            <a:off x="0" y="0"/>
            <a:ext cx="12192000" cy="762000"/>
          </a:xfrm>
        </p:spPr>
        <p:txBody>
          <a:bodyPr/>
          <a:lstStyle/>
          <a:p>
            <a:pPr eaLnBrk="1" hangingPunct="1"/>
            <a:r>
              <a:rPr lang="ja-JP" altLang="en-US" sz="3600" b="1" dirty="0">
                <a:solidFill>
                  <a:srgbClr val="0000FF"/>
                </a:solidFill>
              </a:rPr>
              <a:t>質問</a:t>
            </a:r>
            <a:r>
              <a:rPr lang="en-US" altLang="ja-JP" sz="3600" b="1" dirty="0">
                <a:solidFill>
                  <a:srgbClr val="0000FF"/>
                </a:solidFill>
              </a:rPr>
              <a:t>:</a:t>
            </a:r>
            <a:r>
              <a:rPr lang="ja-JP" altLang="en-US" sz="3600" b="1" dirty="0">
                <a:solidFill>
                  <a:srgbClr val="0000FF"/>
                </a:solidFill>
              </a:rPr>
              <a:t> 過学習の判断方法</a:t>
            </a:r>
          </a:p>
        </p:txBody>
      </p:sp>
      <p:sp>
        <p:nvSpPr>
          <p:cNvPr id="13" name="テキスト ボックス 12">
            <a:extLst>
              <a:ext uri="{FF2B5EF4-FFF2-40B4-BE49-F238E27FC236}">
                <a16:creationId xmlns:a16="http://schemas.microsoft.com/office/drawing/2014/main" id="{810E8071-48C3-0EDD-524E-22CA840B62AF}"/>
              </a:ext>
            </a:extLst>
          </p:cNvPr>
          <p:cNvSpPr txBox="1"/>
          <p:nvPr/>
        </p:nvSpPr>
        <p:spPr>
          <a:xfrm>
            <a:off x="263352" y="688622"/>
            <a:ext cx="11928648" cy="61247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質問</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過学習の判断方法</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実験などの解析と、一般的な機械学習では状況が異なる</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実験などの解析</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データ数は多くない</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複雑なモデル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高次多項式など</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を使えばフィッティングは良くなるので、</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フィッティング結果から</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over</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fitting</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かどうかを判断することはできない</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回帰モデルの</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妥当性は、物理・化学などの根拠を考慮して判断</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する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機械学習</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データ数は多い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over</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fitting</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の危険性が高い。</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学習データ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(training)</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と</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検証データ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(test)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に分離する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学習データで回帰し、検証データを再現できるかどうかで性能を判断する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汎化性能</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データの再現性の指標としてスコアで判断する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over</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fitting</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している場合、</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検証データのスコアが学習データのスコアより非常に大きくなる</a:t>
            </a:r>
            <a:endPar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入力目的関数 </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(input)</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と、回帰モデルで計算した予測値 </a:t>
            </a: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(predict)</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の相関図</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も使われる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35048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35584" y="1"/>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回帰と機械学習</a:t>
            </a:r>
            <a:endParaRPr kumimoji="1" lang="ja-JP" altLang="en-US" sz="32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mc:AlternateContent xmlns:mc="http://schemas.openxmlformats.org/markup-compatibility/2006" xmlns:a14="http://schemas.microsoft.com/office/drawing/2010/main">
        <mc:Choice Requires="a14">
          <p:sp>
            <p:nvSpPr>
              <p:cNvPr id="2" name="オブジェクト 2">
                <a:extLst>
                  <a:ext uri="{FF2B5EF4-FFF2-40B4-BE49-F238E27FC236}">
                    <a16:creationId xmlns:a16="http://schemas.microsoft.com/office/drawing/2014/main" id="{654C3802-9AA2-21DF-4DDA-5763061DE0EC}"/>
                  </a:ext>
                </a:extLst>
              </p:cNvPr>
              <p:cNvSpPr txBox="1"/>
              <p:nvPr/>
            </p:nvSpPr>
            <p:spPr bwMode="auto">
              <a:xfrm>
                <a:off x="623392" y="632460"/>
                <a:ext cx="10945216" cy="6225540"/>
              </a:xfrm>
              <a:prstGeom prst="rect">
                <a:avLst/>
              </a:prstGeom>
              <a:noFill/>
              <a:ln>
                <a:noFill/>
              </a:ln>
            </p:spPr>
            <p:txBody>
              <a:bodyPr>
                <a:norm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過剰適合していないか、予測性能はあるかを</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検証</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(Validation)</a:t>
                </a:r>
              </a:p>
              <a:p>
                <a:pPr marL="457200" marR="0" lvl="0" indent="-279400" algn="l" defTabSz="914400" rtl="0" eaLnBrk="1" fontAlgn="base" latinLnBrk="0" hangingPunct="1">
                  <a:lnSpc>
                    <a:spcPct val="120000"/>
                  </a:lnSpc>
                  <a:spcBef>
                    <a:spcPct val="0"/>
                  </a:spcBef>
                  <a:spcAft>
                    <a:spcPct val="0"/>
                  </a:spcAft>
                  <a:buClrTx/>
                  <a:buSzTx/>
                  <a:buFont typeface="+mj-lt"/>
                  <a:buAutoNum type="arabicPeriod"/>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既知データを 学習データ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(training)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と 検証データ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(test)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に分ける</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457200" marR="0" lvl="0" indent="-279400" algn="l" defTabSz="914400" rtl="0" eaLnBrk="1" fontAlgn="base" latinLnBrk="0" hangingPunct="1">
                  <a:lnSpc>
                    <a:spcPct val="120000"/>
                  </a:lnSpc>
                  <a:spcBef>
                    <a:spcPct val="0"/>
                  </a:spcBef>
                  <a:spcAft>
                    <a:spcPct val="0"/>
                  </a:spcAft>
                  <a:buClrTx/>
                  <a:buSzTx/>
                  <a:buFont typeface="+mj-lt"/>
                  <a:buAutoNum type="arabicPeriod"/>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学習データでモデルを作る</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457200" marR="0" lvl="0" indent="-279400" algn="l" defTabSz="914400" rtl="0" eaLnBrk="1" fontAlgn="base" latinLnBrk="0" hangingPunct="1">
                  <a:lnSpc>
                    <a:spcPct val="120000"/>
                  </a:lnSpc>
                  <a:spcBef>
                    <a:spcPct val="0"/>
                  </a:spcBef>
                  <a:spcAft>
                    <a:spcPct val="0"/>
                  </a:spcAft>
                  <a:buClrTx/>
                  <a:buSzTx/>
                  <a:buFont typeface="+mj-lt"/>
                  <a:buAutoNum type="arabicPeriod"/>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学習データと検証データの予測値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(prediction)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と入力値から評価を行う</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457200" marR="0" lvl="0" indent="-279400" algn="l" defTabSz="914400" rtl="0" eaLnBrk="1" fontAlgn="base" latinLnBrk="0" hangingPunct="1">
                  <a:lnSpc>
                    <a:spcPct val="120000"/>
                  </a:lnSpc>
                  <a:spcBef>
                    <a:spcPct val="0"/>
                  </a:spcBef>
                  <a:spcAft>
                    <a:spcPct val="0"/>
                  </a:spcAft>
                  <a:buClrTx/>
                  <a:buSzTx/>
                  <a:buFont typeface="+mj-lt"/>
                  <a:buAutoNum type="arabicPeriod"/>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評価は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MAE (Mean Absolute Error), MSE (Mean Squared Error),</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R</a:t>
                </a:r>
                <a:r>
                  <a:rPr kumimoji="1" lang="en-US" altLang="ja-JP" sz="2400" b="0" i="0" u="none" strike="noStrike" kern="1200" cap="none" spc="0" normalizeH="0" baseline="30000" noProof="0" dirty="0">
                    <a:ln>
                      <a:noFill/>
                    </a:ln>
                    <a:solidFill>
                      <a:srgbClr val="000000"/>
                    </a:solidFill>
                    <a:effectLst/>
                    <a:uLnTx/>
                    <a:uFillTx/>
                    <a:latin typeface="Times New Roman"/>
                    <a:ea typeface="ＭＳ Ｐゴシック"/>
                    <a:cs typeface="+mn-cs"/>
                  </a:rPr>
                  <a:t>2</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決定係数</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などで行う。</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𝑀𝐴𝐸</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num>
                      <m:den>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den>
                    </m:f>
                    <m:nary>
                      <m:naryPr>
                        <m:chr m:val="∑"/>
                        <m:limLoc m:val="subSup"/>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m:rPr>
                            <m:brk m:alnAt="25"/>
                          </m:r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d>
                          <m:dPr>
                            <m:begChr m:val="|"/>
                            <m:endChr m:val="|"/>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e>
                        </m:d>
                      </m:e>
                    </m:nary>
                  </m:oMath>
                </a14:m>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小さいほどいい</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𝑀</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𝑆</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num>
                      <m:den>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den>
                    </m:f>
                    <m:nary>
                      <m:naryPr>
                        <m:chr m:val="∑"/>
                        <m:limLoc m:val="subSup"/>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m:rPr>
                            <m:brk m:alnAt="25"/>
                          </m:r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e>
                            </m:d>
                          </m:e>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oMath>
                </a14:m>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小さいほどいい</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𝑅𝑀</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𝑆</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m:rPr>
                        <m:sty m:val="p"/>
                      </m:rPr>
                      <a:rPr kumimoji="1" lang="en-US" altLang="ja-JP" sz="2400" b="0" i="0" u="none" strike="noStrike" kern="1200" cap="none" spc="0" normalizeH="0" baseline="0" noProof="0">
                        <a:ln>
                          <a:noFill/>
                        </a:ln>
                        <a:solidFill>
                          <a:srgbClr val="000000"/>
                        </a:solidFill>
                        <a:effectLst/>
                        <a:uLnTx/>
                        <a:uFillTx/>
                        <a:latin typeface="Cambria Math" panose="02040503050406030204" pitchFamily="18" charset="0"/>
                        <a:cs typeface="+mn-cs"/>
                      </a:rPr>
                      <m:t>sqrt</m:t>
                    </m:r>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𝑀</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𝑆</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e>
                    </m:d>
                  </m:oMath>
                </a14:m>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小さいほどいい</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14:m>
                  <m:oMath xmlns:m="http://schemas.openxmlformats.org/officeDocument/2006/math">
                    <m:r>
                      <m:rPr>
                        <m:nor/>
                      </m:rP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m:t>　</m:t>
                    </m:r>
                    <m:sSup>
                      <m:sSupPr>
                        <m:ctrlPr>
                          <a:rPr kumimoji="1" lang="en-US" altLang="ja-JP" sz="24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dirty="0">
                            <a:ln>
                              <a:noFill/>
                            </a:ln>
                            <a:solidFill>
                              <a:srgbClr val="000000"/>
                            </a:solidFill>
                            <a:effectLst/>
                            <a:uLnTx/>
                            <a:uFillTx/>
                            <a:latin typeface="Cambria Math" panose="02040503050406030204" pitchFamily="18" charset="0"/>
                            <a:cs typeface="+mn-cs"/>
                          </a:rPr>
                          <m:t>𝑅</m:t>
                        </m:r>
                      </m:e>
                      <m:sup>
                        <m:r>
                          <a:rPr kumimoji="1" lang="en-US" altLang="ja-JP" sz="2400" b="0" i="1" u="none" strike="noStrike" kern="1200" cap="none" spc="0" normalizeH="0" baseline="0" noProof="0" dirty="0">
                            <a:ln>
                              <a:noFill/>
                            </a:ln>
                            <a:solidFill>
                              <a:srgbClr val="000000"/>
                            </a:solidFill>
                            <a:effectLst/>
                            <a:uLnTx/>
                            <a:uFillTx/>
                            <a:latin typeface="Cambria Math" panose="02040503050406030204" pitchFamily="18" charset="0"/>
                            <a:cs typeface="+mn-cs"/>
                          </a:rPr>
                          <m:t>2</m:t>
                        </m:r>
                      </m:sup>
                    </m:s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f>
                      <m:f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nary>
                          <m:naryPr>
                            <m:chr m:val="∑"/>
                            <m:limLoc m:val="subSup"/>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m:rPr>
                                <m:brk m:alnAt="25"/>
                              </m:r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e>
                                </m:d>
                              </m:e>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num>
                      <m:den>
                        <m:nary>
                          <m:naryPr>
                            <m:chr m:val="∑"/>
                            <m:limLoc m:val="subSup"/>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m:rPr>
                                <m:brk m:alnAt="25"/>
                              </m:r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d>
                                      <m:dPr>
                                        <m:begChr m:val="⟨"/>
                                        <m:endChr m:val="⟩"/>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d>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e>
                                </m:d>
                              </m:e>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den>
                    </m:f>
                  </m:oMath>
                </a14:m>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1</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に近いほどいい</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Choice>
        <mc:Fallback xmlns="">
          <p:sp>
            <p:nvSpPr>
              <p:cNvPr id="2" name="オブジェクト 2">
                <a:extLst>
                  <a:ext uri="{FF2B5EF4-FFF2-40B4-BE49-F238E27FC236}">
                    <a16:creationId xmlns:a16="http://schemas.microsoft.com/office/drawing/2014/main" id="{654C3802-9AA2-21DF-4DDA-5763061DE0EC}"/>
                  </a:ext>
                </a:extLst>
              </p:cNvPr>
              <p:cNvSpPr txBox="1">
                <a:spLocks noRot="1" noChangeAspect="1" noMove="1" noResize="1" noEditPoints="1" noAdjustHandles="1" noChangeArrowheads="1" noChangeShapeType="1" noTextEdit="1"/>
              </p:cNvSpPr>
              <p:nvPr/>
            </p:nvSpPr>
            <p:spPr bwMode="auto">
              <a:xfrm>
                <a:off x="623392" y="632460"/>
                <a:ext cx="10945216" cy="6225540"/>
              </a:xfrm>
              <a:prstGeom prst="rect">
                <a:avLst/>
              </a:prstGeom>
              <a:blipFill>
                <a:blip r:embed="rId3"/>
                <a:stretch>
                  <a:fillRect t="-588"/>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1447524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B981F-1147-FA4F-8381-B3E6B51BBAAE}"/>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EDF90F74-3705-F7CB-433A-934C78339A9B}"/>
              </a:ext>
            </a:extLst>
          </p:cNvPr>
          <p:cNvSpPr>
            <a:spLocks noGrp="1" noChangeArrowheads="1"/>
          </p:cNvSpPr>
          <p:nvPr>
            <p:ph type="title"/>
          </p:nvPr>
        </p:nvSpPr>
        <p:spPr>
          <a:xfrm>
            <a:off x="0" y="0"/>
            <a:ext cx="12192000" cy="762000"/>
          </a:xfrm>
        </p:spPr>
        <p:txBody>
          <a:bodyPr/>
          <a:lstStyle/>
          <a:p>
            <a:pPr eaLnBrk="1" hangingPunct="1"/>
            <a:r>
              <a:rPr lang="en-US" altLang="ja-JP" sz="3600" b="1" dirty="0">
                <a:solidFill>
                  <a:srgbClr val="0000FF"/>
                </a:solidFill>
              </a:rPr>
              <a:t>Kernel ridge</a:t>
            </a:r>
            <a:r>
              <a:rPr lang="ja-JP" altLang="en-US" sz="3600" b="1" dirty="0">
                <a:solidFill>
                  <a:srgbClr val="0000FF"/>
                </a:solidFill>
              </a:rPr>
              <a:t>回帰</a:t>
            </a: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13BA12B0-0677-22AB-F7DB-2122C6068B4C}"/>
                  </a:ext>
                </a:extLst>
              </p:cNvPr>
              <p:cNvSpPr txBox="1"/>
              <p:nvPr/>
            </p:nvSpPr>
            <p:spPr>
              <a:xfrm>
                <a:off x="25524" y="620688"/>
                <a:ext cx="11687100" cy="181158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ノンパラメトリック回帰</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多くのパラメータをもつ柔軟なモデル関数で回帰。</a:t>
                </a:r>
                <a:b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具体的な関数形を知らなくても回帰モデルを作れる</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Kernel</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関数</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ここでは、一般関数の最小二乗法ででてきた基底関数 </a:t>
                </a:r>
                <a:r>
                  <a:rPr kumimoji="1" lang="en-US" altLang="ja-JP" sz="18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a:t>
                </a:r>
                <a:r>
                  <a:rPr kumimoji="1" lang="en-US" altLang="ja-JP" sz="18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8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と同じと考えていい</a:t>
                </a:r>
                <a:b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学習データ点 </a:t>
                </a:r>
                <a:r>
                  <a:rPr kumimoji="1" lang="en-US" altLang="ja-JP" sz="18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18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毎に</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18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x</a:t>
                </a:r>
                <a:r>
                  <a:rPr kumimoji="1" lang="en-US" altLang="ja-JP" sz="18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を中心とし、幅 </a:t>
                </a:r>
                <a:r>
                  <a:rPr kumimoji="1" lang="en-US" altLang="ja-JP" sz="18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w</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の</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Gauss</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関数 </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G(x; </a:t>
                </a:r>
                <a:r>
                  <a:rPr kumimoji="1" lang="en-US" altLang="ja-JP" sz="18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1800" b="1"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8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w</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を置く</a:t>
                </a:r>
                <a:endPar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Ridge</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回帰</a:t>
                </a: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b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損失関数として残差二乗和 </a:t>
                </a:r>
                <a14:m>
                  <m:oMath xmlns:m="http://schemas.openxmlformats.org/officeDocument/2006/math">
                    <m:nary>
                      <m:naryPr>
                        <m:chr m:val="∑"/>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18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r>
                          <m:rPr>
                            <m:nor/>
                          </m:rP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m:t>(</m:t>
                        </m:r>
                        <m:nary>
                          <m:naryPr>
                            <m:chr m:val="∑"/>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en-US" altLang="ja-JP" sz="1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e>
                            <m:sSub>
                              <m:sSubPr>
                                <m:ctrlP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e>
                        </m:nary>
                        <m:sSub>
                          <m:sSubPr>
                            <m:ctrlP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sup>
                                <m:d>
                                  <m:dPr>
                                    <m:ctrlP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𝑘</m:t>
                                    </m:r>
                                  </m:e>
                                </m:d>
                              </m:sup>
                            </m:sSup>
                          </m:e>
                          <m:sub>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𝑗</m:t>
                            </m:r>
                          </m:sub>
                        </m:sSub>
                        <m:r>
                          <m:rPr>
                            <m:nor/>
                          </m:rP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m:t>– </m:t>
                        </m:r>
                        <m:r>
                          <m:rPr>
                            <m:nor/>
                          </m:rPr>
                          <a:rPr kumimoji="1" lang="en-US" altLang="ja-JP" sz="1800" b="0" i="1" u="none" strike="noStrike" kern="1200" cap="none" spc="0" normalizeH="0" baseline="0" noProof="0" dirty="0" err="1">
                            <a:ln>
                              <a:noFill/>
                            </a:ln>
                            <a:solidFill>
                              <a:srgbClr val="000000"/>
                            </a:solidFill>
                            <a:effectLst/>
                            <a:uLnTx/>
                            <a:uFillTx/>
                            <a:latin typeface="Times New Roman"/>
                            <a:ea typeface="ＭＳ Ｐゴシック"/>
                            <a:cs typeface="+mn-cs"/>
                          </a:rPr>
                          <m:t>y</m:t>
                        </m:r>
                        <m:r>
                          <m:rPr>
                            <m:nor/>
                          </m:rPr>
                          <a:rPr kumimoji="1" lang="en-US" altLang="ja-JP" sz="1800" b="0"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m:t>)</m:t>
                        </m:r>
                        <m:r>
                          <m:rPr>
                            <m:nor/>
                          </m:rPr>
                          <a:rPr kumimoji="1" lang="en-US" altLang="ja-JP" sz="1800" b="0" i="0" u="none" strike="noStrike" kern="1200" cap="none" spc="0" normalizeH="0" baseline="30000" noProof="0" dirty="0">
                            <a:ln>
                              <a:noFill/>
                            </a:ln>
                            <a:solidFill>
                              <a:srgbClr val="000000"/>
                            </a:solidFill>
                            <a:effectLst/>
                            <a:uLnTx/>
                            <a:uFillTx/>
                            <a:latin typeface="Times New Roman"/>
                            <a:ea typeface="ＭＳ Ｐゴシック"/>
                            <a:cs typeface="+mn-cs"/>
                          </a:rPr>
                          <m:t>2</m:t>
                        </m:r>
                      </m:e>
                    </m:nary>
                  </m:oMath>
                </a14:m>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の他に正則化項 </a:t>
                </a:r>
                <a14:m>
                  <m:oMath xmlns:m="http://schemas.openxmlformats.org/officeDocument/2006/math">
                    <m:r>
                      <a:rPr kumimoji="1" lang="ja-JP" altLang="en-US" sz="1800" b="1" i="1" u="none" strike="noStrike" kern="1200" cap="none" spc="0" normalizeH="0" baseline="0" noProof="0" smtClean="0">
                        <a:ln>
                          <a:noFill/>
                        </a:ln>
                        <a:solidFill>
                          <a:srgbClr val="0000FF"/>
                        </a:solidFill>
                        <a:effectLst/>
                        <a:uLnTx/>
                        <a:uFillTx/>
                        <a:latin typeface="Cambria Math" panose="02040503050406030204" pitchFamily="18" charset="0"/>
                        <a:cs typeface="+mn-cs"/>
                      </a:rPr>
                      <m:t>𝜶</m:t>
                    </m:r>
                    <m:nary>
                      <m:naryPr>
                        <m:chr m:val="∑"/>
                        <m:ctrlPr>
                          <a:rPr kumimoji="1" lang="ja-JP" altLang="en-US" sz="1800" b="1" i="1" u="none" strike="noStrike" kern="1200" cap="none" spc="0" normalizeH="0" baseline="0" noProof="0">
                            <a:ln>
                              <a:noFill/>
                            </a:ln>
                            <a:solidFill>
                              <a:srgbClr val="0000FF"/>
                            </a:solidFill>
                            <a:effectLst/>
                            <a:uLnTx/>
                            <a:uFillTx/>
                            <a:latin typeface="Cambria Math" panose="02040503050406030204" pitchFamily="18" charset="0"/>
                            <a:cs typeface="+mn-cs"/>
                          </a:rPr>
                        </m:ctrlPr>
                      </m:naryPr>
                      <m:sub>
                        <m:r>
                          <a:rPr kumimoji="1" lang="ja-JP" altLang="en-US" sz="1800" b="1" i="1" u="none" strike="noStrike" kern="1200" cap="none" spc="0" normalizeH="0" baseline="0" noProof="0">
                            <a:ln>
                              <a:noFill/>
                            </a:ln>
                            <a:solidFill>
                              <a:srgbClr val="0000FF"/>
                            </a:solidFill>
                            <a:effectLst/>
                            <a:uLnTx/>
                            <a:uFillTx/>
                            <a:latin typeface="Cambria Math" panose="02040503050406030204" pitchFamily="18" charset="0"/>
                            <a:cs typeface="+mn-cs"/>
                          </a:rPr>
                          <m:t>𝒌</m:t>
                        </m:r>
                        <m:r>
                          <a:rPr kumimoji="1" lang="ja-JP" altLang="en-US" sz="18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ja-JP" altLang="en-US" sz="1800" b="1" i="1" u="none" strike="noStrike" kern="1200" cap="none" spc="0" normalizeH="0" baseline="0" noProof="0">
                            <a:ln>
                              <a:noFill/>
                            </a:ln>
                            <a:solidFill>
                              <a:srgbClr val="0000FF"/>
                            </a:solidFill>
                            <a:effectLst/>
                            <a:uLnTx/>
                            <a:uFillTx/>
                            <a:latin typeface="Cambria Math" panose="02040503050406030204" pitchFamily="18" charset="0"/>
                            <a:cs typeface="+mn-cs"/>
                          </a:rPr>
                          <m:t>𝟎</m:t>
                        </m:r>
                      </m:sub>
                      <m:sup>
                        <m:r>
                          <a:rPr kumimoji="1" lang="en-US" altLang="ja-JP" sz="1800" b="1" i="1" u="none" strike="noStrike" kern="1200" cap="none" spc="0" normalizeH="0" baseline="0" noProof="0">
                            <a:ln>
                              <a:noFill/>
                            </a:ln>
                            <a:solidFill>
                              <a:srgbClr val="0000FF"/>
                            </a:solidFill>
                            <a:effectLst/>
                            <a:uLnTx/>
                            <a:uFillTx/>
                            <a:latin typeface="Cambria Math" panose="02040503050406030204" pitchFamily="18" charset="0"/>
                            <a:cs typeface="+mn-cs"/>
                          </a:rPr>
                          <m:t>𝒑</m:t>
                        </m:r>
                      </m:sup>
                      <m:e>
                        <m:sSup>
                          <m:sSupPr>
                            <m:ctrlPr>
                              <a:rPr kumimoji="1" lang="en-US" altLang="ja-JP" sz="1800" b="1" i="1" u="none" strike="noStrike" kern="1200" cap="none" spc="0" normalizeH="0" baseline="0" noProof="0">
                                <a:ln>
                                  <a:noFill/>
                                </a:ln>
                                <a:solidFill>
                                  <a:srgbClr val="0000FF"/>
                                </a:solidFill>
                                <a:effectLst/>
                                <a:uLnTx/>
                                <a:uFillTx/>
                                <a:latin typeface="Cambria Math" panose="02040503050406030204" pitchFamily="18" charset="0"/>
                                <a:cs typeface="+mn-cs"/>
                              </a:rPr>
                            </m:ctrlPr>
                          </m:sSupPr>
                          <m:e>
                            <m:sSub>
                              <m:sSubPr>
                                <m:ctrlPr>
                                  <a:rPr kumimoji="1" lang="ja-JP" altLang="en-US" sz="1800" b="1" i="1" u="none" strike="noStrike" kern="1200" cap="none" spc="0" normalizeH="0" baseline="0" noProof="0">
                                    <a:ln>
                                      <a:noFill/>
                                    </a:ln>
                                    <a:solidFill>
                                      <a:srgbClr val="0000FF"/>
                                    </a:solidFill>
                                    <a:effectLst/>
                                    <a:uLnTx/>
                                    <a:uFillTx/>
                                    <a:latin typeface="Cambria Math" panose="02040503050406030204" pitchFamily="18" charset="0"/>
                                    <a:cs typeface="+mn-cs"/>
                                  </a:rPr>
                                </m:ctrlPr>
                              </m:sSubPr>
                              <m:e>
                                <m:r>
                                  <a:rPr kumimoji="1" lang="ja-JP" altLang="en-US" sz="1800" b="1" i="1" u="none" strike="noStrike" kern="1200" cap="none" spc="0" normalizeH="0" baseline="0" noProof="0">
                                    <a:ln>
                                      <a:noFill/>
                                    </a:ln>
                                    <a:solidFill>
                                      <a:srgbClr val="0000FF"/>
                                    </a:solidFill>
                                    <a:effectLst/>
                                    <a:uLnTx/>
                                    <a:uFillTx/>
                                    <a:latin typeface="Cambria Math" panose="02040503050406030204" pitchFamily="18" charset="0"/>
                                    <a:cs typeface="+mn-cs"/>
                                  </a:rPr>
                                  <m:t>𝒂</m:t>
                                </m:r>
                              </m:e>
                              <m:sub>
                                <m:r>
                                  <a:rPr kumimoji="1" lang="ja-JP" altLang="en-US" sz="1800" b="1" i="1" u="none" strike="noStrike" kern="1200" cap="none" spc="0" normalizeH="0" baseline="0" noProof="0">
                                    <a:ln>
                                      <a:noFill/>
                                    </a:ln>
                                    <a:solidFill>
                                      <a:srgbClr val="0000FF"/>
                                    </a:solidFill>
                                    <a:effectLst/>
                                    <a:uLnTx/>
                                    <a:uFillTx/>
                                    <a:latin typeface="Cambria Math" panose="02040503050406030204" pitchFamily="18" charset="0"/>
                                    <a:cs typeface="+mn-cs"/>
                                  </a:rPr>
                                  <m:t>𝒌</m:t>
                                </m:r>
                              </m:sub>
                            </m:sSub>
                          </m:e>
                          <m:sup>
                            <m:r>
                              <a:rPr kumimoji="1" lang="en-US" altLang="ja-JP" sz="1800" b="1" i="1" u="none" strike="noStrike" kern="1200" cap="none" spc="0" normalizeH="0" baseline="0" noProof="0">
                                <a:ln>
                                  <a:noFill/>
                                </a:ln>
                                <a:solidFill>
                                  <a:srgbClr val="0000FF"/>
                                </a:solidFill>
                                <a:effectLst/>
                                <a:uLnTx/>
                                <a:uFillTx/>
                                <a:latin typeface="Cambria Math" panose="02040503050406030204" pitchFamily="18" charset="0"/>
                                <a:cs typeface="+mn-cs"/>
                              </a:rPr>
                              <m:t>𝟐</m:t>
                            </m:r>
                          </m:sup>
                        </m:sSup>
                      </m:e>
                    </m:nary>
                  </m:oMath>
                </a14:m>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を加えて</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過学習を抑制</a:t>
                </a:r>
                <a:r>
                  <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する</a:t>
                </a:r>
                <a:endPar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5" name="テキスト ボックス 4">
                <a:extLst>
                  <a:ext uri="{FF2B5EF4-FFF2-40B4-BE49-F238E27FC236}">
                    <a16:creationId xmlns:a16="http://schemas.microsoft.com/office/drawing/2014/main" id="{13BA12B0-0677-22AB-F7DB-2122C6068B4C}"/>
                  </a:ext>
                </a:extLst>
              </p:cNvPr>
              <p:cNvSpPr txBox="1">
                <a:spLocks noRot="1" noChangeAspect="1" noMove="1" noResize="1" noEditPoints="1" noAdjustHandles="1" noChangeArrowheads="1" noChangeShapeType="1" noTextEdit="1"/>
              </p:cNvSpPr>
              <p:nvPr/>
            </p:nvSpPr>
            <p:spPr>
              <a:xfrm>
                <a:off x="25524" y="620688"/>
                <a:ext cx="11687100" cy="1811586"/>
              </a:xfrm>
              <a:prstGeom prst="rect">
                <a:avLst/>
              </a:prstGeom>
              <a:blipFill>
                <a:blip r:embed="rId3"/>
                <a:stretch>
                  <a:fillRect l="-313" t="-2694" b="-35690"/>
                </a:stretch>
              </a:blipFill>
            </p:spPr>
            <p:txBody>
              <a:bodyPr/>
              <a:lstStyle/>
              <a:p>
                <a:r>
                  <a:rPr lang="ja-JP" altLang="en-US">
                    <a:noFill/>
                  </a:rPr>
                  <a:t> </a:t>
                </a:r>
              </a:p>
            </p:txBody>
          </p:sp>
        </mc:Fallback>
      </mc:AlternateContent>
      <p:grpSp>
        <p:nvGrpSpPr>
          <p:cNvPr id="9" name="グループ化 8">
            <a:extLst>
              <a:ext uri="{FF2B5EF4-FFF2-40B4-BE49-F238E27FC236}">
                <a16:creationId xmlns:a16="http://schemas.microsoft.com/office/drawing/2014/main" id="{EB61E75E-41C9-82D4-20D2-DD565DED81FC}"/>
              </a:ext>
            </a:extLst>
          </p:cNvPr>
          <p:cNvGrpSpPr/>
          <p:nvPr/>
        </p:nvGrpSpPr>
        <p:grpSpPr>
          <a:xfrm>
            <a:off x="3212936" y="2432274"/>
            <a:ext cx="5547360" cy="4345432"/>
            <a:chOff x="2207568" y="1644735"/>
            <a:chExt cx="6552728" cy="5132971"/>
          </a:xfrm>
        </p:grpSpPr>
        <p:pic>
          <p:nvPicPr>
            <p:cNvPr id="10" name="図 9">
              <a:extLst>
                <a:ext uri="{FF2B5EF4-FFF2-40B4-BE49-F238E27FC236}">
                  <a16:creationId xmlns:a16="http://schemas.microsoft.com/office/drawing/2014/main" id="{AA947D3C-B56C-5C68-ACB4-C58B7D7412F8}"/>
                </a:ext>
              </a:extLst>
            </p:cNvPr>
            <p:cNvPicPr>
              <a:picLocks noChangeAspect="1"/>
            </p:cNvPicPr>
            <p:nvPr/>
          </p:nvPicPr>
          <p:blipFill>
            <a:blip r:embed="rId4"/>
            <a:srcRect l="582" t="9261" r="50120" b="9691"/>
            <a:stretch/>
          </p:blipFill>
          <p:spPr>
            <a:xfrm>
              <a:off x="2207568" y="1644735"/>
              <a:ext cx="6552728" cy="5132971"/>
            </a:xfrm>
            <a:prstGeom prst="rect">
              <a:avLst/>
            </a:prstGeom>
          </p:spPr>
        </p:pic>
        <p:sp>
          <p:nvSpPr>
            <p:cNvPr id="3" name="テキスト ボックス 2">
              <a:extLst>
                <a:ext uri="{FF2B5EF4-FFF2-40B4-BE49-F238E27FC236}">
                  <a16:creationId xmlns:a16="http://schemas.microsoft.com/office/drawing/2014/main" id="{A2492E6D-7FE3-7A88-0295-5F1FDB0BDEA4}"/>
                </a:ext>
              </a:extLst>
            </p:cNvPr>
            <p:cNvSpPr txBox="1"/>
            <p:nvPr/>
          </p:nvSpPr>
          <p:spPr>
            <a:xfrm>
              <a:off x="3503712" y="4077073"/>
              <a:ext cx="1296144" cy="36355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FF9933"/>
                  </a:solidFill>
                  <a:effectLst/>
                  <a:uLnTx/>
                  <a:uFillTx/>
                  <a:latin typeface="Times New Roman" panose="02020603050405020304" pitchFamily="18" charset="0"/>
                  <a:ea typeface="ＭＳ Ｐゴシック" panose="020B0600070205080204" pitchFamily="50" charset="-128"/>
                  <a:cs typeface="+mn-cs"/>
                </a:rPr>
                <a:t>Gauss</a:t>
              </a:r>
              <a:r>
                <a:rPr kumimoji="1" lang="ja-JP" altLang="en-US" sz="1400" b="1" i="0" u="none" strike="noStrike" kern="1200" cap="none" spc="0" normalizeH="0" baseline="0" noProof="0" dirty="0">
                  <a:ln>
                    <a:noFill/>
                  </a:ln>
                  <a:solidFill>
                    <a:srgbClr val="FF9933"/>
                  </a:solidFill>
                  <a:effectLst/>
                  <a:uLnTx/>
                  <a:uFillTx/>
                  <a:latin typeface="Times New Roman" panose="02020603050405020304" pitchFamily="18" charset="0"/>
                  <a:ea typeface="ＭＳ Ｐゴシック" panose="020B0600070205080204" pitchFamily="50" charset="-128"/>
                  <a:cs typeface="+mn-cs"/>
                </a:rPr>
                <a:t>関数 </a:t>
              </a:r>
            </a:p>
          </p:txBody>
        </p:sp>
        <p:sp>
          <p:nvSpPr>
            <p:cNvPr id="4" name="テキスト ボックス 3">
              <a:extLst>
                <a:ext uri="{FF2B5EF4-FFF2-40B4-BE49-F238E27FC236}">
                  <a16:creationId xmlns:a16="http://schemas.microsoft.com/office/drawing/2014/main" id="{5942CDF4-0002-92D8-C9C3-687983D1A80A}"/>
                </a:ext>
              </a:extLst>
            </p:cNvPr>
            <p:cNvSpPr txBox="1"/>
            <p:nvPr/>
          </p:nvSpPr>
          <p:spPr>
            <a:xfrm>
              <a:off x="4655840" y="3059668"/>
              <a:ext cx="1296144" cy="36355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9933"/>
                  </a:solidFill>
                  <a:effectLst/>
                  <a:uLnTx/>
                  <a:uFillTx/>
                  <a:latin typeface="Times New Roman" panose="02020603050405020304" pitchFamily="18" charset="0"/>
                  <a:ea typeface="ＭＳ Ｐゴシック" panose="020B0600070205080204" pitchFamily="50" charset="-128"/>
                  <a:cs typeface="+mn-cs"/>
                </a:rPr>
                <a:t>検証データ</a:t>
              </a:r>
            </a:p>
          </p:txBody>
        </p:sp>
        <p:sp>
          <p:nvSpPr>
            <p:cNvPr id="7" name="テキスト ボックス 6">
              <a:extLst>
                <a:ext uri="{FF2B5EF4-FFF2-40B4-BE49-F238E27FC236}">
                  <a16:creationId xmlns:a16="http://schemas.microsoft.com/office/drawing/2014/main" id="{14EB572E-70BA-AD8A-6BAF-D3BD90D4E38A}"/>
                </a:ext>
              </a:extLst>
            </p:cNvPr>
            <p:cNvSpPr txBox="1"/>
            <p:nvPr/>
          </p:nvSpPr>
          <p:spPr>
            <a:xfrm>
              <a:off x="4439816" y="2041934"/>
              <a:ext cx="1296144" cy="36355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mn-cs"/>
                </a:rPr>
                <a:t>学習データ</a:t>
              </a:r>
            </a:p>
          </p:txBody>
        </p:sp>
        <p:sp>
          <p:nvSpPr>
            <p:cNvPr id="8" name="テキスト ボックス 7">
              <a:extLst>
                <a:ext uri="{FF2B5EF4-FFF2-40B4-BE49-F238E27FC236}">
                  <a16:creationId xmlns:a16="http://schemas.microsoft.com/office/drawing/2014/main" id="{3749B7E9-4461-1C74-5826-8348EE8F16BA}"/>
                </a:ext>
              </a:extLst>
            </p:cNvPr>
            <p:cNvSpPr txBox="1"/>
            <p:nvPr/>
          </p:nvSpPr>
          <p:spPr>
            <a:xfrm>
              <a:off x="4439816" y="2432670"/>
              <a:ext cx="1296144" cy="36355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回帰曲線</a:t>
              </a:r>
            </a:p>
          </p:txBody>
        </p:sp>
      </p:grpSp>
    </p:spTree>
    <p:extLst>
      <p:ext uri="{BB962C8B-B14F-4D97-AF65-F5344CB8AC3E}">
        <p14:creationId xmlns:p14="http://schemas.microsoft.com/office/powerpoint/2010/main" val="3896071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C8450-4FFA-6B5A-D50B-D0F2C1F74706}"/>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AF24074A-1C93-E64C-F744-5D122A37B5AF}"/>
              </a:ext>
            </a:extLst>
          </p:cNvPr>
          <p:cNvSpPr>
            <a:spLocks noGrp="1" noChangeArrowheads="1"/>
          </p:cNvSpPr>
          <p:nvPr>
            <p:ph type="title"/>
          </p:nvPr>
        </p:nvSpPr>
        <p:spPr>
          <a:xfrm>
            <a:off x="0" y="0"/>
            <a:ext cx="12192000" cy="762000"/>
          </a:xfrm>
        </p:spPr>
        <p:txBody>
          <a:bodyPr/>
          <a:lstStyle/>
          <a:p>
            <a:pPr eaLnBrk="1" hangingPunct="1"/>
            <a:r>
              <a:rPr lang="ja-JP" altLang="en-US" sz="3600" b="1" dirty="0">
                <a:solidFill>
                  <a:srgbClr val="0000FF"/>
                </a:solidFill>
              </a:rPr>
              <a:t>過学習している例</a:t>
            </a:r>
          </a:p>
        </p:txBody>
      </p:sp>
      <p:sp>
        <p:nvSpPr>
          <p:cNvPr id="5" name="テキスト ボックス 4">
            <a:extLst>
              <a:ext uri="{FF2B5EF4-FFF2-40B4-BE49-F238E27FC236}">
                <a16:creationId xmlns:a16="http://schemas.microsoft.com/office/drawing/2014/main" id="{F0794ECD-506A-7B86-3334-F4D4FC911182}"/>
              </a:ext>
            </a:extLst>
          </p:cNvPr>
          <p:cNvSpPr txBox="1"/>
          <p:nvPr/>
        </p:nvSpPr>
        <p:spPr>
          <a:xfrm>
            <a:off x="25524" y="620688"/>
            <a:ext cx="1168710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&gt; python gaussian_ridge.py 0.7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0.1</a:t>
            </a:r>
            <a:r>
              <a:rPr kumimoji="1" lang="en-US" altLang="ja-JP"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0.001</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(Gauss</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基底関数の幅が</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0.1)</a:t>
            </a:r>
          </a:p>
        </p:txBody>
      </p:sp>
      <p:sp>
        <p:nvSpPr>
          <p:cNvPr id="6" name="テキスト ボックス 5">
            <a:extLst>
              <a:ext uri="{FF2B5EF4-FFF2-40B4-BE49-F238E27FC236}">
                <a16:creationId xmlns:a16="http://schemas.microsoft.com/office/drawing/2014/main" id="{B693DCA7-D4FD-1D11-B5E8-40B195FAF27A}"/>
              </a:ext>
            </a:extLst>
          </p:cNvPr>
          <p:cNvSpPr txBox="1"/>
          <p:nvPr/>
        </p:nvSpPr>
        <p:spPr>
          <a:xfrm>
            <a:off x="263268" y="1134939"/>
            <a:ext cx="612933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ratio_train</a:t>
            </a: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0.7</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w = 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alpha = 0.001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Train MAE: 0.000622842, RMSE: 0.000732994, R2:   0.999999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Test MAE :  0.546841, </a:t>
            </a: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RMSE: 0.624088, </a:t>
            </a: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R2:  -0.021084</a:t>
            </a:r>
            <a:endPar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pic>
        <p:nvPicPr>
          <p:cNvPr id="10" name="図 9">
            <a:extLst>
              <a:ext uri="{FF2B5EF4-FFF2-40B4-BE49-F238E27FC236}">
                <a16:creationId xmlns:a16="http://schemas.microsoft.com/office/drawing/2014/main" id="{BA978CC4-3066-732C-6262-4F1746725F65}"/>
              </a:ext>
            </a:extLst>
          </p:cNvPr>
          <p:cNvPicPr>
            <a:picLocks noChangeAspect="1"/>
          </p:cNvPicPr>
          <p:nvPr/>
        </p:nvPicPr>
        <p:blipFill>
          <a:blip r:embed="rId3"/>
          <a:stretch>
            <a:fillRect/>
          </a:stretch>
        </p:blipFill>
        <p:spPr>
          <a:xfrm>
            <a:off x="1508400" y="2682255"/>
            <a:ext cx="8764064" cy="4175745"/>
          </a:xfrm>
          <a:prstGeom prst="rect">
            <a:avLst/>
          </a:prstGeom>
        </p:spPr>
      </p:pic>
    </p:spTree>
    <p:extLst>
      <p:ext uri="{BB962C8B-B14F-4D97-AF65-F5344CB8AC3E}">
        <p14:creationId xmlns:p14="http://schemas.microsoft.com/office/powerpoint/2010/main" val="796110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3CA0F-8BFF-DB74-3DF3-ECAEDCC761E6}"/>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76357FF4-F3A9-FBBA-CF4B-1D103CD7D4EB}"/>
              </a:ext>
            </a:extLst>
          </p:cNvPr>
          <p:cNvSpPr>
            <a:spLocks noGrp="1" noChangeArrowheads="1"/>
          </p:cNvSpPr>
          <p:nvPr>
            <p:ph type="title"/>
          </p:nvPr>
        </p:nvSpPr>
        <p:spPr>
          <a:xfrm>
            <a:off x="0" y="0"/>
            <a:ext cx="12192000" cy="762000"/>
          </a:xfrm>
        </p:spPr>
        <p:txBody>
          <a:bodyPr/>
          <a:lstStyle/>
          <a:p>
            <a:pPr eaLnBrk="1" hangingPunct="1"/>
            <a:r>
              <a:rPr lang="ja-JP" altLang="en-US" sz="3600" b="1" dirty="0">
                <a:solidFill>
                  <a:srgbClr val="0000FF"/>
                </a:solidFill>
              </a:rPr>
              <a:t>基底関数 </a:t>
            </a:r>
            <a:r>
              <a:rPr lang="en-US" altLang="ja-JP" sz="3600" b="1" dirty="0">
                <a:solidFill>
                  <a:srgbClr val="0000FF"/>
                </a:solidFill>
              </a:rPr>
              <a:t>(</a:t>
            </a:r>
            <a:r>
              <a:rPr lang="ja-JP" altLang="en-US" sz="3600" b="1" dirty="0">
                <a:solidFill>
                  <a:srgbClr val="0000FF"/>
                </a:solidFill>
              </a:rPr>
              <a:t>幅 </a:t>
            </a:r>
            <a:r>
              <a:rPr lang="en-US" altLang="ja-JP" sz="3600" b="1" i="1" dirty="0">
                <a:solidFill>
                  <a:srgbClr val="0000FF"/>
                </a:solidFill>
              </a:rPr>
              <a:t>w</a:t>
            </a:r>
            <a:r>
              <a:rPr lang="en-US" altLang="ja-JP" sz="3600" b="1" dirty="0">
                <a:solidFill>
                  <a:srgbClr val="0000FF"/>
                </a:solidFill>
              </a:rPr>
              <a:t>)</a:t>
            </a:r>
            <a:r>
              <a:rPr lang="ja-JP" altLang="en-US" sz="3600" b="1" dirty="0">
                <a:solidFill>
                  <a:srgbClr val="0000FF"/>
                </a:solidFill>
              </a:rPr>
              <a:t> の選択で過学習を抑える</a:t>
            </a:r>
          </a:p>
        </p:txBody>
      </p:sp>
      <p:sp>
        <p:nvSpPr>
          <p:cNvPr id="5" name="テキスト ボックス 4">
            <a:extLst>
              <a:ext uri="{FF2B5EF4-FFF2-40B4-BE49-F238E27FC236}">
                <a16:creationId xmlns:a16="http://schemas.microsoft.com/office/drawing/2014/main" id="{D329A69F-6F2D-B91E-4378-D8046FAFC727}"/>
              </a:ext>
            </a:extLst>
          </p:cNvPr>
          <p:cNvSpPr txBox="1"/>
          <p:nvPr/>
        </p:nvSpPr>
        <p:spPr>
          <a:xfrm>
            <a:off x="25524" y="620688"/>
            <a:ext cx="11327060"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&gt; python gaussian_ridge.py 0.7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0.5</a:t>
            </a:r>
            <a:r>
              <a:rPr kumimoji="1" lang="en-US" altLang="ja-JP"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0.001</a:t>
            </a:r>
            <a:r>
              <a:rPr kumimoji="1" lang="ja-JP" altLang="en-US"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(Gauss</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基底関数の幅が</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0.5)</a:t>
            </a:r>
            <a:endParaRPr kumimoji="1" lang="en-US" altLang="ja-JP"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CAB0C163-68F2-FCE7-B91F-0E076B1621C3}"/>
              </a:ext>
            </a:extLst>
          </p:cNvPr>
          <p:cNvSpPr txBox="1"/>
          <p:nvPr/>
        </p:nvSpPr>
        <p:spPr>
          <a:xfrm>
            <a:off x="263268" y="1134939"/>
            <a:ext cx="612933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ratio_train</a:t>
            </a: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0.7</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w = 0.5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alpha = 0.001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Train MAE: 0.00203944, RMSE:  0.0031156, R2:   0.999978</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Test MAE :  0.259566, </a:t>
            </a: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RMSE:  0.378193, </a:t>
            </a: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R2:   0.741828</a:t>
            </a:r>
            <a:endPar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E8B9769D-E31C-9A93-8653-98A2BCDE67EB}"/>
              </a:ext>
            </a:extLst>
          </p:cNvPr>
          <p:cNvPicPr>
            <a:picLocks noChangeAspect="1"/>
          </p:cNvPicPr>
          <p:nvPr/>
        </p:nvPicPr>
        <p:blipFill>
          <a:blip r:embed="rId3"/>
          <a:stretch>
            <a:fillRect/>
          </a:stretch>
        </p:blipFill>
        <p:spPr>
          <a:xfrm>
            <a:off x="1211796" y="2678940"/>
            <a:ext cx="8772636" cy="4179829"/>
          </a:xfrm>
          <a:prstGeom prst="rect">
            <a:avLst/>
          </a:prstGeom>
        </p:spPr>
      </p:pic>
    </p:spTree>
    <p:extLst>
      <p:ext uri="{BB962C8B-B14F-4D97-AF65-F5344CB8AC3E}">
        <p14:creationId xmlns:p14="http://schemas.microsoft.com/office/powerpoint/2010/main" val="2492167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143E4-F4E7-A03C-CFC4-EFF03B8A4BBB}"/>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3B9F8B38-E220-8F9B-4977-00017382D409}"/>
              </a:ext>
            </a:extLst>
          </p:cNvPr>
          <p:cNvSpPr>
            <a:spLocks noGrp="1" noChangeArrowheads="1"/>
          </p:cNvSpPr>
          <p:nvPr>
            <p:ph type="title"/>
          </p:nvPr>
        </p:nvSpPr>
        <p:spPr>
          <a:xfrm>
            <a:off x="0" y="0"/>
            <a:ext cx="12192000" cy="762000"/>
          </a:xfrm>
        </p:spPr>
        <p:txBody>
          <a:bodyPr/>
          <a:lstStyle/>
          <a:p>
            <a:pPr eaLnBrk="1" hangingPunct="1"/>
            <a:r>
              <a:rPr lang="ja-JP" altLang="en-US" sz="3600" b="1" dirty="0">
                <a:solidFill>
                  <a:srgbClr val="0000FF"/>
                </a:solidFill>
              </a:rPr>
              <a:t>正則化で過学習を抑える </a:t>
            </a:r>
            <a:r>
              <a:rPr lang="en-US" altLang="ja-JP" sz="3600" b="1" dirty="0">
                <a:solidFill>
                  <a:srgbClr val="0000FF"/>
                </a:solidFill>
              </a:rPr>
              <a:t>(</a:t>
            </a:r>
            <a:r>
              <a:rPr lang="ja-JP" altLang="en-US" sz="3600" b="1" dirty="0">
                <a:solidFill>
                  <a:srgbClr val="0000FF"/>
                </a:solidFill>
              </a:rPr>
              <a:t>この例では効果が無い</a:t>
            </a:r>
            <a:r>
              <a:rPr lang="en-US" altLang="ja-JP" sz="3600" b="1" dirty="0">
                <a:solidFill>
                  <a:srgbClr val="0000FF"/>
                </a:solidFill>
              </a:rPr>
              <a:t>)</a:t>
            </a:r>
            <a:endParaRPr lang="ja-JP" altLang="en-US" sz="3600" b="1" dirty="0">
              <a:solidFill>
                <a:srgbClr val="0000FF"/>
              </a:solidFill>
            </a:endParaRPr>
          </a:p>
        </p:txBody>
      </p:sp>
      <p:sp>
        <p:nvSpPr>
          <p:cNvPr id="5" name="テキスト ボックス 4">
            <a:extLst>
              <a:ext uri="{FF2B5EF4-FFF2-40B4-BE49-F238E27FC236}">
                <a16:creationId xmlns:a16="http://schemas.microsoft.com/office/drawing/2014/main" id="{5168A93F-2F34-321D-6E25-6A917FA33B31}"/>
              </a:ext>
            </a:extLst>
          </p:cNvPr>
          <p:cNvSpPr txBox="1"/>
          <p:nvPr/>
        </p:nvSpPr>
        <p:spPr>
          <a:xfrm>
            <a:off x="25524" y="692696"/>
            <a:ext cx="11903208"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&gt; python gaussian_ridge.py 0.7 0.5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0.1</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(Ridge</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回帰の正則化係数が</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0.1)</a:t>
            </a:r>
            <a:endPar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8AD5A95E-BA08-45E9-C08A-39AF5D6DF503}"/>
              </a:ext>
            </a:extLst>
          </p:cNvPr>
          <p:cNvPicPr>
            <a:picLocks noChangeAspect="1"/>
          </p:cNvPicPr>
          <p:nvPr/>
        </p:nvPicPr>
        <p:blipFill>
          <a:blip r:embed="rId3"/>
          <a:stretch>
            <a:fillRect/>
          </a:stretch>
        </p:blipFill>
        <p:spPr>
          <a:xfrm>
            <a:off x="2135560" y="2636912"/>
            <a:ext cx="8514088" cy="4056641"/>
          </a:xfrm>
          <a:prstGeom prst="rect">
            <a:avLst/>
          </a:prstGeom>
        </p:spPr>
      </p:pic>
      <p:sp>
        <p:nvSpPr>
          <p:cNvPr id="7" name="テキスト ボックス 6">
            <a:extLst>
              <a:ext uri="{FF2B5EF4-FFF2-40B4-BE49-F238E27FC236}">
                <a16:creationId xmlns:a16="http://schemas.microsoft.com/office/drawing/2014/main" id="{016FF76E-EE60-4394-1801-528E2CC9BD15}"/>
              </a:ext>
            </a:extLst>
          </p:cNvPr>
          <p:cNvSpPr txBox="1"/>
          <p:nvPr/>
        </p:nvSpPr>
        <p:spPr>
          <a:xfrm>
            <a:off x="263268" y="1134939"/>
            <a:ext cx="612933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ratio_train =  0.7</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w = 0.5</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alpha = 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Train MAE:  0.039483, RMSE:  0.0475135, R2:   0.995301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Test MAE :   0.294835, RMSE:  0.349229,   R2:   0.749321</a:t>
            </a:r>
          </a:p>
        </p:txBody>
      </p:sp>
    </p:spTree>
    <p:extLst>
      <p:ext uri="{BB962C8B-B14F-4D97-AF65-F5344CB8AC3E}">
        <p14:creationId xmlns:p14="http://schemas.microsoft.com/office/powerpoint/2010/main" val="2999285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25818-2E12-9A93-AF2A-AB13A6685073}"/>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69A8BEC-0235-7EBD-FB68-3D88B75B46DB}"/>
              </a:ext>
            </a:extLst>
          </p:cNvPr>
          <p:cNvSpPr/>
          <p:nvPr/>
        </p:nvSpPr>
        <p:spPr>
          <a:xfrm>
            <a:off x="0" y="0"/>
            <a:ext cx="12192000" cy="6858000"/>
          </a:xfrm>
          <a:prstGeom prst="rect">
            <a:avLst/>
          </a:prstGeom>
          <a:solidFill>
            <a:srgbClr val="B7F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6" name="Rectangle 6">
            <a:extLst>
              <a:ext uri="{FF2B5EF4-FFF2-40B4-BE49-F238E27FC236}">
                <a16:creationId xmlns:a16="http://schemas.microsoft.com/office/drawing/2014/main" id="{F1FEFC73-C435-BB80-E435-3948DAA9E21C}"/>
              </a:ext>
            </a:extLst>
          </p:cNvPr>
          <p:cNvSpPr txBox="1">
            <a:spLocks noChangeArrowheads="1"/>
          </p:cNvSpPr>
          <p:nvPr/>
        </p:nvSpPr>
        <p:spPr bwMode="auto">
          <a:xfrm>
            <a:off x="0" y="3"/>
            <a:ext cx="12192000" cy="162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R="0" lvl="0" indent="0" algn="ctr" eaLnBrk="0" fontAlgn="base" hangingPunct="0">
              <a:lnSpc>
                <a:spcPct val="100000"/>
              </a:lnSpc>
              <a:spcBef>
                <a:spcPct val="0"/>
              </a:spcBef>
              <a:spcAft>
                <a:spcPct val="0"/>
              </a:spcAft>
              <a:buClrTx/>
              <a:buSzTx/>
              <a:buFontTx/>
              <a:buNone/>
              <a:tabLst/>
              <a:defRPr sz="3200" b="1" i="0" u="none" strike="noStrike" kern="0" cap="none" spc="0" normalizeH="0" baseline="0">
                <a:ln>
                  <a:noFill/>
                </a:ln>
                <a:solidFill>
                  <a:srgbClr val="0000FF"/>
                </a:solidFill>
                <a:effectLst/>
                <a:uLnTx/>
                <a:uFillTx/>
                <a:latin typeface="Times New Roman"/>
                <a:ea typeface="ＭＳ Ｐゴシック"/>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機械学習回帰の手順</a:t>
            </a:r>
            <a:endParaRPr kumimoji="1" lang="en-US" altLang="ja-JP" sz="2400" b="1" i="0" u="none" strike="noStrike" kern="0" cap="none" spc="0" normalizeH="0" baseline="0" noProof="0" dirty="0">
              <a:ln>
                <a:noFill/>
              </a:ln>
              <a:solidFill>
                <a:srgbClr val="0000FF"/>
              </a:solidFill>
              <a:effectLst/>
              <a:uLnTx/>
              <a:uFillTx/>
              <a:latin typeface="Times New Roman"/>
              <a:ea typeface="ＭＳ Ｐゴシック"/>
              <a:cs typeface="+mj-cs"/>
            </a:endParaRPr>
          </a:p>
        </p:txBody>
      </p:sp>
      <p:sp>
        <p:nvSpPr>
          <p:cNvPr id="3" name="Rectangle 6">
            <a:extLst>
              <a:ext uri="{FF2B5EF4-FFF2-40B4-BE49-F238E27FC236}">
                <a16:creationId xmlns:a16="http://schemas.microsoft.com/office/drawing/2014/main" id="{BB31147C-0136-AA28-A3F2-37BC0D7CB011}"/>
              </a:ext>
            </a:extLst>
          </p:cNvPr>
          <p:cNvSpPr txBox="1">
            <a:spLocks noChangeArrowheads="1"/>
          </p:cNvSpPr>
          <p:nvPr/>
        </p:nvSpPr>
        <p:spPr bwMode="auto">
          <a:xfrm>
            <a:off x="1847528" y="1196752"/>
            <a:ext cx="9361040" cy="498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R="0" lvl="0" indent="0" algn="ctr" eaLnBrk="0" fontAlgn="base" hangingPunct="0">
              <a:lnSpc>
                <a:spcPct val="100000"/>
              </a:lnSpc>
              <a:spcBef>
                <a:spcPct val="0"/>
              </a:spcBef>
              <a:spcAft>
                <a:spcPct val="0"/>
              </a:spcAft>
              <a:buClrTx/>
              <a:buSzTx/>
              <a:buFontTx/>
              <a:buNone/>
              <a:tabLst/>
              <a:defRPr sz="3200" b="1" i="0" u="none" strike="noStrike" kern="0" cap="none" spc="0" normalizeH="0" baseline="0">
                <a:ln>
                  <a:noFill/>
                </a:ln>
                <a:solidFill>
                  <a:srgbClr val="0000FF"/>
                </a:solidFill>
                <a:effectLst/>
                <a:uLnTx/>
                <a:uFillTx/>
                <a:latin typeface="Times New Roman"/>
                <a:ea typeface="ＭＳ Ｐゴシック"/>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pPr marL="457200" marR="0" lvl="0" indent="-457200" algn="l" defTabSz="914400" rtl="0" eaLnBrk="0" fontAlgn="base" latinLnBrk="0" hangingPunct="0">
              <a:lnSpc>
                <a:spcPct val="120000"/>
              </a:lnSpc>
              <a:spcBef>
                <a:spcPct val="0"/>
              </a:spcBef>
              <a:spcAft>
                <a:spcPct val="0"/>
              </a:spcAft>
              <a:buClrTx/>
              <a:buSzTx/>
              <a:buFont typeface="+mj-lt"/>
              <a:buAutoNum type="arabicPeriod"/>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データを学習データと検証データにわける</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endParaRPr>
          </a:p>
          <a:p>
            <a:pPr marL="457200" marR="0" lvl="0" indent="-457200" algn="l" defTabSz="914400" rtl="0" eaLnBrk="0" fontAlgn="base" latinLnBrk="0" hangingPunct="0">
              <a:lnSpc>
                <a:spcPct val="120000"/>
              </a:lnSpc>
              <a:spcBef>
                <a:spcPct val="0"/>
              </a:spcBef>
              <a:spcAft>
                <a:spcPct val="0"/>
              </a:spcAft>
              <a:buClrTx/>
              <a:buSzTx/>
              <a:buFont typeface="+mj-lt"/>
              <a:buAutoNum type="arabicPeriod"/>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記述子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と目的関数</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 の正規化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標準化</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 を行う</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endParaRPr>
          </a:p>
          <a:p>
            <a:pPr marL="457200" marR="0" lvl="0" indent="-457200" algn="l" defTabSz="914400" rtl="0" eaLnBrk="0" fontAlgn="base" latinLnBrk="0" hangingPunct="0">
              <a:lnSpc>
                <a:spcPct val="120000"/>
              </a:lnSpc>
              <a:spcBef>
                <a:spcPct val="0"/>
              </a:spcBef>
              <a:spcAft>
                <a:spcPct val="0"/>
              </a:spcAft>
              <a:buClrTx/>
              <a:buSzTx/>
              <a:buFont typeface="+mj-lt"/>
              <a:buAutoNum type="arabicPeriod"/>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回帰モデル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アルゴリズム</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 の選択</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endParaRPr>
          </a:p>
          <a:p>
            <a:pPr marL="457200" marR="0" lvl="0" indent="-457200" algn="l" defTabSz="914400" rtl="0" eaLnBrk="0" fontAlgn="base" latinLnBrk="0" hangingPunct="0">
              <a:lnSpc>
                <a:spcPct val="120000"/>
              </a:lnSpc>
              <a:spcBef>
                <a:spcPct val="0"/>
              </a:spcBef>
              <a:spcAft>
                <a:spcPct val="0"/>
              </a:spcAft>
              <a:buClrTx/>
              <a:buSzTx/>
              <a:buFont typeface="+mj-lt"/>
              <a:buAutoNum type="arabicPeriod"/>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学習データで回帰を実行し、回帰関数を作成</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endParaRPr>
          </a:p>
          <a:p>
            <a:pPr marL="457200" marR="0" lvl="0" indent="-457200" algn="l" defTabSz="914400" rtl="0" eaLnBrk="0" fontAlgn="base" latinLnBrk="0" hangingPunct="0">
              <a:lnSpc>
                <a:spcPct val="120000"/>
              </a:lnSpc>
              <a:spcBef>
                <a:spcPct val="0"/>
              </a:spcBef>
              <a:spcAft>
                <a:spcPct val="0"/>
              </a:spcAft>
              <a:buClrTx/>
              <a:buSzTx/>
              <a:buFont typeface="+mj-lt"/>
              <a:buAutoNum type="arabicPeriod"/>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回帰関数の妥当性を検証</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rPr>
              <a:t>:</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　回帰関数をつかって学習データの予測値を計算し、スコアを計算</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endParaRPr>
          </a:p>
          <a:p>
            <a:pPr marL="457200" marR="0" lvl="0" indent="-457200" algn="l" defTabSz="914400" rtl="0" eaLnBrk="0" fontAlgn="base" latinLnBrk="0" hangingPunct="0">
              <a:lnSpc>
                <a:spcPct val="120000"/>
              </a:lnSpc>
              <a:spcBef>
                <a:spcPct val="0"/>
              </a:spcBef>
              <a:spcAft>
                <a:spcPct val="0"/>
              </a:spcAft>
              <a:buClrTx/>
              <a:buSzTx/>
              <a:buFont typeface="+mj-lt"/>
              <a:buAutoNum type="arabicPeriod"/>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汎化性能を検証</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rPr>
              <a:t>:</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 回帰関数をつかって検証データの予測値を計算し、スコアを計算</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　　　学習データと検証データのスコアは同程度であるか？</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j-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j-cs"/>
              </a:rPr>
              <a:t>・ 目的関数の入力値と予測値を比較する</a:t>
            </a:r>
            <a:endParaRPr kumimoji="1" lang="en-US" altLang="ja-JP" sz="2400" b="1" i="0" u="none" strike="noStrike" kern="0" cap="none" spc="0" normalizeH="0" baseline="0" noProof="0" dirty="0">
              <a:ln>
                <a:noFill/>
              </a:ln>
              <a:solidFill>
                <a:srgbClr val="0000FF"/>
              </a:solidFill>
              <a:effectLst/>
              <a:uLnTx/>
              <a:uFillTx/>
              <a:latin typeface="Times New Roman"/>
              <a:ea typeface="ＭＳ Ｐゴシック"/>
              <a:cs typeface="+mj-cs"/>
            </a:endParaRPr>
          </a:p>
        </p:txBody>
      </p:sp>
    </p:spTree>
    <p:extLst>
      <p:ext uri="{BB962C8B-B14F-4D97-AF65-F5344CB8AC3E}">
        <p14:creationId xmlns:p14="http://schemas.microsoft.com/office/powerpoint/2010/main" val="1786919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35584" y="1"/>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正規化の必要性</a:t>
            </a:r>
            <a:endParaRPr kumimoji="1" lang="ja-JP" altLang="en-US" sz="32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mc:AlternateContent xmlns:mc="http://schemas.openxmlformats.org/markup-compatibility/2006" xmlns:a14="http://schemas.microsoft.com/office/drawing/2010/main">
        <mc:Choice Requires="a14">
          <p:sp>
            <p:nvSpPr>
              <p:cNvPr id="2" name="オブジェクト 2">
                <a:extLst>
                  <a:ext uri="{FF2B5EF4-FFF2-40B4-BE49-F238E27FC236}">
                    <a16:creationId xmlns:a16="http://schemas.microsoft.com/office/drawing/2014/main" id="{654C3802-9AA2-21DF-4DDA-5763061DE0EC}"/>
                  </a:ext>
                </a:extLst>
              </p:cNvPr>
              <p:cNvSpPr txBox="1"/>
              <p:nvPr/>
            </p:nvSpPr>
            <p:spPr bwMode="auto">
              <a:xfrm>
                <a:off x="1524000" y="632460"/>
                <a:ext cx="9067800" cy="6225540"/>
              </a:xfrm>
              <a:prstGeom prst="rect">
                <a:avLst/>
              </a:prstGeom>
              <a:noFill/>
              <a:ln>
                <a:noFill/>
              </a:ln>
            </p:spPr>
            <p:txBody>
              <a:bodyPr>
                <a:normAutofit fontScale="92500"/>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多項式最小二乗法</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d>
                      <m:d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d>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up>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sSup>
                          <m:sSup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p>
                        </m:sSup>
                      </m:e>
                    </m:nary>
                  </m:oMath>
                </a14:m>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plcHide m:val="on"/>
                              <m:mcs>
                                <m:mc>
                                  <m:mcPr>
                                    <m:count m:val="5"/>
                                    <m:mcJc m:val="center"/>
                                  </m:mcPr>
                                </m:mc>
                              </m:mcs>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e>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nary>
                              </m:e>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e>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m:t>
                                </m:r>
                              </m:e>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17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sSup>
                                  </m:e>
                                </m:nary>
                              </m:e>
                            </m:mr>
                            <m:mr>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nary>
                              </m:e>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e>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3</m:t>
                                        </m:r>
                                      </m:sup>
                                    </m:sSup>
                                  </m:e>
                                </m:nary>
                              </m:e>
                              <m:e/>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17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+1</m:t>
                                        </m:r>
                                      </m:sup>
                                    </m:sSup>
                                  </m:e>
                                </m:nary>
                              </m:e>
                            </m:mr>
                            <m:mr>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e>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3</m:t>
                                        </m:r>
                                      </m:sup>
                                    </m:sSup>
                                  </m:e>
                                </m:nary>
                              </m:e>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4</m:t>
                                        </m:r>
                                      </m:sup>
                                    </m:sSup>
                                  </m:e>
                                </m:nary>
                              </m:e>
                              <m:e/>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17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e>
                            </m:mr>
                            <m:m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m:t>
                                </m:r>
                              </m:e>
                              <m:e/>
                              <m:e/>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m:t>
                                </m:r>
                              </m:e>
                              <m:e/>
                            </m:mr>
                            <m:mr>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17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sSup>
                                  </m:e>
                                </m:nary>
                              </m:e>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17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+1</m:t>
                                        </m:r>
                                      </m:sup>
                                    </m:sSup>
                                  </m:e>
                                </m:nary>
                              </m:e>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17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e>
                              <m:e/>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1" lang="en-US" altLang="ja-JP" sz="17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sSup>
                                  </m:e>
                                </m:nary>
                              </m:e>
                            </m:mr>
                          </m:m>
                        </m:e>
                      </m:d>
                      <m:d>
                        <m:d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plcHide m:val="on"/>
                              <m:mcs>
                                <m:mc>
                                  <m:mcPr>
                                    <m:count m:val="1"/>
                                    <m:mcJc m:val="center"/>
                                  </m:mcPr>
                                </m:mc>
                              </m:mcs>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Sub>
                              </m:e>
                            </m:mr>
                            <m:m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e>
                            </m:mr>
                            <m:m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e>
                            </m:mr>
                            <m:m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m:t>
                                </m:r>
                              </m:e>
                            </m:mr>
                            <m:m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17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e>
                            </m:mr>
                          </m:m>
                        </m:e>
                      </m:d>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m:t>
                      </m:r>
                      <m:d>
                        <m:d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plcHide m:val="on"/>
                              <m:mcs>
                                <m:mc>
                                  <m:mcPr>
                                    <m:count m:val="1"/>
                                    <m:mcJc m:val="center"/>
                                  </m:mcPr>
                                </m:mc>
                              </m:mcs>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nary>
                              </m:e>
                            </m:mr>
                            <m:mr>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nary>
                              </m:e>
                            </m:mr>
                            <m:mr>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sSup>
                                      <m:sSup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e>
                            </m:mr>
                            <m:m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m:t>
                                </m:r>
                              </m:e>
                            </m:mr>
                            <m:mr>
                              <m:e>
                                <m:nary>
                                  <m:naryPr>
                                    <m:chr m:val="∑"/>
                                    <m:subHide m:val="on"/>
                                    <m:supHide m:val="on"/>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sSup>
                                      <m:sSup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17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en-US" altLang="ja-JP" sz="17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sSup>
                                  </m:e>
                                </m:nary>
                              </m:e>
                            </m:mr>
                          </m:m>
                        </m:e>
                      </m:d>
                    </m:oMath>
                  </m:oMathPara>
                </a14:m>
                <a:endParaRPr kumimoji="1" lang="en-US" altLang="ja-JP" sz="23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行列の要素は 最小次数は 定数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、最高次数は </a:t>
                </a:r>
                <a14:m>
                  <m:oMath xmlns:m="http://schemas.openxmlformats.org/officeDocument/2006/math">
                    <m:sSup>
                      <m:sSup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sup>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sSup>
                  </m:oMath>
                </a14:m>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データが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|x</a:t>
                </a:r>
                <a:r>
                  <a:rPr kumimoji="1" lang="en-US" altLang="ja-JP" sz="2400" b="0" i="1" u="none" strike="noStrike" kern="1200" cap="none" spc="0" normalizeH="0" baseline="-25000" noProof="0" dirty="0">
                    <a:ln>
                      <a:noFill/>
                    </a:ln>
                    <a:solidFill>
                      <a:srgbClr val="000000"/>
                    </a:solidFill>
                    <a:effectLst/>
                    <a:uLnTx/>
                    <a:uFillTx/>
                    <a:latin typeface="Times New Roman"/>
                    <a:ea typeface="ＭＳ Ｐゴシック" panose="020B0600070205080204" pitchFamily="50" charset="-128"/>
                    <a:cs typeface="+mn-cs"/>
                  </a:rPr>
                  <a:t>i</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&gt;&gt; 1</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の場合、オーバーフロー、</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400" b="0" i="1"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&lt;&lt; 1</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ではアンダーフロー</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丸め誤差など、計算誤差が大きくなる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入力データを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のオーダーの数値に変換する必要がある</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2" name="オブジェクト 2">
                <a:extLst>
                  <a:ext uri="{FF2B5EF4-FFF2-40B4-BE49-F238E27FC236}">
                    <a16:creationId xmlns:a16="http://schemas.microsoft.com/office/drawing/2014/main" id="{654C3802-9AA2-21DF-4DDA-5763061DE0EC}"/>
                  </a:ext>
                </a:extLst>
              </p:cNvPr>
              <p:cNvSpPr txBox="1">
                <a:spLocks noRot="1" noChangeAspect="1" noMove="1" noResize="1" noEditPoints="1" noAdjustHandles="1" noChangeArrowheads="1" noChangeShapeType="1" noTextEdit="1"/>
              </p:cNvSpPr>
              <p:nvPr/>
            </p:nvSpPr>
            <p:spPr bwMode="auto">
              <a:xfrm>
                <a:off x="1524000" y="632460"/>
                <a:ext cx="9067800" cy="6225540"/>
              </a:xfrm>
              <a:prstGeom prst="rect">
                <a:avLst/>
              </a:prstGeom>
              <a:blipFill>
                <a:blip r:embed="rId3"/>
                <a:stretch>
                  <a:fillRect l="-874" t="-8031"/>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3963195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35584" y="1"/>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正規化の種類</a:t>
            </a:r>
            <a:endParaRPr kumimoji="1" lang="ja-JP" altLang="en-US" sz="32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mc:AlternateContent xmlns:mc="http://schemas.openxmlformats.org/markup-compatibility/2006" xmlns:a14="http://schemas.microsoft.com/office/drawing/2010/main">
        <mc:Choice Requires="a14">
          <p:sp>
            <p:nvSpPr>
              <p:cNvPr id="2" name="オブジェクト 2">
                <a:extLst>
                  <a:ext uri="{FF2B5EF4-FFF2-40B4-BE49-F238E27FC236}">
                    <a16:creationId xmlns:a16="http://schemas.microsoft.com/office/drawing/2014/main" id="{654C3802-9AA2-21DF-4DDA-5763061DE0EC}"/>
                  </a:ext>
                </a:extLst>
              </p:cNvPr>
              <p:cNvSpPr txBox="1"/>
              <p:nvPr/>
            </p:nvSpPr>
            <p:spPr bwMode="auto">
              <a:xfrm>
                <a:off x="1524000" y="632460"/>
                <a:ext cx="9067800" cy="6225540"/>
              </a:xfrm>
              <a:prstGeom prst="rect">
                <a:avLst/>
              </a:prstGeom>
              <a:noFill/>
              <a:ln>
                <a:noFill/>
              </a:ln>
            </p:spPr>
            <p:txBody>
              <a:bodyPr>
                <a:normAutofit fontScale="85000" lnSpcReduction="20000"/>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よく使う最小二乗法</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 正規化はしないことが多い</a:t>
                </a:r>
                <a:endPar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64bit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CPU</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で誤差が問題になるケースは少ない</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 高次の関数が必要な物理モデルは少ない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せいぜい</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6</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次</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 それほど高次の多項式を使うと、過適合の問題がでる</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機械学習</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 正規化あるいは標準化はほぼ必須</a:t>
                </a:r>
                <a:endPar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　　比較しようのない記述子 </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猫の体重、身長、年齢など</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 から、</a:t>
                </a:r>
                <a:b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　　単位依存性が無いように目的関数を作る必要がある</a:t>
                </a: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正規化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(normalization):</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sSubSup>
                      <m:sSubSup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up>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sSubSup>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m:rPr>
                                <m:sty m:val="p"/>
                              </m:rPr>
                              <a:rPr kumimoji="1" lang="en-US" altLang="ja-JP" sz="2400" b="0" i="0" u="none" strike="noStrike" kern="1200" cap="none" spc="0" normalizeH="0" baseline="0" noProof="0">
                                <a:ln>
                                  <a:noFill/>
                                </a:ln>
                                <a:solidFill>
                                  <a:srgbClr val="000000"/>
                                </a:solidFill>
                                <a:effectLst/>
                                <a:uLnTx/>
                                <a:uFillTx/>
                                <a:latin typeface="Cambria Math" panose="02040503050406030204" pitchFamily="18" charset="0"/>
                                <a:cs typeface="+mn-cs"/>
                              </a:rPr>
                              <m:t>min</m:t>
                            </m:r>
                          </m:sub>
                        </m:sSub>
                      </m:num>
                      <m:den>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m:rPr>
                                <m:sty m:val="p"/>
                              </m:rPr>
                              <a:rPr kumimoji="1" lang="en-US" altLang="ja-JP" sz="2400" b="0" i="0" u="none" strike="noStrike" kern="1200" cap="none" spc="0" normalizeH="0" baseline="0" noProof="0">
                                <a:ln>
                                  <a:noFill/>
                                </a:ln>
                                <a:solidFill>
                                  <a:srgbClr val="000000"/>
                                </a:solidFill>
                                <a:effectLst/>
                                <a:uLnTx/>
                                <a:uFillTx/>
                                <a:latin typeface="Cambria Math" panose="02040503050406030204" pitchFamily="18" charset="0"/>
                                <a:cs typeface="+mn-cs"/>
                              </a:rPr>
                              <m:t>max</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m:rPr>
                                <m:sty m:val="p"/>
                              </m:rPr>
                              <a:rPr kumimoji="1" lang="en-US" altLang="ja-JP" sz="2400" b="0" i="0" u="none" strike="noStrike" kern="1200" cap="none" spc="0" normalizeH="0" baseline="0" noProof="0">
                                <a:ln>
                                  <a:noFill/>
                                </a:ln>
                                <a:solidFill>
                                  <a:srgbClr val="000000"/>
                                </a:solidFill>
                                <a:effectLst/>
                                <a:uLnTx/>
                                <a:uFillTx/>
                                <a:latin typeface="Cambria Math" panose="02040503050406030204" pitchFamily="18" charset="0"/>
                                <a:cs typeface="+mn-cs"/>
                              </a:rPr>
                              <m:t>min</m:t>
                            </m:r>
                          </m:sub>
                        </m:sSub>
                      </m:den>
                    </m:f>
                  </m:oMath>
                </a14:m>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データを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0</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の間に変換</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ほかの範囲に変換してもいいが、計算誤差を減らすには</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のオーダーの範囲が望ましい</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正規化</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sSubSup>
                      <m:sSubSup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up>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sSubSup>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f>
                      <m:f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m:rPr>
                                <m:sty m:val="p"/>
                              </m:r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mid</m:t>
                            </m:r>
                          </m:sub>
                        </m:sSub>
                      </m:num>
                      <m:den>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m:rPr>
                                <m:sty m:val="p"/>
                              </m:rPr>
                              <a:rPr kumimoji="1" lang="en-US" altLang="ja-JP" sz="2400" b="0" i="0" u="none" strike="noStrike" kern="1200" cap="none" spc="0" normalizeH="0" baseline="0" noProof="0">
                                <a:ln>
                                  <a:noFill/>
                                </a:ln>
                                <a:solidFill>
                                  <a:srgbClr val="000000"/>
                                </a:solidFill>
                                <a:effectLst/>
                                <a:uLnTx/>
                                <a:uFillTx/>
                                <a:latin typeface="Cambria Math" panose="02040503050406030204" pitchFamily="18" charset="0"/>
                                <a:cs typeface="+mn-cs"/>
                              </a:rPr>
                              <m:t>max</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m:rPr>
                                <m:sty m:val="p"/>
                              </m:rPr>
                              <a:rPr kumimoji="1" lang="en-US" altLang="ja-JP" sz="2400" b="0" i="0" u="none" strike="noStrike" kern="1200" cap="none" spc="0" normalizeH="0" baseline="0" noProof="0">
                                <a:ln>
                                  <a:noFill/>
                                </a:ln>
                                <a:solidFill>
                                  <a:srgbClr val="000000"/>
                                </a:solidFill>
                                <a:effectLst/>
                                <a:uLnTx/>
                                <a:uFillTx/>
                                <a:latin typeface="Cambria Math" panose="02040503050406030204" pitchFamily="18" charset="0"/>
                                <a:cs typeface="+mn-cs"/>
                              </a:rPr>
                              <m:t>min</m:t>
                            </m:r>
                          </m:sub>
                        </m:sSub>
                      </m:den>
                    </m:f>
                  </m:oMath>
                </a14:m>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データを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の間に変換</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　標準化 </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(standardization): </a:t>
                </a:r>
                <a14:m>
                  <m:oMath xmlns:m="http://schemas.openxmlformats.org/officeDocument/2006/math">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f>
                      <m:f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d>
                          <m:dPr>
                            <m:begChr m:val="⟨"/>
                            <m:endChr m:val="⟩"/>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d>
                      </m:num>
                      <m:den>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m:rPr>
                                <m:sty m:val="p"/>
                              </m:rPr>
                              <a:rPr kumimoji="1" lang="el-GR"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σ</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sub>
                        </m:sSub>
                      </m:den>
                    </m:f>
                  </m:oMath>
                </a14:m>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平均</a:t>
                </a:r>
                <a14:m>
                  <m:oMath xmlns:m="http://schemas.openxmlformats.org/officeDocument/2006/math">
                    <m:d>
                      <m:dPr>
                        <m:begChr m:val="⟨"/>
                        <m:endChr m:val="⟩"/>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d>
                  </m:oMath>
                </a14:m>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と標準偏差</a:t>
                </a:r>
                <a14:m>
                  <m:oMath xmlns:m="http://schemas.openxmlformats.org/officeDocument/2006/math">
                    <m:sSub>
                      <m:sSubPr>
                        <m:ctrlP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m:rPr>
                            <m:sty m:val="p"/>
                          </m:rPr>
                          <a:rPr kumimoji="1" lang="el-GR" altLang="ja-JP"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σ</m:t>
                        </m:r>
                      </m:e>
                      <m:sub>
                        <m: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sub>
                    </m:sSub>
                  </m:oMath>
                </a14:m>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で変換</a:t>
                </a: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アルゴリズムによっては、</a:t>
                </a:r>
                <a:b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　　　　 平均 </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0</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、標準偏差 </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1</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 を前提としている場合がある</a:t>
                </a: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　　　　　　　　標準化は必須</a:t>
                </a: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endParaRPr>
              </a:p>
            </p:txBody>
          </p:sp>
        </mc:Choice>
        <mc:Fallback xmlns="">
          <p:sp>
            <p:nvSpPr>
              <p:cNvPr id="2" name="オブジェクト 2">
                <a:extLst>
                  <a:ext uri="{FF2B5EF4-FFF2-40B4-BE49-F238E27FC236}">
                    <a16:creationId xmlns:a16="http://schemas.microsoft.com/office/drawing/2014/main" id="{654C3802-9AA2-21DF-4DDA-5763061DE0EC}"/>
                  </a:ext>
                </a:extLst>
              </p:cNvPr>
              <p:cNvSpPr txBox="1">
                <a:spLocks noRot="1" noChangeAspect="1" noMove="1" noResize="1" noEditPoints="1" noAdjustHandles="1" noChangeArrowheads="1" noChangeShapeType="1" noTextEdit="1"/>
              </p:cNvSpPr>
              <p:nvPr/>
            </p:nvSpPr>
            <p:spPr bwMode="auto">
              <a:xfrm>
                <a:off x="1524000" y="632460"/>
                <a:ext cx="9067800" cy="6225540"/>
              </a:xfrm>
              <a:prstGeom prst="rect">
                <a:avLst/>
              </a:prstGeom>
              <a:blipFill>
                <a:blip r:embed="rId3"/>
                <a:stretch>
                  <a:fillRect l="-672" t="-784"/>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1969488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A0AD9-9DF0-98ED-F909-00E694BE2E92}"/>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701E918D-5DE2-7ACE-B07E-2936C0D284B7}"/>
              </a:ext>
            </a:extLst>
          </p:cNvPr>
          <p:cNvPicPr>
            <a:picLocks noChangeAspect="1"/>
          </p:cNvPicPr>
          <p:nvPr/>
        </p:nvPicPr>
        <p:blipFill>
          <a:blip r:embed="rId3"/>
          <a:srcRect l="1489" t="9051" r="5694" b="43700"/>
          <a:stretch/>
        </p:blipFill>
        <p:spPr>
          <a:xfrm>
            <a:off x="623391" y="1150648"/>
            <a:ext cx="10508831" cy="5374696"/>
          </a:xfrm>
          <a:prstGeom prst="rect">
            <a:avLst/>
          </a:prstGeom>
        </p:spPr>
      </p:pic>
      <p:sp>
        <p:nvSpPr>
          <p:cNvPr id="7170" name="Rectangle 2">
            <a:extLst>
              <a:ext uri="{FF2B5EF4-FFF2-40B4-BE49-F238E27FC236}">
                <a16:creationId xmlns:a16="http://schemas.microsoft.com/office/drawing/2014/main" id="{90B1C94F-D1E3-5C7B-BA9F-AE0DC7DC27C6}"/>
              </a:ext>
            </a:extLst>
          </p:cNvPr>
          <p:cNvSpPr>
            <a:spLocks noGrp="1" noChangeArrowheads="1"/>
          </p:cNvSpPr>
          <p:nvPr>
            <p:ph type="title"/>
          </p:nvPr>
        </p:nvSpPr>
        <p:spPr>
          <a:xfrm>
            <a:off x="1524000" y="0"/>
            <a:ext cx="9144000" cy="762000"/>
          </a:xfrm>
        </p:spPr>
        <p:txBody>
          <a:bodyPr/>
          <a:lstStyle/>
          <a:p>
            <a:pPr eaLnBrk="1" hangingPunct="1"/>
            <a:r>
              <a:rPr lang="ja-JP" altLang="en-US" sz="3600" b="1" dirty="0">
                <a:solidFill>
                  <a:srgbClr val="0000FF"/>
                </a:solidFill>
              </a:rPr>
              <a:t>機械学習関連プログラム</a:t>
            </a:r>
          </a:p>
        </p:txBody>
      </p:sp>
      <p:sp>
        <p:nvSpPr>
          <p:cNvPr id="7171" name="Text Box 3">
            <a:extLst>
              <a:ext uri="{FF2B5EF4-FFF2-40B4-BE49-F238E27FC236}">
                <a16:creationId xmlns:a16="http://schemas.microsoft.com/office/drawing/2014/main" id="{2E4F443D-D9CD-BC4F-7550-45B79104629B}"/>
              </a:ext>
            </a:extLst>
          </p:cNvPr>
          <p:cNvSpPr txBox="1">
            <a:spLocks noChangeArrowheads="1"/>
          </p:cNvSpPr>
          <p:nvPr/>
        </p:nvSpPr>
        <p:spPr bwMode="auto">
          <a:xfrm>
            <a:off x="263352" y="652626"/>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indent="0">
              <a:tabLst>
                <a:tab pos="1433513" algn="l"/>
              </a:tabLst>
              <a:defRPr/>
            </a:pPr>
            <a:r>
              <a:rPr lang="en-US" altLang="ja-JP" sz="2000" b="1" dirty="0">
                <a:hlinkClick r:id="rId4">
                  <a:extLst>
                    <a:ext uri="{A12FA001-AC4F-418D-AE19-62706E023703}">
                      <ahyp:hlinkClr xmlns:ahyp="http://schemas.microsoft.com/office/drawing/2018/hyperlinkcolor" val="tx"/>
                    </a:ext>
                  </a:extLst>
                </a:hlinkClick>
              </a:rPr>
              <a:t>http://conf.mdxes.iir.isct.ac.jp/D2MatE/D2MatE_programs.html?page=top</a:t>
            </a:r>
            <a:endParaRPr lang="en-US" altLang="ja-JP" sz="2000" b="1" dirty="0"/>
          </a:p>
        </p:txBody>
      </p:sp>
      <p:sp>
        <p:nvSpPr>
          <p:cNvPr id="6" name="正方形/長方形 5">
            <a:extLst>
              <a:ext uri="{FF2B5EF4-FFF2-40B4-BE49-F238E27FC236}">
                <a16:creationId xmlns:a16="http://schemas.microsoft.com/office/drawing/2014/main" id="{C3EBFE5E-7C34-3F73-7361-3E54EAB6FE43}"/>
              </a:ext>
            </a:extLst>
          </p:cNvPr>
          <p:cNvSpPr/>
          <p:nvPr/>
        </p:nvSpPr>
        <p:spPr>
          <a:xfrm>
            <a:off x="335360" y="1118262"/>
            <a:ext cx="724418" cy="40011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771964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24000" y="2"/>
            <a:ext cx="9144000" cy="7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R="0" lvl="0" indent="0" algn="ctr" eaLnBrk="0" fontAlgn="base" hangingPunct="0">
              <a:lnSpc>
                <a:spcPct val="100000"/>
              </a:lnSpc>
              <a:spcBef>
                <a:spcPct val="0"/>
              </a:spcBef>
              <a:spcAft>
                <a:spcPct val="0"/>
              </a:spcAft>
              <a:buClrTx/>
              <a:buSzTx/>
              <a:buFontTx/>
              <a:buNone/>
              <a:tabLst/>
              <a:defRPr sz="3200" b="1" i="0" u="none" strike="noStrike" kern="0" cap="none" spc="0" normalizeH="0" baseline="0">
                <a:ln>
                  <a:noFill/>
                </a:ln>
                <a:solidFill>
                  <a:srgbClr val="0000FF"/>
                </a:solidFill>
                <a:effectLst/>
                <a:uLnTx/>
                <a:uFillTx/>
                <a:latin typeface="Times New Roman"/>
                <a:ea typeface="ＭＳ Ｐゴシック"/>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Ridge</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回帰</a:t>
            </a:r>
            <a:endPar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endParaRPr>
          </a:p>
        </p:txBody>
      </p:sp>
      <mc:AlternateContent xmlns:mc="http://schemas.openxmlformats.org/markup-compatibility/2006" xmlns:a14="http://schemas.microsoft.com/office/drawing/2010/main">
        <mc:Choice Requires="a14">
          <p:sp>
            <p:nvSpPr>
              <p:cNvPr id="3" name="オブジェクト 2"/>
              <p:cNvSpPr txBox="1"/>
              <p:nvPr/>
            </p:nvSpPr>
            <p:spPr bwMode="auto">
              <a:xfrm>
                <a:off x="1599463" y="980727"/>
                <a:ext cx="9108504" cy="5742479"/>
              </a:xfrm>
              <a:prstGeom prst="rect">
                <a:avLst/>
              </a:prstGeom>
              <a:noFill/>
              <a:ln>
                <a:noFill/>
              </a:ln>
            </p:spPr>
            <p:txBody>
              <a:bodyPr>
                <a:normAutofit fontScale="70000" lnSpcReduction="20000"/>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9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係数 </a:t>
                </a:r>
                <a14:m>
                  <m:oMath xmlns:m="http://schemas.openxmlformats.org/officeDocument/2006/math">
                    <m:sSub>
                      <m:sSubPr>
                        <m:ctrlP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9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oMath>
                </a14:m>
                <a:r>
                  <a:rPr kumimoji="1" lang="en-US" altLang="ja-JP" sz="29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 </a:t>
                </a:r>
                <a:r>
                  <a:rPr kumimoji="1" lang="ja-JP" altLang="en-US" sz="29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に制約をつける。</a:t>
                </a:r>
                <a:r>
                  <a:rPr kumimoji="1" lang="en-US" altLang="ja-JP" sz="29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Ridge</a:t>
                </a:r>
                <a:r>
                  <a:rPr kumimoji="1" lang="ja-JP" altLang="en-US" sz="29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回帰では </a:t>
                </a:r>
                <a14:m>
                  <m:oMath xmlns:m="http://schemas.openxmlformats.org/officeDocument/2006/math">
                    <m:sSub>
                      <m:sSubPr>
                        <m:ctrlP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m:rPr>
                            <m:sty m:val="p"/>
                          </m:rPr>
                          <a:rPr kumimoji="1" lang="en-US" altLang="ja-JP" sz="2900" b="0" i="1" u="none" strike="noStrike" kern="1200" cap="none" spc="0" normalizeH="0" baseline="0" noProof="0">
                            <a:ln>
                              <a:noFill/>
                            </a:ln>
                            <a:solidFill>
                              <a:srgbClr val="000000"/>
                            </a:solidFill>
                            <a:effectLst/>
                            <a:uLnTx/>
                            <a:uFillTx/>
                            <a:latin typeface="Cambria Math" panose="02040503050406030204" pitchFamily="18" charset="0"/>
                            <a:cs typeface="+mn-cs"/>
                          </a:rPr>
                          <m:t>i</m:t>
                        </m:r>
                      </m:sub>
                    </m:sSub>
                  </m:oMath>
                </a14:m>
                <a:r>
                  <a:rPr kumimoji="1" lang="ja-JP" altLang="en-US" sz="29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 の絶対値が大きくならないように</a:t>
                </a:r>
                <a:br>
                  <a:rPr kumimoji="1" lang="en-US" altLang="ja-JP" sz="29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br>
                <a:r>
                  <a:rPr kumimoji="1" lang="ja-JP" altLang="en-US" sz="29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目的関数に</a:t>
                </a:r>
                <a:r>
                  <a:rPr kumimoji="1" lang="en-US" altLang="ja-JP" sz="29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L2</a:t>
                </a:r>
                <a:r>
                  <a:rPr kumimoji="1" lang="ja-JP" altLang="en-US" sz="29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ノルムの二乗のペナルティ </a:t>
                </a:r>
                <a:r>
                  <a:rPr kumimoji="1" lang="en-US" altLang="ja-JP" sz="29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a:t>
                </a:r>
                <a:r>
                  <a:rPr kumimoji="1" lang="ja-JP" altLang="en-US" sz="2900" b="0" i="0" u="none" strike="noStrike" kern="1200" cap="none" spc="0" normalizeH="0" baseline="0" noProof="0" dirty="0">
                    <a:ln>
                      <a:noFill/>
                    </a:ln>
                    <a:solidFill>
                      <a:srgbClr val="0000FF"/>
                    </a:solidFill>
                    <a:effectLst/>
                    <a:uLnTx/>
                    <a:uFillTx/>
                    <a:latin typeface="Cambria Math" panose="02040503050406030204" pitchFamily="18" charset="0"/>
                    <a:ea typeface="ＭＳ Ｐゴシック"/>
                    <a:cs typeface="+mn-cs"/>
                  </a:rPr>
                  <a:t>正則化項</a:t>
                </a:r>
                <a:r>
                  <a:rPr kumimoji="1" lang="en-US" altLang="ja-JP" sz="29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a:t>
                </a:r>
                <a:r>
                  <a:rPr kumimoji="1" lang="ja-JP" altLang="en-US" sz="29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 を加える</a:t>
                </a:r>
                <a:endParaRPr kumimoji="1" lang="en-US" altLang="ja-JP" sz="29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9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d>
                      <m:dPr>
                        <m:ctrlP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d>
                    <m: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ctrlP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up>
                        <m:r>
                          <a:rPr kumimoji="1" lang="en-US" altLang="ja-JP" sz="29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e>
                        <m:sSub>
                          <m:sSubPr>
                            <m:ctrlP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sSup>
                          <m:sSupPr>
                            <m:ctrlPr>
                              <a:rPr kumimoji="1" lang="en-US" altLang="ja-JP" sz="2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9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9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9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e>
                            </m:d>
                          </m:sup>
                        </m:sSup>
                      </m:e>
                    </m:nary>
                  </m:oMath>
                </a14:m>
                <a:endParaRPr kumimoji="1" lang="en-US" altLang="ja-JP" sz="29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900" b="0" i="0" u="none" strike="noStrike" kern="1200" cap="none" spc="0" normalizeH="0" baseline="0" noProof="0" dirty="0">
                    <a:ln>
                      <a:noFill/>
                    </a:ln>
                    <a:solidFill>
                      <a:srgbClr val="000000"/>
                    </a:solidFill>
                    <a:effectLst/>
                    <a:uLnTx/>
                    <a:uFillTx/>
                    <a:latin typeface="Times New Roman"/>
                    <a:ea typeface="ＭＳ Ｐゴシック"/>
                    <a:cs typeface="+mn-cs"/>
                  </a:rPr>
                  <a:t>目的関数 </a:t>
                </a:r>
                <a:r>
                  <a:rPr kumimoji="1" lang="en-US" altLang="ja-JP" sz="29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m:rPr>
                        <m:sty m:val="p"/>
                      </m:rPr>
                      <a:rPr kumimoji="1" lang="en-US" altLang="ja-JP" sz="2900" b="0" i="0" u="none" strike="noStrike" kern="1200" cap="none" spc="0" normalizeH="0" baseline="0" noProof="0">
                        <a:ln>
                          <a:noFill/>
                        </a:ln>
                        <a:solidFill>
                          <a:srgbClr val="000000"/>
                        </a:solidFill>
                        <a:effectLst/>
                        <a:uLnTx/>
                        <a:uFillTx/>
                        <a:latin typeface="Cambria Math" panose="02040503050406030204" pitchFamily="18" charset="0"/>
                        <a:cs typeface="+mn-cs"/>
                      </a:rPr>
                      <m:t>S</m:t>
                    </m:r>
                    <m:r>
                      <a:rPr kumimoji="1" lang="en-US" altLang="ja-JP" sz="2900" b="0" i="0"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ctrlP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9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9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r>
                          <m:rPr>
                            <m:nor/>
                          </m:rPr>
                          <a:rPr kumimoji="1" lang="en-US" altLang="ja-JP" sz="2900" b="0" i="0" u="none" strike="noStrike" kern="1200" cap="none" spc="0" normalizeH="0" baseline="0" noProof="0" dirty="0">
                            <a:ln>
                              <a:noFill/>
                            </a:ln>
                            <a:solidFill>
                              <a:srgbClr val="000000"/>
                            </a:solidFill>
                            <a:effectLst/>
                            <a:uLnTx/>
                            <a:uFillTx/>
                            <a:latin typeface="Times New Roman"/>
                            <a:ea typeface="ＭＳ Ｐゴシック"/>
                            <a:cs typeface="+mn-cs"/>
                          </a:rPr>
                          <m:t>(</m:t>
                        </m:r>
                        <m:nary>
                          <m:naryPr>
                            <m:chr m:val="∑"/>
                            <m:ctrlP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en-US" altLang="ja-JP" sz="29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e>
                            <m:sSub>
                              <m:sSubPr>
                                <m:ctrlP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9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e>
                        </m:nary>
                        <m:sSub>
                          <m:sSubPr>
                            <m:ctrlPr>
                              <a:rPr kumimoji="1" lang="en-US" altLang="ja-JP" sz="29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900" b="0"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9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sup>
                                <m:d>
                                  <m:dPr>
                                    <m:ctrlPr>
                                      <a:rPr kumimoji="1" lang="en-US" altLang="ja-JP" sz="29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900" b="0" i="1" u="none" strike="noStrike" kern="1200" cap="none" spc="0" normalizeH="0" baseline="0" noProof="0">
                                        <a:ln>
                                          <a:noFill/>
                                        </a:ln>
                                        <a:solidFill>
                                          <a:srgbClr val="FF0000"/>
                                        </a:solidFill>
                                        <a:effectLst/>
                                        <a:uLnTx/>
                                        <a:uFillTx/>
                                        <a:latin typeface="Cambria Math" panose="02040503050406030204" pitchFamily="18" charset="0"/>
                                        <a:cs typeface="+mn-cs"/>
                                      </a:rPr>
                                      <m:t>𝑘</m:t>
                                    </m:r>
                                  </m:e>
                                </m:d>
                              </m:sup>
                            </m:sSup>
                          </m:e>
                          <m:sub>
                            <m:r>
                              <a:rPr kumimoji="1" lang="en-US" altLang="ja-JP" sz="2900" b="0" i="1" u="none" strike="noStrike" kern="1200" cap="none" spc="0" normalizeH="0" baseline="0" noProof="0">
                                <a:ln>
                                  <a:noFill/>
                                </a:ln>
                                <a:solidFill>
                                  <a:srgbClr val="FF0000"/>
                                </a:solidFill>
                                <a:effectLst/>
                                <a:uLnTx/>
                                <a:uFillTx/>
                                <a:latin typeface="Cambria Math" panose="02040503050406030204" pitchFamily="18" charset="0"/>
                                <a:cs typeface="+mn-cs"/>
                              </a:rPr>
                              <m:t>𝑗</m:t>
                            </m:r>
                          </m:sub>
                        </m:sSub>
                        <m:r>
                          <m:rPr>
                            <m:nor/>
                          </m:rPr>
                          <a:rPr kumimoji="1" lang="en-US" altLang="ja-JP" sz="2900" b="0" i="0" u="none" strike="noStrike" kern="1200" cap="none" spc="0" normalizeH="0" baseline="0" noProof="0" dirty="0">
                            <a:ln>
                              <a:noFill/>
                            </a:ln>
                            <a:solidFill>
                              <a:srgbClr val="000000"/>
                            </a:solidFill>
                            <a:effectLst/>
                            <a:uLnTx/>
                            <a:uFillTx/>
                            <a:latin typeface="Times New Roman"/>
                            <a:ea typeface="ＭＳ Ｐゴシック"/>
                            <a:cs typeface="+mn-cs"/>
                          </a:rPr>
                          <m:t>– </m:t>
                        </m:r>
                        <m:r>
                          <m:rPr>
                            <m:nor/>
                          </m:rPr>
                          <a:rPr kumimoji="1" lang="en-US" altLang="ja-JP" sz="2900" b="0" i="1" u="none" strike="noStrike" kern="1200" cap="none" spc="0" normalizeH="0" baseline="0" noProof="0" dirty="0" err="1">
                            <a:ln>
                              <a:noFill/>
                            </a:ln>
                            <a:solidFill>
                              <a:srgbClr val="000000"/>
                            </a:solidFill>
                            <a:effectLst/>
                            <a:uLnTx/>
                            <a:uFillTx/>
                            <a:latin typeface="Times New Roman"/>
                            <a:ea typeface="ＭＳ Ｐゴシック"/>
                            <a:cs typeface="+mn-cs"/>
                          </a:rPr>
                          <m:t>y</m:t>
                        </m:r>
                        <m:r>
                          <m:rPr>
                            <m:nor/>
                          </m:rPr>
                          <a:rPr kumimoji="1" lang="en-US" altLang="ja-JP" sz="2900" b="0"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900" b="0" i="0" u="none" strike="noStrike" kern="1200" cap="none" spc="0" normalizeH="0" baseline="0" noProof="0" dirty="0">
                            <a:ln>
                              <a:noFill/>
                            </a:ln>
                            <a:solidFill>
                              <a:srgbClr val="000000"/>
                            </a:solidFill>
                            <a:effectLst/>
                            <a:uLnTx/>
                            <a:uFillTx/>
                            <a:latin typeface="Times New Roman"/>
                            <a:ea typeface="ＭＳ Ｐゴシック"/>
                            <a:cs typeface="+mn-cs"/>
                          </a:rPr>
                          <m:t>)</m:t>
                        </m:r>
                        <m:r>
                          <m:rPr>
                            <m:nor/>
                          </m:rPr>
                          <a:rPr kumimoji="1" lang="en-US" altLang="ja-JP" sz="2900" b="0" i="0" u="none" strike="noStrike" kern="1200" cap="none" spc="0" normalizeH="0" baseline="30000" noProof="0" dirty="0">
                            <a:ln>
                              <a:noFill/>
                            </a:ln>
                            <a:solidFill>
                              <a:srgbClr val="000000"/>
                            </a:solidFill>
                            <a:effectLst/>
                            <a:uLnTx/>
                            <a:uFillTx/>
                            <a:latin typeface="Times New Roman"/>
                            <a:ea typeface="ＭＳ Ｐゴシック"/>
                            <a:cs typeface="+mn-cs"/>
                          </a:rPr>
                          <m:t>2</m:t>
                        </m:r>
                      </m:e>
                    </m:nary>
                    <m:r>
                      <a:rPr kumimoji="1" lang="en-US" altLang="ja-JP" sz="29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ja-JP" altLang="en-US" sz="2900" b="1" i="1" u="none" strike="noStrike" kern="1200" cap="none" spc="0" normalizeH="0" baseline="0" noProof="0" smtClean="0">
                        <a:ln>
                          <a:noFill/>
                        </a:ln>
                        <a:solidFill>
                          <a:srgbClr val="0000FF"/>
                        </a:solidFill>
                        <a:effectLst/>
                        <a:uLnTx/>
                        <a:uFillTx/>
                        <a:latin typeface="Cambria Math" panose="02040503050406030204" pitchFamily="18" charset="0"/>
                        <a:cs typeface="+mn-cs"/>
                      </a:rPr>
                      <m:t>𝜶</m:t>
                    </m:r>
                    <m:nary>
                      <m:naryPr>
                        <m:chr m:val="∑"/>
                        <m:ctrlPr>
                          <a:rPr kumimoji="1" lang="ja-JP" altLang="en-US" sz="2900" b="1" i="1" u="none" strike="noStrike" kern="1200" cap="none" spc="0" normalizeH="0" baseline="0" noProof="0">
                            <a:ln>
                              <a:noFill/>
                            </a:ln>
                            <a:solidFill>
                              <a:srgbClr val="0000FF"/>
                            </a:solidFill>
                            <a:effectLst/>
                            <a:uLnTx/>
                            <a:uFillTx/>
                            <a:latin typeface="Cambria Math" panose="02040503050406030204" pitchFamily="18" charset="0"/>
                            <a:cs typeface="+mn-cs"/>
                          </a:rPr>
                        </m:ctrlPr>
                      </m:naryPr>
                      <m:sub>
                        <m:r>
                          <a:rPr kumimoji="1" lang="ja-JP" altLang="en-US" sz="2900" b="1" i="1" u="none" strike="noStrike" kern="1200" cap="none" spc="0" normalizeH="0" baseline="0" noProof="0">
                            <a:ln>
                              <a:noFill/>
                            </a:ln>
                            <a:solidFill>
                              <a:srgbClr val="0000FF"/>
                            </a:solidFill>
                            <a:effectLst/>
                            <a:uLnTx/>
                            <a:uFillTx/>
                            <a:latin typeface="Cambria Math" panose="02040503050406030204" pitchFamily="18" charset="0"/>
                            <a:cs typeface="+mn-cs"/>
                          </a:rPr>
                          <m:t>𝒌</m:t>
                        </m:r>
                        <m:r>
                          <a:rPr kumimoji="1" lang="ja-JP" altLang="en-US" sz="29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ja-JP" altLang="en-US" sz="2900" b="1" i="1" u="none" strike="noStrike" kern="1200" cap="none" spc="0" normalizeH="0" baseline="0" noProof="0">
                            <a:ln>
                              <a:noFill/>
                            </a:ln>
                            <a:solidFill>
                              <a:srgbClr val="0000FF"/>
                            </a:solidFill>
                            <a:effectLst/>
                            <a:uLnTx/>
                            <a:uFillTx/>
                            <a:latin typeface="Cambria Math" panose="02040503050406030204" pitchFamily="18" charset="0"/>
                            <a:cs typeface="+mn-cs"/>
                          </a:rPr>
                          <m:t>𝟎</m:t>
                        </m:r>
                      </m:sub>
                      <m:sup>
                        <m:r>
                          <a:rPr kumimoji="1" lang="en-US" altLang="ja-JP" sz="2900" b="1" i="1" u="none" strike="noStrike" kern="1200" cap="none" spc="0" normalizeH="0" baseline="0" noProof="0">
                            <a:ln>
                              <a:noFill/>
                            </a:ln>
                            <a:solidFill>
                              <a:srgbClr val="0000FF"/>
                            </a:solidFill>
                            <a:effectLst/>
                            <a:uLnTx/>
                            <a:uFillTx/>
                            <a:latin typeface="Cambria Math" panose="02040503050406030204" pitchFamily="18" charset="0"/>
                            <a:cs typeface="+mn-cs"/>
                          </a:rPr>
                          <m:t>𝒑</m:t>
                        </m:r>
                      </m:sup>
                      <m:e>
                        <m:sSup>
                          <m:sSupPr>
                            <m:ctrlPr>
                              <a:rPr kumimoji="1" lang="en-US" altLang="ja-JP" sz="2900" b="1" i="1" u="none" strike="noStrike" kern="1200" cap="none" spc="0" normalizeH="0" baseline="0" noProof="0">
                                <a:ln>
                                  <a:noFill/>
                                </a:ln>
                                <a:solidFill>
                                  <a:srgbClr val="0000FF"/>
                                </a:solidFill>
                                <a:effectLst/>
                                <a:uLnTx/>
                                <a:uFillTx/>
                                <a:latin typeface="Cambria Math" panose="02040503050406030204" pitchFamily="18" charset="0"/>
                                <a:cs typeface="+mn-cs"/>
                              </a:rPr>
                            </m:ctrlPr>
                          </m:sSupPr>
                          <m:e>
                            <m:sSub>
                              <m:sSubPr>
                                <m:ctrlPr>
                                  <a:rPr kumimoji="1" lang="ja-JP" altLang="en-US" sz="2900" b="1" i="1" u="none" strike="noStrike" kern="1200" cap="none" spc="0" normalizeH="0" baseline="0" noProof="0">
                                    <a:ln>
                                      <a:noFill/>
                                    </a:ln>
                                    <a:solidFill>
                                      <a:srgbClr val="0000FF"/>
                                    </a:solidFill>
                                    <a:effectLst/>
                                    <a:uLnTx/>
                                    <a:uFillTx/>
                                    <a:latin typeface="Cambria Math" panose="02040503050406030204" pitchFamily="18" charset="0"/>
                                    <a:cs typeface="+mn-cs"/>
                                  </a:rPr>
                                </m:ctrlPr>
                              </m:sSubPr>
                              <m:e>
                                <m:r>
                                  <a:rPr kumimoji="1" lang="ja-JP" altLang="en-US" sz="2900" b="1" i="1" u="none" strike="noStrike" kern="1200" cap="none" spc="0" normalizeH="0" baseline="0" noProof="0">
                                    <a:ln>
                                      <a:noFill/>
                                    </a:ln>
                                    <a:solidFill>
                                      <a:srgbClr val="0000FF"/>
                                    </a:solidFill>
                                    <a:effectLst/>
                                    <a:uLnTx/>
                                    <a:uFillTx/>
                                    <a:latin typeface="Cambria Math" panose="02040503050406030204" pitchFamily="18" charset="0"/>
                                    <a:cs typeface="+mn-cs"/>
                                  </a:rPr>
                                  <m:t>𝒂</m:t>
                                </m:r>
                              </m:e>
                              <m:sub>
                                <m:r>
                                  <a:rPr kumimoji="1" lang="ja-JP" altLang="en-US" sz="2900" b="1" i="1" u="none" strike="noStrike" kern="1200" cap="none" spc="0" normalizeH="0" baseline="0" noProof="0">
                                    <a:ln>
                                      <a:noFill/>
                                    </a:ln>
                                    <a:solidFill>
                                      <a:srgbClr val="0000FF"/>
                                    </a:solidFill>
                                    <a:effectLst/>
                                    <a:uLnTx/>
                                    <a:uFillTx/>
                                    <a:latin typeface="Cambria Math" panose="02040503050406030204" pitchFamily="18" charset="0"/>
                                    <a:cs typeface="+mn-cs"/>
                                  </a:rPr>
                                  <m:t>𝒌</m:t>
                                </m:r>
                              </m:sub>
                            </m:sSub>
                          </m:e>
                          <m:sup>
                            <m:r>
                              <a:rPr kumimoji="1" lang="en-US" altLang="ja-JP" sz="2900" b="1" i="1" u="none" strike="noStrike" kern="1200" cap="none" spc="0" normalizeH="0" baseline="0" noProof="0">
                                <a:ln>
                                  <a:noFill/>
                                </a:ln>
                                <a:solidFill>
                                  <a:srgbClr val="0000FF"/>
                                </a:solidFill>
                                <a:effectLst/>
                                <a:uLnTx/>
                                <a:uFillTx/>
                                <a:latin typeface="Cambria Math" panose="02040503050406030204" pitchFamily="18" charset="0"/>
                                <a:cs typeface="+mn-cs"/>
                              </a:rPr>
                              <m:t>𝟐</m:t>
                            </m:r>
                          </m:sup>
                        </m:sSup>
                      </m:e>
                    </m:nary>
                  </m:oMath>
                </a14:m>
                <a:r>
                  <a:rPr kumimoji="1" lang="ja-JP" altLang="en-US" sz="2900" b="1"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1" lang="ja-JP" altLang="en-US" sz="2900" b="1" i="1" u="none" strike="noStrike" kern="1200" cap="none" spc="0" normalizeH="0" baseline="0" noProof="0">
                        <a:ln>
                          <a:noFill/>
                        </a:ln>
                        <a:solidFill>
                          <a:srgbClr val="0000FF"/>
                        </a:solidFill>
                        <a:effectLst/>
                        <a:uLnTx/>
                        <a:uFillTx/>
                        <a:latin typeface="Cambria Math" panose="02040503050406030204" pitchFamily="18" charset="0"/>
                        <a:cs typeface="+mn-cs"/>
                      </a:rPr>
                      <m:t>𝜶</m:t>
                    </m:r>
                    <m:r>
                      <a:rPr kumimoji="1" lang="ja-JP" altLang="en-US" sz="29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en-US" altLang="ja-JP" sz="2900" b="1" i="1" u="none" strike="noStrike" kern="1200" cap="none" spc="0" normalizeH="0" baseline="0" noProof="0">
                        <a:ln>
                          <a:noFill/>
                        </a:ln>
                        <a:solidFill>
                          <a:srgbClr val="0000FF"/>
                        </a:solidFill>
                        <a:effectLst/>
                        <a:uLnTx/>
                        <a:uFillTx/>
                        <a:latin typeface="Cambria Math" panose="02040503050406030204" pitchFamily="18" charset="0"/>
                        <a:cs typeface="+mn-cs"/>
                      </a:rPr>
                      <m:t>𝟎</m:t>
                    </m:r>
                  </m:oMath>
                </a14:m>
                <a:endParaRPr kumimoji="1" lang="en-US" altLang="ja-JP" sz="29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f>
                      <m:f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m:rPr>
                            <m:sty m:val="p"/>
                          </m:rPr>
                          <a:rPr kumimoji="1" lang="en-US" altLang="ja-JP" sz="2400" b="0" i="0" u="none" strike="noStrike" kern="1200" cap="none" spc="0" normalizeH="0" baseline="0" noProof="0">
                            <a:ln>
                              <a:noFill/>
                            </a:ln>
                            <a:solidFill>
                              <a:srgbClr val="000000"/>
                            </a:solidFill>
                            <a:effectLst/>
                            <a:uLnTx/>
                            <a:uFillTx/>
                            <a:latin typeface="Cambria Math" panose="02040503050406030204" pitchFamily="18" charset="0"/>
                            <a:cs typeface="+mn-cs"/>
                          </a:rPr>
                          <m:t>dS</m:t>
                        </m:r>
                      </m:num>
                      <m:den>
                        <m:r>
                          <m:rPr>
                            <m:sty m:val="p"/>
                          </m:rPr>
                          <a:rPr kumimoji="1" lang="en-US" altLang="ja-JP" sz="2400" b="0" i="0" u="none" strike="noStrike" kern="1200" cap="none" spc="0" normalizeH="0" baseline="0" noProof="0">
                            <a:ln>
                              <a:noFill/>
                            </a:ln>
                            <a:solidFill>
                              <a:srgbClr val="000000"/>
                            </a:solidFill>
                            <a:effectLst/>
                            <a:uLnTx/>
                            <a:uFillTx/>
                            <a:latin typeface="Cambria Math" panose="02040503050406030204" pitchFamily="18" charset="0"/>
                            <a:cs typeface="+mn-cs"/>
                          </a:rPr>
                          <m:t>d</m:t>
                        </m:r>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ub>
                        </m:sSub>
                      </m:den>
                    </m:f>
                    <m:r>
                      <a:rPr kumimoji="1" lang="en-US" altLang="ja-JP" sz="2400" b="0" i="0" u="none" strike="noStrike" kern="1200" cap="none" spc="0" normalizeH="0" baseline="0" noProof="0">
                        <a:ln>
                          <a:noFill/>
                        </a:ln>
                        <a:solidFill>
                          <a:srgbClr val="000000"/>
                        </a:solidFill>
                        <a:effectLst/>
                        <a:uLnTx/>
                        <a:uFillTx/>
                        <a:latin typeface="Cambria Math" panose="02040503050406030204" pitchFamily="18" charset="0"/>
                        <a:cs typeface="+mn-cs"/>
                      </a:rPr>
                      <m:t>=2</m:t>
                    </m:r>
                    <m:nary>
                      <m:naryPr>
                        <m:chr m:val="∑"/>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𝑘</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m:t>
                                    </m:r>
                                  </m:e>
                                </m:d>
                              </m:sup>
                            </m:sSup>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𝑗</m:t>
                            </m:r>
                          </m:sub>
                        </m:sSub>
                        <m:r>
                          <m:rPr>
                            <m:nor/>
                          </m:rP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m:t>(</m:t>
                        </m:r>
                        <m:nary>
                          <m:naryPr>
                            <m:chr m:val="∑"/>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e>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e>
                        </m:nary>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𝑘</m:t>
                                    </m:r>
                                  </m:e>
                                </m:d>
                              </m:sup>
                            </m:sSup>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𝑗</m:t>
                            </m:r>
                          </m:sub>
                        </m:sSub>
                        <m:r>
                          <m:rPr>
                            <m:nor/>
                          </m:rP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m:t>– </m:t>
                        </m:r>
                        <m:r>
                          <m:rPr>
                            <m:nor/>
                          </m:rPr>
                          <a:rPr kumimoji="1" lang="en-US" altLang="ja-JP" sz="2400" b="0" i="1" u="none" strike="noStrike" kern="1200" cap="none" spc="0" normalizeH="0" baseline="0" noProof="0" dirty="0" err="1">
                            <a:ln>
                              <a:noFill/>
                            </a:ln>
                            <a:solidFill>
                              <a:srgbClr val="000000"/>
                            </a:solidFill>
                            <a:effectLst/>
                            <a:uLnTx/>
                            <a:uFillTx/>
                            <a:latin typeface="Times New Roman"/>
                            <a:ea typeface="ＭＳ Ｐゴシック"/>
                            <a:cs typeface="+mn-cs"/>
                          </a:rPr>
                          <m:t>y</m:t>
                        </m:r>
                        <m:r>
                          <m:rPr>
                            <m:nor/>
                          </m:rP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m:t>j</m:t>
                        </m:r>
                        <m:r>
                          <m:rPr>
                            <m:nor/>
                          </m:rP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m:t>)</m:t>
                        </m:r>
                      </m:e>
                    </m:nary>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r>
                      <a:rPr kumimoji="1" lang="ja-JP" altLang="en-US" sz="2400" b="1" i="1" u="none" strike="noStrike" kern="1200" cap="none" spc="0" normalizeH="0" baseline="0" noProof="0">
                        <a:ln>
                          <a:noFill/>
                        </a:ln>
                        <a:solidFill>
                          <a:srgbClr val="0000FF"/>
                        </a:solidFill>
                        <a:effectLst/>
                        <a:uLnTx/>
                        <a:uFillTx/>
                        <a:latin typeface="Cambria Math" panose="02040503050406030204" pitchFamily="18" charset="0"/>
                        <a:cs typeface="+mn-cs"/>
                      </a:rPr>
                      <m:t>𝜶</m:t>
                    </m:r>
                    <m:sSub>
                      <m:sSubPr>
                        <m:ctrlPr>
                          <a:rPr kumimoji="1" lang="ja-JP" altLang="en-US" sz="2400" b="1" i="1" u="none" strike="noStrike" kern="1200" cap="none" spc="0" normalizeH="0" baseline="0" noProof="0">
                            <a:ln>
                              <a:noFill/>
                            </a:ln>
                            <a:solidFill>
                              <a:srgbClr val="0000FF"/>
                            </a:solidFill>
                            <a:effectLst/>
                            <a:uLnTx/>
                            <a:uFillTx/>
                            <a:latin typeface="Cambria Math" panose="02040503050406030204" pitchFamily="18" charset="0"/>
                            <a:cs typeface="+mn-cs"/>
                          </a:rPr>
                        </m:ctrlPr>
                      </m:sSubPr>
                      <m:e>
                        <m:r>
                          <a:rPr kumimoji="1" lang="ja-JP" altLang="en-US" sz="2400" b="1" i="1" u="none" strike="noStrike" kern="1200" cap="none" spc="0" normalizeH="0" baseline="0" noProof="0">
                            <a:ln>
                              <a:noFill/>
                            </a:ln>
                            <a:solidFill>
                              <a:srgbClr val="0000FF"/>
                            </a:solidFill>
                            <a:effectLst/>
                            <a:uLnTx/>
                            <a:uFillTx/>
                            <a:latin typeface="Cambria Math" panose="02040503050406030204" pitchFamily="18" charset="0"/>
                            <a:cs typeface="+mn-cs"/>
                          </a:rPr>
                          <m:t>𝒂</m:t>
                        </m:r>
                      </m:e>
                      <m:sub>
                        <m:r>
                          <a:rPr kumimoji="1" lang="ja-JP" altLang="en-US" sz="2400" b="1" i="1" u="none" strike="noStrike" kern="1200" cap="none" spc="0" normalizeH="0" baseline="0" noProof="0">
                            <a:ln>
                              <a:noFill/>
                            </a:ln>
                            <a:solidFill>
                              <a:srgbClr val="0000FF"/>
                            </a:solidFill>
                            <a:effectLst/>
                            <a:uLnTx/>
                            <a:uFillTx/>
                            <a:latin typeface="Cambria Math" panose="02040503050406030204" pitchFamily="18" charset="0"/>
                            <a:cs typeface="+mn-cs"/>
                          </a:rPr>
                          <m:t>𝒌</m:t>
                        </m:r>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m:t>
                        </m:r>
                      </m:sub>
                    </m:sSub>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𝟎</m:t>
                    </m:r>
                  </m:oMath>
                </a14:m>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nary>
                      <m:naryPr>
                        <m:chr m:val="∑"/>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e>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sub>
                        </m:sSub>
                        <m:nary>
                          <m:naryPr>
                            <m:chr m:val="∑"/>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𝑘</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m:t>
                                        </m:r>
                                      </m:e>
                                    </m:d>
                                  </m:sup>
                                </m:sSup>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𝑗</m:t>
                                </m:r>
                              </m:sub>
                            </m:sSub>
                          </m:e>
                        </m:nary>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𝑘</m:t>
                                    </m:r>
                                  </m:e>
                                </m:d>
                              </m:sup>
                            </m:sSup>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𝑗</m:t>
                            </m:r>
                          </m:sub>
                        </m:sSub>
                      </m:e>
                    </m:nary>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ja-JP" altLang="en-US" sz="2400" b="1" i="1" u="none" strike="noStrike" kern="1200" cap="none" spc="0" normalizeH="0" baseline="0" noProof="0">
                        <a:ln>
                          <a:noFill/>
                        </a:ln>
                        <a:solidFill>
                          <a:srgbClr val="0000FF"/>
                        </a:solidFill>
                        <a:effectLst/>
                        <a:uLnTx/>
                        <a:uFillTx/>
                        <a:latin typeface="Cambria Math" panose="02040503050406030204" pitchFamily="18" charset="0"/>
                        <a:cs typeface="+mn-cs"/>
                      </a:rPr>
                      <m:t>𝜶</m:t>
                    </m:r>
                    <m:sSub>
                      <m:sSubPr>
                        <m:ctrlPr>
                          <a:rPr kumimoji="1" lang="ja-JP" altLang="en-US" sz="2400" b="1" i="1" u="none" strike="noStrike" kern="1200" cap="none" spc="0" normalizeH="0" baseline="0" noProof="0">
                            <a:ln>
                              <a:noFill/>
                            </a:ln>
                            <a:solidFill>
                              <a:srgbClr val="0000FF"/>
                            </a:solidFill>
                            <a:effectLst/>
                            <a:uLnTx/>
                            <a:uFillTx/>
                            <a:latin typeface="Cambria Math" panose="02040503050406030204" pitchFamily="18" charset="0"/>
                            <a:cs typeface="+mn-cs"/>
                          </a:rPr>
                        </m:ctrlPr>
                      </m:sSubPr>
                      <m:e>
                        <m:r>
                          <a:rPr kumimoji="1" lang="ja-JP" altLang="en-US" sz="2400" b="1" i="1" u="none" strike="noStrike" kern="1200" cap="none" spc="0" normalizeH="0" baseline="0" noProof="0">
                            <a:ln>
                              <a:noFill/>
                            </a:ln>
                            <a:solidFill>
                              <a:srgbClr val="0000FF"/>
                            </a:solidFill>
                            <a:effectLst/>
                            <a:uLnTx/>
                            <a:uFillTx/>
                            <a:latin typeface="Cambria Math" panose="02040503050406030204" pitchFamily="18" charset="0"/>
                            <a:cs typeface="+mn-cs"/>
                          </a:rPr>
                          <m:t>𝒂</m:t>
                        </m:r>
                      </m:e>
                      <m:sub>
                        <m:r>
                          <a:rPr kumimoji="1" lang="ja-JP" altLang="en-US" sz="2400" b="1" i="1" u="none" strike="noStrike" kern="1200" cap="none" spc="0" normalizeH="0" baseline="0" noProof="0">
                            <a:ln>
                              <a:noFill/>
                            </a:ln>
                            <a:solidFill>
                              <a:srgbClr val="0000FF"/>
                            </a:solidFill>
                            <a:effectLst/>
                            <a:uLnTx/>
                            <a:uFillTx/>
                            <a:latin typeface="Cambria Math" panose="02040503050406030204" pitchFamily="18" charset="0"/>
                            <a:cs typeface="+mn-cs"/>
                          </a:rPr>
                          <m:t>𝒌</m:t>
                        </m:r>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m:t>
                        </m:r>
                      </m:sub>
                    </m:sSub>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m:t>
                    </m:r>
                    <m:nary>
                      <m:naryPr>
                        <m:chr m:val="∑"/>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p>
                      <m:e>
                        <m:nary>
                          <m:naryPr>
                            <m:chr m:val="∑"/>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sSup>
                                  <m:sSup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𝑘</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m:t>
                                        </m:r>
                                      </m:e>
                                    </m:d>
                                  </m:sup>
                                </m:sSup>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𝑗</m:t>
                                </m:r>
                              </m:sub>
                            </m:sSub>
                            <m:r>
                              <m:rPr>
                                <m:nor/>
                              </m:rP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m:t>y</m:t>
                            </m:r>
                            <m:r>
                              <m:rPr>
                                <m:nor/>
                              </m:rP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m:t>j</m:t>
                            </m:r>
                          </m:e>
                        </m:nary>
                      </m:e>
                    </m:nary>
                  </m:oMath>
                </a14:m>
                <a:r>
                  <a:rPr kumimoji="1" lang="en-US" altLang="ja-JP" sz="2400" b="0"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 </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d>
                      <m:d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plcHide m:val="on"/>
                            <m:mcs>
                              <m:mc>
                                <m:mcPr>
                                  <m:count m:val="5"/>
                                  <m:mcJc m:val="center"/>
                                </m:mcPr>
                              </m:mc>
                            </m:mcs>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d>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d>
                                    </m:sup>
                                  </m:sSup>
                                </m:e>
                              </m:nary>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ja-JP" altLang="en-US" sz="2400" b="1" i="1" u="none" strike="noStrike" kern="1200" cap="none" spc="0" normalizeH="0" baseline="0" noProof="0">
                                  <a:ln>
                                    <a:noFill/>
                                  </a:ln>
                                  <a:solidFill>
                                    <a:srgbClr val="0000FF"/>
                                  </a:solidFill>
                                  <a:effectLst/>
                                  <a:uLnTx/>
                                  <a:uFillTx/>
                                  <a:latin typeface="Cambria Math" panose="02040503050406030204" pitchFamily="18" charset="0"/>
                                  <a:cs typeface="+mn-cs"/>
                                </a:rPr>
                                <m:t>𝜶</m:t>
                              </m:r>
                            </m:e>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d>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d>
                                    </m:sup>
                                  </m:sSup>
                                </m:e>
                              </m:nary>
                            </m:e>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d>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3</m:t>
                                          </m:r>
                                        </m:e>
                                      </m:d>
                                    </m:sup>
                                  </m:sSup>
                                </m:e>
                              </m:nary>
                            </m:e>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e>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d>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e>
                                      </m:d>
                                    </m:sup>
                                  </m:sSup>
                                </m:e>
                              </m:nary>
                            </m:e>
                          </m:mr>
                          <m:mr>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d>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d>
                                    </m:sup>
                                  </m:sSup>
                                </m:e>
                              </m:nary>
                            </m:e>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d>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d>
                                    </m:sup>
                                  </m:sSup>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ja-JP" altLang="en-US" sz="2400" b="1" i="1" u="none" strike="noStrike" kern="1200" cap="none" spc="0" normalizeH="0" baseline="0" noProof="0">
                                      <a:ln>
                                        <a:noFill/>
                                      </a:ln>
                                      <a:solidFill>
                                        <a:srgbClr val="0000FF"/>
                                      </a:solidFill>
                                      <a:effectLst/>
                                      <a:uLnTx/>
                                      <a:uFillTx/>
                                      <a:latin typeface="Cambria Math" panose="02040503050406030204" pitchFamily="18" charset="0"/>
                                      <a:cs typeface="+mn-cs"/>
                                    </a:rPr>
                                    <m:t>𝜶</m:t>
                                  </m:r>
                                </m:e>
                              </m:nary>
                            </m:e>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d>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3</m:t>
                                          </m:r>
                                        </m:e>
                                      </m:d>
                                    </m:sup>
                                  </m:sSup>
                                </m:e>
                              </m:nary>
                            </m:e>
                            <m:e/>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d>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e>
                                      </m:d>
                                    </m:sup>
                                  </m:sSup>
                                </m:e>
                              </m:nary>
                            </m:e>
                          </m:mr>
                          <m:mr>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3</m:t>
                                          </m:r>
                                        </m:e>
                                      </m:d>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d>
                                    </m:sup>
                                  </m:sSup>
                                </m:e>
                              </m:nary>
                            </m:e>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3</m:t>
                                          </m:r>
                                        </m:e>
                                      </m:d>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d>
                                    </m:sup>
                                  </m:sSup>
                                </m:e>
                              </m:nary>
                            </m:e>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3</m:t>
                                          </m:r>
                                        </m:e>
                                      </m:d>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3</m:t>
                                          </m:r>
                                        </m:e>
                                      </m:d>
                                    </m:sup>
                                  </m:sSup>
                                </m:e>
                              </m:nary>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ja-JP" altLang="en-US" sz="2400" b="1" i="1" u="none" strike="noStrike" kern="1200" cap="none" spc="0" normalizeH="0" baseline="0" noProof="0">
                                  <a:ln>
                                    <a:noFill/>
                                  </a:ln>
                                  <a:solidFill>
                                    <a:srgbClr val="0000FF"/>
                                  </a:solidFill>
                                  <a:effectLst/>
                                  <a:uLnTx/>
                                  <a:uFillTx/>
                                  <a:latin typeface="Cambria Math" panose="02040503050406030204" pitchFamily="18" charset="0"/>
                                  <a:cs typeface="+mn-cs"/>
                                </a:rPr>
                                <m:t>𝜶</m:t>
                              </m:r>
                            </m:e>
                            <m:e/>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3</m:t>
                                          </m:r>
                                        </m:e>
                                      </m:d>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e>
                                      </m:d>
                                    </m:sup>
                                  </m:sSup>
                                </m:e>
                              </m:nary>
                            </m:e>
                          </m:mr>
                          <m:m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e>
                            <m:e/>
                            <m:e/>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e>
                            <m:e/>
                          </m:mr>
                          <m:mr>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e>
                                      </m:d>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d>
                                    </m:sup>
                                  </m:sSup>
                                </m:e>
                              </m:nary>
                            </m:e>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e>
                                      </m:d>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d>
                                    </m:sup>
                                  </m:sSup>
                                </m:e>
                              </m:nary>
                            </m:e>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e>
                                      </m:d>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3</m:t>
                                          </m:r>
                                        </m:e>
                                      </m:d>
                                    </m:sup>
                                  </m:sSup>
                                </m:e>
                              </m:nary>
                            </m:e>
                            <m:e/>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e>
                                      </m:d>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e>
                                      </m:d>
                                    </m:sup>
                                  </m:sSup>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ja-JP" altLang="en-US" sz="2400" b="1" i="1" u="none" strike="noStrike" kern="1200" cap="none" spc="0" normalizeH="0" baseline="0" noProof="0">
                                      <a:ln>
                                        <a:noFill/>
                                      </a:ln>
                                      <a:solidFill>
                                        <a:srgbClr val="0000FF"/>
                                      </a:solidFill>
                                      <a:effectLst/>
                                      <a:uLnTx/>
                                      <a:uFillTx/>
                                      <a:latin typeface="Cambria Math" panose="02040503050406030204" pitchFamily="18" charset="0"/>
                                      <a:cs typeface="+mn-cs"/>
                                    </a:rPr>
                                    <m:t>𝜶𝝀</m:t>
                                  </m:r>
                                </m:e>
                              </m:nary>
                            </m:e>
                          </m:mr>
                        </m:m>
                      </m:e>
                    </m:d>
                    <m:d>
                      <m:d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plcHide m:val="on"/>
                            <m:mcs>
                              <m:mc>
                                <m:mcPr>
                                  <m:count m:val="1"/>
                                  <m:mcJc m:val="center"/>
                                </m:mcPr>
                              </m:mc>
                            </m:mcs>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e>
                          </m:mr>
                          <m:mr>
                            <m:e>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e>
                          </m:mr>
                          <m:mr>
                            <m:e>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3</m:t>
                                  </m:r>
                                </m:sub>
                              </m:sSub>
                            </m:e>
                          </m:mr>
                          <m:m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e>
                          </m:mr>
                          <m:mr>
                            <m:e>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e>
                          </m:mr>
                        </m:m>
                      </m:e>
                    </m:d>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d>
                      <m:d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plcHide m:val="on"/>
                            <m:mcs>
                              <m:mc>
                                <m:mcPr>
                                  <m:count m:val="1"/>
                                  <m:mcJc m:val="center"/>
                                </m:mcPr>
                              </m:mc>
                            </m:mcs>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d>
                                    </m:sup>
                                  </m:sSup>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nary>
                            </m:e>
                          </m:mr>
                          <m:mr>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e>
                                      </m:d>
                                    </m:sup>
                                  </m:sSup>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nary>
                            </m:e>
                          </m:mr>
                          <m:mr>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3</m:t>
                                          </m:r>
                                        </m:e>
                                      </m:d>
                                    </m:sup>
                                  </m:sSup>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nary>
                            </m:e>
                          </m:mr>
                          <m:m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e>
                          </m:mr>
                          <m:mr>
                            <m:e>
                              <m:nary>
                                <m:naryPr>
                                  <m:chr m:val="∑"/>
                                  <m:subHide m:val="on"/>
                                  <m:supHide m:val="on"/>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e>
                                      </m:d>
                                    </m:sup>
                                  </m:sSup>
                                  <m:sSub>
                                    <m:sSubPr>
                                      <m:ctrlP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e>
                                    <m:sub>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nary>
                            </m:e>
                          </m:mr>
                        </m:m>
                      </m:e>
                    </m:d>
                  </m:oMath>
                </a14:m>
                <a:endPar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b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3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sSub>
                      <m:sSubPr>
                        <m:ctrlPr>
                          <a:rPr kumimoji="1" lang="ja-JP" altLang="en-US" sz="40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t>𝑋</m:t>
                        </m:r>
                      </m:e>
                      <m:sub>
                        <m: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t>′</m:t>
                        </m:r>
                      </m:sub>
                    </m:sSub>
                    <m: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ctrlPr>
                          <a:rPr kumimoji="1" lang="ja-JP" altLang="en-US" sz="40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r>
                          <a:rPr kumimoji="1" lang="ja-JP" altLang="en-US" sz="40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sSub>
                          <m:sSubPr>
                            <m:ctrlPr>
                              <a:rPr kumimoji="1" lang="ja-JP" altLang="en-US" sz="40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p>
                              <m:sSupPr>
                                <m:ctrlP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e>
                                </m:d>
                              </m:sup>
                            </m:sSup>
                          </m:e>
                          <m:sub>
                            <m: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Sub>
                        <m:sSub>
                          <m:sSubPr>
                            <m:ctrlPr>
                              <a:rPr kumimoji="1" lang="ja-JP" altLang="en-US" sz="40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sSup>
                              <m:sSupPr>
                                <m:ctrlP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p>
                                <m:d>
                                  <m:dPr>
                                    <m:ctrlP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t>𝑘</m:t>
                                    </m:r>
                                    <m: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t>′</m:t>
                                    </m:r>
                                  </m:e>
                                </m:d>
                              </m:sup>
                            </m:sSup>
                          </m:e>
                          <m:sub>
                            <m:r>
                              <a:rPr kumimoji="1" lang="en-US" altLang="ja-JP" sz="4000" b="0" i="1" u="none" strike="noStrike" kern="1200" cap="none" spc="0" normalizeH="0" baseline="0" noProof="0">
                                <a:ln>
                                  <a:noFill/>
                                </a:ln>
                                <a:solidFill>
                                  <a:srgbClr val="000000"/>
                                </a:solidFill>
                                <a:effectLst/>
                                <a:uLnTx/>
                                <a:uFillTx/>
                                <a:latin typeface="Cambria Math" panose="02040503050406030204" pitchFamily="18" charset="0"/>
                                <a:cs typeface="+mn-cs"/>
                              </a:rPr>
                              <m:t>𝑗</m:t>
                            </m:r>
                          </m:sub>
                        </m:sSub>
                      </m:e>
                    </m:nary>
                    <m:r>
                      <a:rPr kumimoji="1" lang="en-US" altLang="ja-JP" sz="4000" b="0"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ja-JP" altLang="en-US" sz="4000" b="0" i="1" u="none" strike="noStrike" kern="1200" cap="none" spc="0" normalizeH="0" baseline="0" noProof="0">
                        <a:ln>
                          <a:noFill/>
                        </a:ln>
                        <a:solidFill>
                          <a:srgbClr val="0000FF"/>
                        </a:solidFill>
                        <a:effectLst/>
                        <a:uLnTx/>
                        <a:uFillTx/>
                        <a:latin typeface="Cambria Math" panose="02040503050406030204" pitchFamily="18" charset="0"/>
                        <a:cs typeface="+mn-cs"/>
                      </a:rPr>
                      <m:t>𝛼</m:t>
                    </m:r>
                    <m:sSub>
                      <m:sSubPr>
                        <m:ctrlPr>
                          <a:rPr kumimoji="1" lang="en-US" altLang="ja-JP" sz="4000" b="0" i="1" u="none" strike="noStrike" kern="1200" cap="none" spc="0" normalizeH="0" baseline="0" noProof="0">
                            <a:ln>
                              <a:noFill/>
                            </a:ln>
                            <a:solidFill>
                              <a:srgbClr val="0000FF"/>
                            </a:solidFill>
                            <a:effectLst/>
                            <a:uLnTx/>
                            <a:uFillTx/>
                            <a:latin typeface="Cambria Math" panose="02040503050406030204" pitchFamily="18" charset="0"/>
                            <a:cs typeface="+mn-cs"/>
                          </a:rPr>
                        </m:ctrlPr>
                      </m:sSubPr>
                      <m:e>
                        <m:r>
                          <a:rPr kumimoji="1" lang="ja-JP" altLang="en-US" sz="4000" b="0" i="1" u="none" strike="noStrike" kern="1200" cap="none" spc="0" normalizeH="0" baseline="0" noProof="0">
                            <a:ln>
                              <a:noFill/>
                            </a:ln>
                            <a:solidFill>
                              <a:srgbClr val="0000FF"/>
                            </a:solidFill>
                            <a:effectLst/>
                            <a:uLnTx/>
                            <a:uFillTx/>
                            <a:latin typeface="Cambria Math" panose="02040503050406030204" pitchFamily="18" charset="0"/>
                            <a:cs typeface="+mn-cs"/>
                          </a:rPr>
                          <m:t>𝛿</m:t>
                        </m:r>
                      </m:e>
                      <m:sub>
                        <m:r>
                          <a:rPr kumimoji="1" lang="en-US" altLang="ja-JP" sz="4000" b="0" i="1" u="none" strike="noStrike" kern="1200" cap="none" spc="0" normalizeH="0" baseline="0" noProof="0">
                            <a:ln>
                              <a:noFill/>
                            </a:ln>
                            <a:solidFill>
                              <a:srgbClr val="0000FF"/>
                            </a:solidFill>
                            <a:effectLst/>
                            <a:uLnTx/>
                            <a:uFillTx/>
                            <a:latin typeface="Cambria Math" panose="02040503050406030204" pitchFamily="18" charset="0"/>
                            <a:cs typeface="+mn-cs"/>
                          </a:rPr>
                          <m:t>𝑘𝑘</m:t>
                        </m:r>
                        <m:r>
                          <a:rPr kumimoji="1" lang="en-US" altLang="ja-JP" sz="4000" b="0" i="1" u="none" strike="noStrike" kern="1200" cap="none" spc="0" normalizeH="0" baseline="0" noProof="0">
                            <a:ln>
                              <a:noFill/>
                            </a:ln>
                            <a:solidFill>
                              <a:srgbClr val="0000FF"/>
                            </a:solidFill>
                            <a:effectLst/>
                            <a:uLnTx/>
                            <a:uFillTx/>
                            <a:latin typeface="Cambria Math" panose="02040503050406030204" pitchFamily="18" charset="0"/>
                            <a:cs typeface="+mn-cs"/>
                          </a:rPr>
                          <m:t>′</m:t>
                        </m:r>
                      </m:sub>
                    </m:sSub>
                    <m:r>
                      <a:rPr kumimoji="1" lang="en-US" altLang="ja-JP" sz="4000" b="0" i="1" u="none" strike="noStrike" kern="1200" cap="none" spc="0" normalizeH="0" baseline="0" noProof="0">
                        <a:ln>
                          <a:noFill/>
                        </a:ln>
                        <a:solidFill>
                          <a:srgbClr val="0000FF"/>
                        </a:solidFill>
                        <a:effectLst/>
                        <a:uLnTx/>
                        <a:uFillTx/>
                        <a:latin typeface="Cambria Math" panose="02040503050406030204" pitchFamily="18" charset="0"/>
                        <a:cs typeface="+mn-cs"/>
                      </a:rPr>
                      <m:t>=</m:t>
                    </m:r>
                    <m:sSup>
                      <m:sSupPr>
                        <m:ctrlP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e>
                        </m:d>
                      </m:sup>
                    </m:sSup>
                    <m: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𝒙</m:t>
                        </m:r>
                      </m:e>
                      <m:sup>
                        <m:d>
                          <m:d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p>
                              <m:sSup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𝒌</m:t>
                                </m:r>
                              </m:e>
                              <m: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m:t>
                                </m:r>
                              </m:sup>
                            </m:sSup>
                          </m:e>
                        </m:d>
                      </m:sup>
                    </m:sSup>
                    <m:r>
                      <a:rPr kumimoji="1" lang="en-US" altLang="ja-JP" sz="2800" b="0"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ja-JP" altLang="en-US" sz="2800" b="0" i="1" u="none" strike="noStrike" kern="1200" cap="none" spc="0" normalizeH="0" baseline="0" noProof="0">
                        <a:ln>
                          <a:noFill/>
                        </a:ln>
                        <a:solidFill>
                          <a:srgbClr val="0000FF"/>
                        </a:solidFill>
                        <a:effectLst/>
                        <a:uLnTx/>
                        <a:uFillTx/>
                        <a:latin typeface="Cambria Math" panose="02040503050406030204" pitchFamily="18" charset="0"/>
                        <a:cs typeface="+mn-cs"/>
                      </a:rPr>
                      <m:t>𝛼</m:t>
                    </m:r>
                    <m:sSub>
                      <m:sSubPr>
                        <m:ctrlPr>
                          <a:rPr kumimoji="1" lang="en-US" altLang="ja-JP" sz="2800" b="0" i="1" u="none" strike="noStrike" kern="1200" cap="none" spc="0" normalizeH="0" baseline="0" noProof="0">
                            <a:ln>
                              <a:noFill/>
                            </a:ln>
                            <a:solidFill>
                              <a:srgbClr val="0000FF"/>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FF"/>
                            </a:solidFill>
                            <a:effectLst/>
                            <a:uLnTx/>
                            <a:uFillTx/>
                            <a:latin typeface="Cambria Math" panose="02040503050406030204" pitchFamily="18" charset="0"/>
                            <a:cs typeface="+mn-cs"/>
                          </a:rPr>
                          <m:t>𝐼</m:t>
                        </m:r>
                      </m:e>
                      <m:sub>
                        <m:r>
                          <a:rPr kumimoji="1" lang="en-US" altLang="ja-JP" sz="2800" b="0" i="1" u="none" strike="noStrike" kern="1200" cap="none" spc="0" normalizeH="0" baseline="0" noProof="0">
                            <a:ln>
                              <a:noFill/>
                            </a:ln>
                            <a:solidFill>
                              <a:srgbClr val="0000FF"/>
                            </a:solidFill>
                            <a:effectLst/>
                            <a:uLnTx/>
                            <a:uFillTx/>
                            <a:latin typeface="Cambria Math" panose="02040503050406030204" pitchFamily="18" charset="0"/>
                            <a:cs typeface="+mn-cs"/>
                          </a:rPr>
                          <m:t>𝑝</m:t>
                        </m:r>
                      </m:sub>
                    </m:sSub>
                  </m:oMath>
                </a14:m>
                <a:r>
                  <a:rPr kumimoji="1" lang="en-US" altLang="ja-JP" sz="29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XA=Y</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を解く</a:t>
                </a:r>
                <a:endPar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400" b="0"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endParaRPr>
              </a:p>
            </p:txBody>
          </p:sp>
        </mc:Choice>
        <mc:Fallback xmlns="">
          <p:sp>
            <p:nvSpPr>
              <p:cNvPr id="3" name="オブジェクト 2"/>
              <p:cNvSpPr txBox="1">
                <a:spLocks noRot="1" noChangeAspect="1" noMove="1" noResize="1" noEditPoints="1" noAdjustHandles="1" noChangeArrowheads="1" noChangeShapeType="1" noTextEdit="1"/>
              </p:cNvSpPr>
              <p:nvPr/>
            </p:nvSpPr>
            <p:spPr bwMode="auto">
              <a:xfrm>
                <a:off x="1599463" y="980727"/>
                <a:ext cx="9108504" cy="5742479"/>
              </a:xfrm>
              <a:prstGeom prst="rect">
                <a:avLst/>
              </a:prstGeom>
              <a:blipFill>
                <a:blip r:embed="rId3"/>
                <a:stretch>
                  <a:fillRect l="-1739" t="-849"/>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683785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35584" y="1"/>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scikit-learn:</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 回帰の手順</a:t>
            </a:r>
            <a:endParaRPr kumimoji="1" lang="ja-JP" altLang="en-US" sz="32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2" name="オブジェクト 2">
            <a:extLst>
              <a:ext uri="{FF2B5EF4-FFF2-40B4-BE49-F238E27FC236}">
                <a16:creationId xmlns:a16="http://schemas.microsoft.com/office/drawing/2014/main" id="{654C3802-9AA2-21DF-4DDA-5763061DE0EC}"/>
              </a:ext>
            </a:extLst>
          </p:cNvPr>
          <p:cNvSpPr txBox="1"/>
          <p:nvPr/>
        </p:nvSpPr>
        <p:spPr bwMode="auto">
          <a:xfrm>
            <a:off x="1524000" y="632460"/>
            <a:ext cx="9067800" cy="6225540"/>
          </a:xfrm>
          <a:prstGeom prst="rect">
            <a:avLst/>
          </a:prstGeom>
          <a:noFill/>
          <a:ln>
            <a:noFill/>
          </a:ln>
        </p:spPr>
        <p:txBody>
          <a:bodyPr>
            <a:normAutofit fontScale="92500" lnSpcReduction="20000"/>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900" b="0" i="0" u="none" strike="noStrike" kern="1200" cap="none" spc="0" normalizeH="0" baseline="0" noProof="0" dirty="0">
                <a:ln>
                  <a:noFill/>
                </a:ln>
                <a:solidFill>
                  <a:srgbClr val="006600"/>
                </a:solidFill>
                <a:effectLst/>
                <a:uLnTx/>
                <a:uFillTx/>
                <a:latin typeface="Times New Roman"/>
                <a:ea typeface="ＭＳ Ｐゴシック"/>
                <a:cs typeface="+mn-cs"/>
              </a:rPr>
              <a:t>lsq-polynomial-ML.py</a:t>
            </a:r>
            <a:r>
              <a:rPr kumimoji="1" lang="ja-JP" altLang="en-US" sz="1900" b="0" i="0" u="none" strike="noStrike" kern="1200" cap="none" spc="0" normalizeH="0" baseline="0" noProof="0" dirty="0">
                <a:ln>
                  <a:noFill/>
                </a:ln>
                <a:solidFill>
                  <a:srgbClr val="006600"/>
                </a:solidFill>
                <a:effectLst/>
                <a:uLnTx/>
                <a:uFillTx/>
                <a:latin typeface="Times New Roman"/>
                <a:ea typeface="ＭＳ Ｐゴシック"/>
                <a:cs typeface="+mn-cs"/>
              </a:rPr>
              <a:t>：</a:t>
            </a:r>
            <a:endParaRPr kumimoji="1" lang="en-US" altLang="ja-JP" sz="1900" b="0" i="0" u="none" strike="noStrike" kern="1200" cap="none" spc="0" normalizeH="0" baseline="0" noProof="0" dirty="0">
              <a:ln>
                <a:noFill/>
              </a:ln>
              <a:solidFill>
                <a:srgbClr val="0066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rPr>
              <a:t>#Import</a:t>
            </a:r>
            <a:br>
              <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rPr>
            </a:b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from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sklearn.preprocessing</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import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StandardScaler</a:t>
            </a:r>
            <a:endPar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from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sklearn.linear_model</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import </a:t>
            </a:r>
            <a:r>
              <a:rPr kumimoji="1" lang="en-US" altLang="ja-JP" sz="1500" b="0" i="0" u="none" strike="noStrike" kern="1200" cap="none" spc="0" normalizeH="0" baseline="0" noProof="0" dirty="0" err="1">
                <a:ln>
                  <a:noFill/>
                </a:ln>
                <a:solidFill>
                  <a:srgbClr val="0000FF"/>
                </a:solidFill>
                <a:effectLst/>
                <a:uLnTx/>
                <a:uFillTx/>
                <a:latin typeface="Times New Roman"/>
                <a:ea typeface="ＭＳ Ｐゴシック"/>
                <a:cs typeface="+mn-cs"/>
              </a:rPr>
              <a:t>LinearRegression</a:t>
            </a:r>
            <a:r>
              <a:rPr kumimoji="1" lang="en-US" altLang="ja-JP" sz="15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1500" b="0" i="0" u="none" strike="noStrike" kern="1200" cap="none" spc="0" normalizeH="0" baseline="0" noProof="0" dirty="0">
                <a:ln>
                  <a:noFill/>
                </a:ln>
                <a:solidFill>
                  <a:srgbClr val="0000FF"/>
                </a:solidFill>
                <a:effectLst/>
                <a:uLnTx/>
                <a:uFillTx/>
                <a:latin typeface="Times New Roman"/>
                <a:ea typeface="ＭＳ Ｐゴシック"/>
                <a:cs typeface="+mn-cs"/>
              </a:rPr>
              <a:t> 方法 </a:t>
            </a:r>
            <a:r>
              <a:rPr kumimoji="1" lang="en-US" altLang="ja-JP" sz="15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500" b="0" i="0" u="none" strike="noStrike" kern="1200" cap="none" spc="0" normalizeH="0" baseline="0" noProof="0" dirty="0">
                <a:ln>
                  <a:noFill/>
                </a:ln>
                <a:solidFill>
                  <a:srgbClr val="0000FF"/>
                </a:solidFill>
                <a:effectLst/>
                <a:uLnTx/>
                <a:uFillTx/>
                <a:latin typeface="Times New Roman"/>
                <a:ea typeface="ＭＳ Ｐゴシック"/>
                <a:cs typeface="+mn-cs"/>
              </a:rPr>
              <a:t>アルゴリズム</a:t>
            </a:r>
            <a:r>
              <a:rPr kumimoji="1" lang="en-US" altLang="ja-JP" sz="15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500" b="0" i="0" u="none" strike="noStrike" kern="1200" cap="none" spc="0" normalizeH="0" baseline="0" noProof="0" dirty="0">
                <a:ln>
                  <a:noFill/>
                </a:ln>
                <a:solidFill>
                  <a:srgbClr val="0000FF"/>
                </a:solidFill>
                <a:effectLst/>
                <a:uLnTx/>
                <a:uFillTx/>
                <a:latin typeface="Times New Roman"/>
                <a:ea typeface="ＭＳ Ｐゴシック"/>
                <a:cs typeface="+mn-cs"/>
              </a:rPr>
              <a:t> を</a:t>
            </a:r>
            <a:r>
              <a:rPr kumimoji="1" lang="en-US" altLang="ja-JP" sz="1500" b="0" i="0" u="none" strike="noStrike" kern="1200" cap="none" spc="0" normalizeH="0" baseline="0" noProof="0" dirty="0">
                <a:ln>
                  <a:noFill/>
                </a:ln>
                <a:solidFill>
                  <a:srgbClr val="0000FF"/>
                </a:solidFill>
                <a:effectLst/>
                <a:uLnTx/>
                <a:uFillTx/>
                <a:latin typeface="Times New Roman"/>
                <a:ea typeface="ＭＳ Ｐゴシック"/>
                <a:cs typeface="+mn-cs"/>
              </a:rPr>
              <a:t>import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from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sklearn.metrics</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import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mean_absolute_error</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mean_squared_error</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r2_score</a:t>
            </a:r>
            <a:r>
              <a:rPr kumimoji="1" lang="en-US" altLang="ja-JP" sz="15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1500" b="0" i="0" u="none" strike="noStrike" kern="1200" cap="none" spc="0" normalizeH="0" baseline="0" noProof="0" dirty="0">
                <a:ln>
                  <a:noFill/>
                </a:ln>
                <a:solidFill>
                  <a:srgbClr val="0000FF"/>
                </a:solidFill>
                <a:effectLst/>
                <a:uLnTx/>
                <a:uFillTx/>
                <a:latin typeface="Times New Roman"/>
                <a:ea typeface="ＭＳ Ｐゴシック"/>
                <a:cs typeface="+mn-cs"/>
              </a:rPr>
              <a:t> 評価関数を</a:t>
            </a:r>
            <a:r>
              <a:rPr kumimoji="1" lang="en-US" altLang="ja-JP" sz="1500" b="0" i="0" u="none" strike="noStrike" kern="1200" cap="none" spc="0" normalizeH="0" baseline="0" noProof="0" dirty="0">
                <a:ln>
                  <a:noFill/>
                </a:ln>
                <a:solidFill>
                  <a:srgbClr val="0000FF"/>
                </a:solidFill>
                <a:effectLst/>
                <a:uLnTx/>
                <a:uFillTx/>
                <a:latin typeface="Times New Roman"/>
                <a:ea typeface="ＭＳ Ｐゴシック"/>
                <a:cs typeface="+mn-cs"/>
              </a:rPr>
              <a:t>import</a:t>
            </a:r>
            <a:endPar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1500" b="0" i="0" u="none" strike="noStrike" kern="1200" cap="none" spc="0" normalizeH="0" baseline="0" noProof="0" dirty="0">
                <a:ln>
                  <a:noFill/>
                </a:ln>
                <a:solidFill>
                  <a:srgbClr val="FF0000"/>
                </a:solidFill>
                <a:effectLst/>
                <a:uLnTx/>
                <a:uFillTx/>
                <a:latin typeface="Times New Roman"/>
                <a:ea typeface="ＭＳ Ｐゴシック"/>
                <a:cs typeface="+mn-cs"/>
              </a:rPr>
              <a:t>データ読み込み</a:t>
            </a:r>
            <a:endPar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df</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pd.read_excel</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infile</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engine =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openpyxl</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x =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df</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[labels[2:]]</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y =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df</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[labels[1]]</a:t>
            </a:r>
            <a:b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1500" b="0" i="0" u="none" strike="noStrike" kern="1200" cap="none" spc="0" normalizeH="0" baseline="0" noProof="0" dirty="0">
                <a:ln>
                  <a:noFill/>
                </a:ln>
                <a:solidFill>
                  <a:srgbClr val="FF0000"/>
                </a:solidFill>
                <a:effectLst/>
                <a:uLnTx/>
                <a:uFillTx/>
                <a:latin typeface="Times New Roman"/>
                <a:ea typeface="ＭＳ Ｐゴシック"/>
                <a:cs typeface="+mn-cs"/>
              </a:rPr>
              <a:t>記述子の標準化</a:t>
            </a:r>
            <a:endPar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scaler =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StandardScaler</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scaler.fit</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(x)</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x_scaled</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scaler.transform</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(x)</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1500" b="0" i="0" u="none" strike="noStrike" kern="1200" cap="none" spc="0" normalizeH="0" baseline="0" noProof="0" dirty="0">
                <a:ln>
                  <a:noFill/>
                </a:ln>
                <a:solidFill>
                  <a:srgbClr val="FF0000"/>
                </a:solidFill>
                <a:effectLst/>
                <a:uLnTx/>
                <a:uFillTx/>
                <a:latin typeface="Times New Roman"/>
                <a:ea typeface="ＭＳ Ｐゴシック"/>
                <a:cs typeface="+mn-cs"/>
              </a:rPr>
              <a:t>フィッティング</a:t>
            </a:r>
            <a:endPar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0000FF"/>
                </a:solidFill>
                <a:effectLst/>
                <a:uLnTx/>
                <a:uFillTx/>
                <a:latin typeface="Times New Roman"/>
                <a:ea typeface="ＭＳ Ｐゴシック"/>
                <a:cs typeface="+mn-cs"/>
              </a:rPr>
              <a:t>    model = </a:t>
            </a:r>
            <a:r>
              <a:rPr kumimoji="1" lang="en-US" altLang="ja-JP" sz="1500" b="0" i="0" u="none" strike="noStrike" kern="1200" cap="none" spc="0" normalizeH="0" baseline="0" noProof="0" dirty="0" err="1">
                <a:ln>
                  <a:noFill/>
                </a:ln>
                <a:solidFill>
                  <a:srgbClr val="0000FF"/>
                </a:solidFill>
                <a:effectLst/>
                <a:uLnTx/>
                <a:uFillTx/>
                <a:latin typeface="Times New Roman"/>
                <a:ea typeface="ＭＳ Ｐゴシック"/>
                <a:cs typeface="+mn-cs"/>
              </a:rPr>
              <a:t>LinearRegression</a:t>
            </a:r>
            <a:r>
              <a:rPr kumimoji="1" lang="en-US" altLang="ja-JP" sz="15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1500" b="0" i="0" u="none" strike="noStrike" kern="1200" cap="none" spc="0" normalizeH="0" baseline="0" noProof="0" dirty="0">
                <a:ln>
                  <a:noFill/>
                </a:ln>
                <a:solidFill>
                  <a:srgbClr val="0000FF"/>
                </a:solidFill>
                <a:effectLst/>
                <a:uLnTx/>
                <a:uFillTx/>
                <a:latin typeface="Times New Roman"/>
                <a:ea typeface="ＭＳ Ｐゴシック"/>
                <a:cs typeface="+mn-cs"/>
              </a:rPr>
              <a:t> 方法 </a:t>
            </a:r>
            <a:r>
              <a:rPr kumimoji="1" lang="en-US" altLang="ja-JP" sz="15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500" b="0" i="0" u="none" strike="noStrike" kern="1200" cap="none" spc="0" normalizeH="0" baseline="0" noProof="0" dirty="0">
                <a:ln>
                  <a:noFill/>
                </a:ln>
                <a:solidFill>
                  <a:srgbClr val="0000FF"/>
                </a:solidFill>
                <a:effectLst/>
                <a:uLnTx/>
                <a:uFillTx/>
                <a:latin typeface="Times New Roman"/>
                <a:ea typeface="ＭＳ Ｐゴシック"/>
                <a:cs typeface="+mn-cs"/>
              </a:rPr>
              <a:t>アルゴリズム</a:t>
            </a:r>
            <a:r>
              <a:rPr kumimoji="1" lang="en-US" altLang="ja-JP" sz="15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500" b="0" i="0" u="none" strike="noStrike" kern="1200" cap="none" spc="0" normalizeH="0" baseline="0" noProof="0" dirty="0">
                <a:ln>
                  <a:noFill/>
                </a:ln>
                <a:solidFill>
                  <a:srgbClr val="0000FF"/>
                </a:solidFill>
                <a:effectLst/>
                <a:uLnTx/>
                <a:uFillTx/>
                <a:latin typeface="Times New Roman"/>
                <a:ea typeface="ＭＳ Ｐゴシック"/>
                <a:cs typeface="+mn-cs"/>
              </a:rPr>
              <a:t> を選択</a:t>
            </a:r>
            <a:endParaRPr kumimoji="1" lang="en-US" altLang="ja-JP" sz="15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model.fit</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x_scaled</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y)</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1500" b="0" i="0" u="none" strike="noStrike" kern="1200" cap="none" spc="0" normalizeH="0" baseline="0" noProof="0" dirty="0">
                <a:ln>
                  <a:noFill/>
                </a:ln>
                <a:solidFill>
                  <a:srgbClr val="FF0000"/>
                </a:solidFill>
                <a:effectLst/>
                <a:uLnTx/>
                <a:uFillTx/>
                <a:latin typeface="Times New Roman"/>
                <a:ea typeface="ＭＳ Ｐゴシック"/>
                <a:cs typeface="+mn-cs"/>
              </a:rPr>
              <a:t>フィッティング結果から計算</a:t>
            </a:r>
            <a:endPar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y_cal</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model.predict</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x_scaled</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1500" b="0" i="0" u="none" strike="noStrike" kern="1200" cap="none" spc="0" normalizeH="0" baseline="0" noProof="0" dirty="0">
                <a:ln>
                  <a:noFill/>
                </a:ln>
                <a:solidFill>
                  <a:srgbClr val="FF0000"/>
                </a:solidFill>
                <a:effectLst/>
                <a:uLnTx/>
                <a:uFillTx/>
                <a:latin typeface="Times New Roman"/>
                <a:ea typeface="ＭＳ Ｐゴシック"/>
                <a:cs typeface="+mn-cs"/>
              </a:rPr>
              <a:t>評価</a:t>
            </a:r>
            <a:endPar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mae</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mean_absolute_error</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(y,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y_cal</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mse</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mean_squared_error</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(y,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y_cal</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rmse</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 sqrt(</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mse</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1500" b="0" i="0" u="none" strike="noStrike" kern="1200" cap="none" spc="0" normalizeH="0" baseline="0" noProof="0" dirty="0">
                <a:ln>
                  <a:noFill/>
                </a:ln>
                <a:solidFill>
                  <a:srgbClr val="FF0000"/>
                </a:solidFill>
                <a:effectLst/>
                <a:uLnTx/>
                <a:uFillTx/>
                <a:latin typeface="Times New Roman"/>
                <a:ea typeface="ＭＳ Ｐゴシック"/>
                <a:cs typeface="+mn-cs"/>
              </a:rPr>
              <a:t>パラメータ</a:t>
            </a:r>
            <a:endPar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print(f“    intercept: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model.intercept</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_}”)		</a:t>
            </a:r>
            <a:r>
              <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1500" b="0" i="0" u="none" strike="noStrike" kern="1200" cap="none" spc="0" normalizeH="0" baseline="0" noProof="0" dirty="0">
                <a:ln>
                  <a:noFill/>
                </a:ln>
                <a:solidFill>
                  <a:srgbClr val="FF0000"/>
                </a:solidFill>
                <a:effectLst/>
                <a:uLnTx/>
                <a:uFillTx/>
                <a:latin typeface="Times New Roman"/>
                <a:ea typeface="ＭＳ Ｐゴシック"/>
                <a:cs typeface="+mn-cs"/>
              </a:rPr>
              <a:t>  定数項。決定木、</a:t>
            </a:r>
            <a:r>
              <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rPr>
              <a:t>NN</a:t>
            </a:r>
            <a:r>
              <a:rPr kumimoji="1" lang="ja-JP" altLang="en-US" sz="1500" b="0" i="0" u="none" strike="noStrike" kern="1200" cap="none" spc="0" normalizeH="0" baseline="0" noProof="0" dirty="0">
                <a:ln>
                  <a:noFill/>
                </a:ln>
                <a:solidFill>
                  <a:srgbClr val="FF0000"/>
                </a:solidFill>
                <a:effectLst/>
                <a:uLnTx/>
                <a:uFillTx/>
                <a:latin typeface="Times New Roman"/>
                <a:ea typeface="ＭＳ Ｐゴシック"/>
                <a:cs typeface="+mn-cs"/>
              </a:rPr>
              <a:t>などには無い</a:t>
            </a:r>
            <a:endPar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for iv in range(</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len</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x_labels</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print(f“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x_labels</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[iv]:&gt;10}: {</a:t>
            </a:r>
            <a:r>
              <a:rPr kumimoji="1" lang="en-US" altLang="ja-JP" sz="1500" b="0" i="0" u="none" strike="noStrike" kern="1200" cap="none" spc="0" normalizeH="0" baseline="0" noProof="0" dirty="0" err="1">
                <a:ln>
                  <a:noFill/>
                </a:ln>
                <a:solidFill>
                  <a:srgbClr val="000000"/>
                </a:solidFill>
                <a:effectLst/>
                <a:uLnTx/>
                <a:uFillTx/>
                <a:latin typeface="Times New Roman"/>
                <a:ea typeface="ＭＳ Ｐゴシック"/>
                <a:cs typeface="+mn-cs"/>
              </a:rPr>
              <a:t>model.coef</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_[iv]:12.4g}”)</a:t>
            </a:r>
            <a:r>
              <a:rPr kumimoji="1" lang="ja-JP" altLang="en-US" sz="15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5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1500" b="0" i="0" u="none" strike="noStrike" kern="1200" cap="none" spc="0" normalizeH="0" baseline="0" noProof="0" dirty="0">
                <a:ln>
                  <a:noFill/>
                </a:ln>
                <a:solidFill>
                  <a:srgbClr val="FF0000"/>
                </a:solidFill>
                <a:effectLst/>
                <a:uLnTx/>
                <a:uFillTx/>
                <a:latin typeface="Times New Roman"/>
                <a:ea typeface="ＭＳ Ｐゴシック"/>
                <a:cs typeface="+mn-cs"/>
              </a:rPr>
              <a:t> 多項式回帰などの場合、記述子の係数。</a:t>
            </a:r>
            <a:endPar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1500" b="0" i="0" u="none" strike="noStrike" kern="1200" cap="none" spc="0" normalizeH="0" baseline="0" noProof="0" dirty="0">
                <a:ln>
                  <a:noFill/>
                </a:ln>
                <a:solidFill>
                  <a:srgbClr val="FF0000"/>
                </a:solidFill>
                <a:effectLst/>
                <a:uLnTx/>
                <a:uFillTx/>
                <a:latin typeface="Times New Roman"/>
                <a:ea typeface="ＭＳ Ｐゴシック"/>
                <a:cs typeface="+mn-cs"/>
              </a:rPr>
              <a:t> 決定木、</a:t>
            </a:r>
            <a:r>
              <a:rPr kumimoji="1" lang="en-US" altLang="ja-JP" sz="1500" b="0" i="0" u="none" strike="noStrike" kern="1200" cap="none" spc="0" normalizeH="0" baseline="0" noProof="0" dirty="0">
                <a:ln>
                  <a:noFill/>
                </a:ln>
                <a:solidFill>
                  <a:srgbClr val="FF0000"/>
                </a:solidFill>
                <a:effectLst/>
                <a:uLnTx/>
                <a:uFillTx/>
                <a:latin typeface="Times New Roman"/>
                <a:ea typeface="ＭＳ Ｐゴシック"/>
                <a:cs typeface="+mn-cs"/>
              </a:rPr>
              <a:t>NN</a:t>
            </a:r>
            <a:r>
              <a:rPr kumimoji="1" lang="ja-JP" altLang="en-US" sz="1500" b="0" i="0" u="none" strike="noStrike" kern="1200" cap="none" spc="0" normalizeH="0" baseline="0" noProof="0" dirty="0">
                <a:ln>
                  <a:noFill/>
                </a:ln>
                <a:solidFill>
                  <a:srgbClr val="FF0000"/>
                </a:solidFill>
                <a:effectLst/>
                <a:uLnTx/>
                <a:uFillTx/>
                <a:latin typeface="Times New Roman"/>
                <a:ea typeface="ＭＳ Ｐゴシック"/>
                <a:cs typeface="+mn-cs"/>
              </a:rPr>
              <a:t>などには無い</a:t>
            </a:r>
            <a:endParaRPr kumimoji="1" lang="en-US" altLang="ja-JP" sz="1400" b="0"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702245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35584" y="1"/>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scikit-learn:</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 回帰アルゴリズム</a:t>
            </a:r>
            <a:endParaRPr kumimoji="1" lang="ja-JP" altLang="en-US" sz="32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2" name="オブジェクト 2">
            <a:extLst>
              <a:ext uri="{FF2B5EF4-FFF2-40B4-BE49-F238E27FC236}">
                <a16:creationId xmlns:a16="http://schemas.microsoft.com/office/drawing/2014/main" id="{654C3802-9AA2-21DF-4DDA-5763061DE0EC}"/>
              </a:ext>
            </a:extLst>
          </p:cNvPr>
          <p:cNvSpPr txBox="1"/>
          <p:nvPr/>
        </p:nvSpPr>
        <p:spPr bwMode="auto">
          <a:xfrm>
            <a:off x="1524000" y="632460"/>
            <a:ext cx="9067800" cy="6225540"/>
          </a:xfrm>
          <a:prstGeom prst="rect">
            <a:avLst/>
          </a:prstGeom>
          <a:noFill/>
          <a:ln>
            <a:noFill/>
          </a:ln>
        </p:spPr>
        <p:txBody>
          <a:bodyPr>
            <a:norm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Times New Roman"/>
                <a:ea typeface="ＭＳ Ｐゴシック"/>
                <a:cs typeface="+mn-cs"/>
              </a:rPr>
              <a:t>線形回帰系</a:t>
            </a:r>
            <a:r>
              <a:rPr kumimoji="1" lang="en-US" altLang="ja-JP" sz="1400" b="0" i="0" u="none" strike="noStrike" kern="1200" cap="none" spc="0" normalizeH="0" baseline="0" noProof="0" dirty="0">
                <a:ln>
                  <a:noFill/>
                </a:ln>
                <a:solidFill>
                  <a:srgbClr val="FF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多重線形回帰</a:t>
            </a:r>
            <a:endPar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from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sklearn.linear_model</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import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LinearRegression</a:t>
            </a: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model =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LinearRegression</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rPr>
              <a:t>Ridge</a:t>
            </a: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回帰</a:t>
            </a:r>
            <a:endPar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from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sklearn.linear_model</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import Ridge</a:t>
            </a:r>
            <a:b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model = Ridge(alpha</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0.05)</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rPr>
              <a:t>LASSO</a:t>
            </a: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回帰</a:t>
            </a:r>
            <a:endPar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from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sklearn.linear_model</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import Lasso</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model = Lasso(alpha</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0.05)</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rPr>
              <a:t>Elastic</a:t>
            </a: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rPr>
              <a:t>Net</a:t>
            </a: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回帰</a:t>
            </a:r>
            <a:endPar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from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sklearn.linear_model</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import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ElasticNet</a:t>
            </a: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model =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ElasticNet</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(alpha</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0.05)</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Times New Roman"/>
                <a:ea typeface="ＭＳ Ｐゴシック"/>
                <a:cs typeface="+mn-cs"/>
              </a:rPr>
              <a:t>カーネル回帰系</a:t>
            </a:r>
            <a:r>
              <a:rPr kumimoji="1" lang="en-US" altLang="ja-JP" sz="1400" b="0" i="0" u="none" strike="noStrike" kern="1200" cap="none" spc="0" normalizeH="0" baseline="0" noProof="0" dirty="0">
                <a:ln>
                  <a:noFill/>
                </a:ln>
                <a:solidFill>
                  <a:srgbClr val="FF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400" b="0" i="0" u="none" strike="noStrike" kern="1200" cap="none" spc="0" normalizeH="0" baseline="0" noProof="0" dirty="0" err="1">
                <a:ln>
                  <a:noFill/>
                </a:ln>
                <a:solidFill>
                  <a:srgbClr val="0000FF"/>
                </a:solidFill>
                <a:effectLst/>
                <a:uLnTx/>
                <a:uFillTx/>
                <a:latin typeface="Times New Roman"/>
                <a:ea typeface="ＭＳ Ｐゴシック"/>
                <a:cs typeface="+mn-cs"/>
              </a:rPr>
              <a:t>Kernal</a:t>
            </a: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rPr>
              <a:t>Ridge</a:t>
            </a: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回帰</a:t>
            </a:r>
            <a:endPar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from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sklearn.kernel_ridge</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import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KernelRidge</a:t>
            </a: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model =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KernelRidge</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(alpha</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1.0, kernel</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rbf</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Times New Roman"/>
                <a:ea typeface="ＭＳ Ｐゴシック"/>
                <a:cs typeface="+mn-cs"/>
              </a:rPr>
              <a:t>ニューラルネットワーク系</a:t>
            </a:r>
            <a:r>
              <a:rPr kumimoji="1" lang="en-US" altLang="ja-JP" sz="1400" b="0" i="0" u="none" strike="noStrike" kern="1200" cap="none" spc="0" normalizeH="0" baseline="0" noProof="0" dirty="0">
                <a:ln>
                  <a:noFill/>
                </a:ln>
                <a:solidFill>
                  <a:srgbClr val="FF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多層パーセプトロン </a:t>
            </a:r>
            <a:r>
              <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400" b="0" i="0" u="none" strike="noStrike" kern="1200" cap="none" spc="0" normalizeH="0" baseline="0" noProof="0" dirty="0">
                <a:ln>
                  <a:noFill/>
                </a:ln>
                <a:solidFill>
                  <a:srgbClr val="0000FF"/>
                </a:solidFill>
                <a:effectLst/>
                <a:uLnTx/>
                <a:uFillTx/>
                <a:latin typeface="Times New Roman"/>
                <a:ea typeface="ＭＳ Ｐゴシック"/>
                <a:cs typeface="+mn-cs"/>
              </a:rPr>
              <a:t>多層ニューラルネットワーク</a:t>
            </a:r>
            <a:r>
              <a:rPr kumimoji="1" lang="en-US" altLang="ja-JP" sz="1400" b="0" i="0" u="none" strike="noStrike" kern="1200" cap="none" spc="0" normalizeH="0" baseline="0" noProof="0" dirty="0">
                <a:ln>
                  <a:noFill/>
                </a:ln>
                <a:solidFill>
                  <a:srgbClr val="0000FF"/>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from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sklearn.neural_network</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import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MLPClassifier</a:t>
            </a:r>
            <a:endPar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model =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MLPClassifier</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max_iter</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1000,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hidden_layer_sizes</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(10,), activation = 'logistic', solver =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sgd</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a:t>
            </a:r>
            <a:b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400" b="0" i="0" u="none" strike="noStrike" kern="1200" cap="none" spc="0" normalizeH="0" baseline="0" noProof="0" dirty="0" err="1">
                <a:ln>
                  <a:noFill/>
                </a:ln>
                <a:solidFill>
                  <a:srgbClr val="000000"/>
                </a:solidFill>
                <a:effectLst/>
                <a:uLnTx/>
                <a:uFillTx/>
                <a:latin typeface="Times New Roman"/>
                <a:ea typeface="ＭＳ Ｐゴシック"/>
                <a:cs typeface="+mn-cs"/>
              </a:rPr>
              <a:t>learning_rate_init</a:t>
            </a:r>
            <a:r>
              <a:rPr kumimoji="1"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 0.01)</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958848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35584" y="1"/>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scikit-learn:</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 分類回帰アルゴリズム</a:t>
            </a:r>
            <a:endParaRPr kumimoji="1" lang="ja-JP" altLang="en-US" sz="32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p:sp>
        <p:nvSpPr>
          <p:cNvPr id="2" name="オブジェクト 2">
            <a:extLst>
              <a:ext uri="{FF2B5EF4-FFF2-40B4-BE49-F238E27FC236}">
                <a16:creationId xmlns:a16="http://schemas.microsoft.com/office/drawing/2014/main" id="{654C3802-9AA2-21DF-4DDA-5763061DE0EC}"/>
              </a:ext>
            </a:extLst>
          </p:cNvPr>
          <p:cNvSpPr txBox="1"/>
          <p:nvPr/>
        </p:nvSpPr>
        <p:spPr bwMode="auto">
          <a:xfrm>
            <a:off x="1524000" y="632460"/>
            <a:ext cx="9067800" cy="6225540"/>
          </a:xfrm>
          <a:prstGeom prst="rect">
            <a:avLst/>
          </a:prstGeom>
          <a:noFill/>
          <a:ln>
            <a:noFill/>
          </a:ln>
        </p:spPr>
        <p:txBody>
          <a:bodyPr>
            <a:norm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a:cs typeface="+mn-cs"/>
              </a:rPr>
              <a:t>分類法系</a:t>
            </a:r>
            <a:r>
              <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Random Forest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回帰</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    from </a:t>
            </a:r>
            <a:r>
              <a:rPr kumimoji="1" lang="en-US" altLang="ja-JP" sz="2000" b="0" i="0" u="none" strike="noStrike" kern="1200" cap="none" spc="0" normalizeH="0" baseline="0" noProof="0" dirty="0" err="1">
                <a:ln>
                  <a:noFill/>
                </a:ln>
                <a:solidFill>
                  <a:srgbClr val="000000"/>
                </a:solidFill>
                <a:effectLst/>
                <a:uLnTx/>
                <a:uFillTx/>
                <a:latin typeface="Times New Roman"/>
                <a:ea typeface="ＭＳ Ｐゴシック"/>
                <a:cs typeface="+mn-cs"/>
              </a:rPr>
              <a:t>sklearn.ensemble</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 import </a:t>
            </a:r>
            <a:r>
              <a:rPr kumimoji="1" lang="en-US" altLang="ja-JP" sz="2000" b="0" i="0" u="none" strike="noStrike" kern="1200" cap="none" spc="0" normalizeH="0" baseline="0" noProof="0" dirty="0" err="1">
                <a:ln>
                  <a:noFill/>
                </a:ln>
                <a:solidFill>
                  <a:srgbClr val="000000"/>
                </a:solidFill>
                <a:effectLst/>
                <a:uLnTx/>
                <a:uFillTx/>
                <a:latin typeface="Times New Roman"/>
                <a:ea typeface="ＭＳ Ｐゴシック"/>
                <a:cs typeface="+mn-cs"/>
              </a:rPr>
              <a:t>RandomForestRegressor</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    model = </a:t>
            </a:r>
            <a:r>
              <a:rPr kumimoji="1" lang="en-US" altLang="ja-JP" sz="2000" b="0" i="0" u="none" strike="noStrike" kern="1200" cap="none" spc="0" normalizeH="0" baseline="0" noProof="0" dirty="0" err="1">
                <a:ln>
                  <a:noFill/>
                </a:ln>
                <a:solidFill>
                  <a:srgbClr val="000000"/>
                </a:solidFill>
                <a:effectLst/>
                <a:uLnTx/>
                <a:uFillTx/>
                <a:latin typeface="Times New Roman"/>
                <a:ea typeface="ＭＳ Ｐゴシック"/>
                <a:cs typeface="+mn-cs"/>
              </a:rPr>
              <a:t>RandomForestRegressor</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勾配ブースティング木 回帰</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    from </a:t>
            </a:r>
            <a:r>
              <a:rPr kumimoji="1" lang="en-US" altLang="ja-JP" sz="2000" b="0" i="0" u="none" strike="noStrike" kern="1200" cap="none" spc="0" normalizeH="0" baseline="0" noProof="0" dirty="0" err="1">
                <a:ln>
                  <a:noFill/>
                </a:ln>
                <a:solidFill>
                  <a:srgbClr val="000000"/>
                </a:solidFill>
                <a:effectLst/>
                <a:uLnTx/>
                <a:uFillTx/>
                <a:latin typeface="Times New Roman"/>
                <a:ea typeface="ＭＳ Ｐゴシック"/>
                <a:cs typeface="+mn-cs"/>
              </a:rPr>
              <a:t>sklearn.ensemble</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 import </a:t>
            </a:r>
            <a:r>
              <a:rPr kumimoji="1" lang="en-US" altLang="ja-JP" sz="2000" b="0" i="0" u="none" strike="noStrike" kern="1200" cap="none" spc="0" normalizeH="0" baseline="0" noProof="0" dirty="0" err="1">
                <a:ln>
                  <a:noFill/>
                </a:ln>
                <a:solidFill>
                  <a:srgbClr val="000000"/>
                </a:solidFill>
                <a:effectLst/>
                <a:uLnTx/>
                <a:uFillTx/>
                <a:latin typeface="Times New Roman"/>
                <a:ea typeface="ＭＳ Ｐゴシック"/>
                <a:cs typeface="+mn-cs"/>
              </a:rPr>
              <a:t>GradientBoostingRegressor</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    model = </a:t>
            </a:r>
            <a:r>
              <a:rPr kumimoji="1" lang="en-US" altLang="ja-JP" sz="2000" b="0" i="0" u="none" strike="noStrike" kern="1200" cap="none" spc="0" normalizeH="0" baseline="0" noProof="0" dirty="0" err="1">
                <a:ln>
                  <a:noFill/>
                </a:ln>
                <a:solidFill>
                  <a:srgbClr val="000000"/>
                </a:solidFill>
                <a:effectLst/>
                <a:uLnTx/>
                <a:uFillTx/>
                <a:latin typeface="Times New Roman"/>
                <a:ea typeface="ＭＳ Ｐゴシック"/>
                <a:cs typeface="+mn-cs"/>
              </a:rPr>
              <a:t>GradientBoostingRegressor</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サポートベクターマシーン 回帰</a:t>
            </a:r>
            <a:endPar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    from </a:t>
            </a:r>
            <a:r>
              <a:rPr kumimoji="1" lang="en-US" altLang="ja-JP" sz="2000" b="0" i="0" u="none" strike="noStrike" kern="1200" cap="none" spc="0" normalizeH="0" baseline="0" noProof="0" dirty="0" err="1">
                <a:ln>
                  <a:noFill/>
                </a:ln>
                <a:solidFill>
                  <a:srgbClr val="000000"/>
                </a:solidFill>
                <a:effectLst/>
                <a:uLnTx/>
                <a:uFillTx/>
                <a:latin typeface="Times New Roman"/>
                <a:ea typeface="ＭＳ Ｐゴシック"/>
                <a:cs typeface="+mn-cs"/>
              </a:rPr>
              <a:t>sklearn.svm</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 import SVR</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model =</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SVR(kernel='linear', C=1, epsilon=0.1, gamma='auto’)</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127079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80650-BF66-C1EF-1182-1432F063DF87}"/>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67B2A25F-8831-2974-F8CF-D8E7BA15AAF5}"/>
              </a:ext>
            </a:extLst>
          </p:cNvPr>
          <p:cNvSpPr/>
          <p:nvPr/>
        </p:nvSpPr>
        <p:spPr>
          <a:xfrm>
            <a:off x="0" y="0"/>
            <a:ext cx="12192000" cy="6858000"/>
          </a:xfrm>
          <a:prstGeom prst="rect">
            <a:avLst/>
          </a:prstGeom>
          <a:solidFill>
            <a:srgbClr val="B7F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6" name="Rectangle 6">
            <a:extLst>
              <a:ext uri="{FF2B5EF4-FFF2-40B4-BE49-F238E27FC236}">
                <a16:creationId xmlns:a16="http://schemas.microsoft.com/office/drawing/2014/main" id="{44FB8608-17EE-0007-0295-4AE1E27621D1}"/>
              </a:ext>
            </a:extLst>
          </p:cNvPr>
          <p:cNvSpPr txBox="1">
            <a:spLocks noChangeArrowheads="1"/>
          </p:cNvSpPr>
          <p:nvPr/>
        </p:nvSpPr>
        <p:spPr bwMode="auto">
          <a:xfrm>
            <a:off x="0" y="2"/>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R="0" lvl="0" indent="0" algn="ctr" eaLnBrk="0" fontAlgn="base" hangingPunct="0">
              <a:lnSpc>
                <a:spcPct val="100000"/>
              </a:lnSpc>
              <a:spcBef>
                <a:spcPct val="0"/>
              </a:spcBef>
              <a:spcAft>
                <a:spcPct val="0"/>
              </a:spcAft>
              <a:buClrTx/>
              <a:buSzTx/>
              <a:buFontTx/>
              <a:buNone/>
              <a:tabLst/>
              <a:defRPr sz="3200" b="1" i="0" u="none" strike="noStrike" kern="0" cap="none" spc="0" normalizeH="0" baseline="0">
                <a:ln>
                  <a:noFill/>
                </a:ln>
                <a:solidFill>
                  <a:srgbClr val="0000FF"/>
                </a:solidFill>
                <a:effectLst/>
                <a:uLnTx/>
                <a:uFillTx/>
                <a:latin typeface="Times New Roman"/>
                <a:ea typeface="ＭＳ Ｐゴシック"/>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数値微分・数値積分</a:t>
            </a:r>
            <a:endParaRPr kumimoji="1" lang="en-US" altLang="ja-JP" sz="2400" b="1" i="0" u="none" strike="noStrike" kern="0" cap="none" spc="0" normalizeH="0" baseline="0" noProof="0" dirty="0">
              <a:ln>
                <a:noFill/>
              </a:ln>
              <a:solidFill>
                <a:srgbClr val="0000FF"/>
              </a:solidFill>
              <a:effectLst/>
              <a:uLnTx/>
              <a:uFillTx/>
              <a:latin typeface="Times New Roman"/>
              <a:ea typeface="ＭＳ Ｐゴシック"/>
              <a:cs typeface="+mj-cs"/>
            </a:endParaRPr>
          </a:p>
        </p:txBody>
      </p:sp>
    </p:spTree>
    <p:extLst>
      <p:ext uri="{BB962C8B-B14F-4D97-AF65-F5344CB8AC3E}">
        <p14:creationId xmlns:p14="http://schemas.microsoft.com/office/powerpoint/2010/main" val="2034381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12192000" cy="836712"/>
          </a:xfrm>
        </p:spPr>
        <p:txBody>
          <a:bodyPr/>
          <a:lstStyle/>
          <a:p>
            <a:pPr eaLnBrk="1" hangingPunct="1"/>
            <a:r>
              <a:rPr lang="ja-JP" altLang="en-US" sz="3600" b="1" dirty="0">
                <a:solidFill>
                  <a:srgbClr val="0000FF"/>
                </a:solidFill>
              </a:rPr>
              <a:t>数値微分</a:t>
            </a:r>
            <a:r>
              <a:rPr lang="en-US" altLang="ja-JP" sz="3600" b="1" dirty="0">
                <a:solidFill>
                  <a:srgbClr val="0000FF"/>
                </a:solidFill>
              </a:rPr>
              <a:t>:</a:t>
            </a:r>
            <a:r>
              <a:rPr lang="ja-JP" altLang="en-US" sz="3600" b="1" dirty="0">
                <a:solidFill>
                  <a:srgbClr val="0000FF"/>
                </a:solidFill>
              </a:rPr>
              <a:t> 微分を中心差分で近似する</a:t>
            </a:r>
          </a:p>
        </p:txBody>
      </p:sp>
      <mc:AlternateContent xmlns:mc="http://schemas.openxmlformats.org/markup-compatibility/2006" xmlns:a14="http://schemas.microsoft.com/office/drawing/2010/main">
        <mc:Choice Requires="a14">
          <p:sp>
            <p:nvSpPr>
              <p:cNvPr id="4" name="オブジェクト 3"/>
              <p:cNvSpPr txBox="1"/>
              <p:nvPr/>
            </p:nvSpPr>
            <p:spPr bwMode="auto">
              <a:xfrm>
                <a:off x="551384" y="980728"/>
                <a:ext cx="10945216" cy="5040560"/>
              </a:xfrm>
              <a:prstGeom prst="rect">
                <a:avLst/>
              </a:prstGeom>
              <a:noFill/>
              <a:ln>
                <a:noFill/>
              </a:ln>
              <a:effectLst/>
            </p:spPr>
            <p:txBody>
              <a:bodyPr>
                <a:no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1" lang="en-US" altLang="ja-JP" sz="4400" b="0" i="1"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h </a:t>
                </a:r>
                <a:r>
                  <a:rPr kumimoji="1" lang="ja-JP" altLang="en-US" sz="4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を十分小さい値に選ぶ</a:t>
                </a:r>
                <a:endParaRPr kumimoji="1" lang="en-US" altLang="ja-JP" sz="4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ts val="1200"/>
                  </a:spcAft>
                  <a:buClrTx/>
                  <a:buSzTx/>
                  <a:buFontTx/>
                  <a:buNone/>
                  <a:tabLst/>
                  <a:defRPr/>
                </a:pPr>
                <a:r>
                  <a:rPr kumimoji="1" lang="ja-JP" altLang="en-US" sz="4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44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3</a:t>
                </a:r>
                <a:r>
                  <a:rPr kumimoji="1" lang="ja-JP" alt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rPr>
                  <a:t>点公式</a:t>
                </a:r>
                <a:endParaRPr kumimoji="1" lang="en-US" altLang="ja-JP" sz="4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ts val="1200"/>
                  </a:spcAft>
                  <a:buClrTx/>
                  <a:buSzTx/>
                  <a:buFontTx/>
                  <a:buNone/>
                  <a:tabLst/>
                  <a:defRPr/>
                </a:pPr>
                <a:r>
                  <a:rPr kumimoji="1" lang="ja-JP" altLang="en-US" sz="4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一次微分</a:t>
                </a:r>
                <a:r>
                  <a:rPr kumimoji="1" lang="en-US" altLang="ja-JP" sz="4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4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14:m>
                  <m:oMath xmlns:m="http://schemas.openxmlformats.org/officeDocument/2006/math">
                    <m:f>
                      <m:fPr>
                        <m:ctrlPr>
                          <a:rPr kumimoji="1" lang="ja-JP" altLang="en-US" sz="4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𝑑𝑓</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num>
                      <m:den>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𝑑𝑥</m:t>
                        </m:r>
                      </m:den>
                    </m:f>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ja-JP" altLang="en-US" sz="4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h</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h</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num>
                      <m:den>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h</m:t>
                        </m:r>
                      </m:den>
                    </m:f>
                  </m:oMath>
                </a14:m>
                <a:endParaRPr kumimoji="1" lang="en-US" altLang="ja-JP" sz="4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ts val="1200"/>
                  </a:spcAft>
                  <a:buClrTx/>
                  <a:buSzTx/>
                  <a:buFontTx/>
                  <a:buNone/>
                  <a:tabLst/>
                  <a:defRPr/>
                </a:pPr>
                <a:r>
                  <a:rPr kumimoji="1" lang="ja-JP" altLang="en-US" sz="4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二</a:t>
                </a:r>
                <a:r>
                  <a:rPr kumimoji="1" lang="ja-JP"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次</a:t>
                </a:r>
                <a:r>
                  <a:rPr kumimoji="1" lang="ja-JP" altLang="en-US" sz="4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微分</a:t>
                </a:r>
                <a:r>
                  <a:rPr kumimoji="1" lang="en-US" altLang="ja-JP" sz="4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4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14:m>
                  <m:oMath xmlns:m="http://schemas.openxmlformats.org/officeDocument/2006/math">
                    <m:f>
                      <m:fPr>
                        <m:ctrlP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sSup>
                          <m:sSupPr>
                            <m:ctrlPr>
                              <a:rPr kumimoji="1" lang="ja-JP" altLang="en-US" sz="4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m:t>
                            </m:r>
                          </m:e>
                          <m:sup>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r>
                          <a:rPr kumimoji="1" lang="en-US" altLang="ja-JP"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num>
                      <m:den>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m:t>
                        </m:r>
                        <m:sSup>
                          <m:sSupPr>
                            <m:ctrlPr>
                              <a:rPr kumimoji="1" lang="ja-JP" altLang="en-US" sz="4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en-US" altLang="ja-JP"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e>
                          <m:sup>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den>
                    </m:f>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1" lang="ja-JP" altLang="en-US" sz="4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en-US" altLang="ja-JP"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r>
                          <a:rPr kumimoji="1" lang="ja-JP" altLang="en-US" sz="4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ja-JP" altLang="en-US" sz="4400" b="0" i="1" u="none" strike="noStrike" kern="1200" cap="none" spc="0" normalizeH="0" baseline="0" noProof="0">
                            <a:ln>
                              <a:noFill/>
                            </a:ln>
                            <a:solidFill>
                              <a:srgbClr val="000000"/>
                            </a:solidFill>
                            <a:effectLst/>
                            <a:uLnTx/>
                            <a:uFillTx/>
                            <a:latin typeface="Cambria Math" panose="02040503050406030204" pitchFamily="18" charset="0"/>
                            <a:cs typeface="+mn-cs"/>
                          </a:rPr>
                          <m:t>h</m:t>
                        </m:r>
                        <m:r>
                          <a:rPr kumimoji="1" lang="ja-JP" altLang="en-US" sz="44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1" lang="en-US" altLang="ja-JP"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𝑓</m:t>
                        </m:r>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r>
                          <a:rPr kumimoji="1" lang="ja-JP" altLang="en-US" sz="44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1" lang="ja-JP" altLang="en-US" sz="4400" b="0" i="1" u="none" strike="noStrike" kern="1200" cap="none" spc="0" normalizeH="0" baseline="0" noProof="0">
                            <a:ln>
                              <a:noFill/>
                            </a:ln>
                            <a:solidFill>
                              <a:srgbClr val="000000"/>
                            </a:solidFill>
                            <a:effectLst/>
                            <a:uLnTx/>
                            <a:uFillTx/>
                            <a:latin typeface="Cambria Math" panose="02040503050406030204" pitchFamily="18" charset="0"/>
                            <a:cs typeface="+mn-cs"/>
                          </a:rPr>
                          <m:t>h</m:t>
                        </m:r>
                        <m:r>
                          <a:rPr kumimoji="1" lang="ja-JP" altLang="en-US" sz="4400" b="0" i="1" u="none" strike="noStrike" kern="1200" cap="none" spc="0" normalizeH="0" baseline="0" noProof="0">
                            <a:ln>
                              <a:noFill/>
                            </a:ln>
                            <a:solidFill>
                              <a:srgbClr val="000000"/>
                            </a:solidFill>
                            <a:effectLst/>
                            <a:uLnTx/>
                            <a:uFillTx/>
                            <a:latin typeface="Cambria Math" panose="02040503050406030204" pitchFamily="18" charset="0"/>
                            <a:cs typeface="+mn-cs"/>
                          </a:rPr>
                          <m:t>)</m:t>
                        </m:r>
                      </m:num>
                      <m:den>
                        <m:sSup>
                          <m:sSupPr>
                            <m:ctrlPr>
                              <a:rPr kumimoji="1" lang="ja-JP" altLang="en-US" sz="4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1" lang="ja-JP" altLang="en-US" sz="4400" b="0" i="1" u="none" strike="noStrike" kern="1200" cap="none" spc="0" normalizeH="0" baseline="0" noProof="0">
                                <a:ln>
                                  <a:noFill/>
                                </a:ln>
                                <a:solidFill>
                                  <a:srgbClr val="000000"/>
                                </a:solidFill>
                                <a:effectLst/>
                                <a:uLnTx/>
                                <a:uFillTx/>
                                <a:latin typeface="Cambria Math" panose="02040503050406030204" pitchFamily="18" charset="0"/>
                                <a:cs typeface="+mn-cs"/>
                              </a:rPr>
                              <m:t>h</m:t>
                            </m:r>
                          </m:e>
                          <m:sup>
                            <m:r>
                              <a:rPr kumimoji="1" lang="ja-JP" altLang="en-US" sz="4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den>
                    </m:f>
                  </m:oMath>
                </a14:m>
                <a:endParaRPr kumimoji="1" lang="ja-JP" altLang="en-US" sz="4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p:txBody>
          </p:sp>
        </mc:Choice>
        <mc:Fallback xmlns="">
          <p:sp>
            <p:nvSpPr>
              <p:cNvPr id="4" name="オブジェクト 3"/>
              <p:cNvSpPr txBox="1">
                <a:spLocks noRot="1" noChangeAspect="1" noMove="1" noResize="1" noEditPoints="1" noAdjustHandles="1" noChangeArrowheads="1" noChangeShapeType="1" noTextEdit="1"/>
              </p:cNvSpPr>
              <p:nvPr/>
            </p:nvSpPr>
            <p:spPr bwMode="auto">
              <a:xfrm>
                <a:off x="551384" y="980728"/>
                <a:ext cx="10945216" cy="5040560"/>
              </a:xfrm>
              <a:prstGeom prst="rect">
                <a:avLst/>
              </a:prstGeom>
              <a:blipFill>
                <a:blip r:embed="rId3"/>
                <a:stretch>
                  <a:fillRect l="-2227" t="-3023"/>
                </a:stretch>
              </a:blipFill>
              <a:ln>
                <a:noFill/>
              </a:ln>
              <a:effectLst/>
            </p:spPr>
            <p:txBody>
              <a:bodyPr/>
              <a:lstStyle/>
              <a:p>
                <a:r>
                  <a:rPr lang="ja-JP" altLang="en-US">
                    <a:noFill/>
                  </a:rPr>
                  <a:t> </a:t>
                </a:r>
              </a:p>
            </p:txBody>
          </p:sp>
        </mc:Fallback>
      </mc:AlternateContent>
    </p:spTree>
    <p:extLst>
      <p:ext uri="{BB962C8B-B14F-4D97-AF65-F5344CB8AC3E}">
        <p14:creationId xmlns:p14="http://schemas.microsoft.com/office/powerpoint/2010/main" val="3502581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12192000" cy="762000"/>
          </a:xfrm>
        </p:spPr>
        <p:txBody>
          <a:bodyPr/>
          <a:lstStyle/>
          <a:p>
            <a:pPr eaLnBrk="1" hangingPunct="1"/>
            <a:r>
              <a:rPr lang="ja-JP" altLang="en-US" sz="3600" b="1" dirty="0">
                <a:solidFill>
                  <a:srgbClr val="0000FF"/>
                </a:solidFill>
              </a:rPr>
              <a:t>数値積分</a:t>
            </a:r>
            <a:r>
              <a:rPr lang="en-US" altLang="ja-JP" sz="3600" b="1" dirty="0">
                <a:solidFill>
                  <a:srgbClr val="0000FF"/>
                </a:solidFill>
              </a:rPr>
              <a:t>:</a:t>
            </a:r>
            <a:r>
              <a:rPr lang="ja-JP" altLang="en-US" sz="3600" b="1" dirty="0">
                <a:solidFill>
                  <a:srgbClr val="0000FF"/>
                </a:solidFill>
              </a:rPr>
              <a:t> 台形で近似して面積を求める</a:t>
            </a:r>
            <a:r>
              <a:rPr lang="ja-JP" altLang="en-US" sz="2800" b="1" dirty="0">
                <a:solidFill>
                  <a:schemeClr val="tx1"/>
                </a:solidFill>
              </a:rPr>
              <a:t> </a:t>
            </a:r>
            <a:r>
              <a:rPr lang="en-US" altLang="ja-JP" sz="2800" b="1" dirty="0">
                <a:solidFill>
                  <a:schemeClr val="tx1"/>
                </a:solidFill>
              </a:rPr>
              <a:t>(</a:t>
            </a:r>
            <a:r>
              <a:rPr lang="ja-JP" altLang="en-US" sz="2800" b="1" dirty="0">
                <a:solidFill>
                  <a:schemeClr val="tx1"/>
                </a:solidFill>
              </a:rPr>
              <a:t>台形公式</a:t>
            </a:r>
            <a:r>
              <a:rPr lang="en-US" altLang="ja-JP" sz="2800" b="1" dirty="0">
                <a:solidFill>
                  <a:schemeClr val="tx1"/>
                </a:solidFill>
              </a:rPr>
              <a:t>)</a:t>
            </a:r>
            <a:endParaRPr lang="ja-JP" altLang="en-US" sz="3600" b="1" dirty="0">
              <a:solidFill>
                <a:schemeClr val="tx1"/>
              </a:solidFill>
            </a:endParaRPr>
          </a:p>
        </p:txBody>
      </p:sp>
      <p:sp>
        <p:nvSpPr>
          <p:cNvPr id="61" name="Freeform 51"/>
          <p:cNvSpPr>
            <a:spLocks/>
          </p:cNvSpPr>
          <p:nvPr/>
        </p:nvSpPr>
        <p:spPr bwMode="auto">
          <a:xfrm>
            <a:off x="2315310" y="1006212"/>
            <a:ext cx="7437405" cy="4845984"/>
          </a:xfrm>
          <a:custGeom>
            <a:avLst/>
            <a:gdLst>
              <a:gd name="T0" fmla="*/ 0 w 2782"/>
              <a:gd name="T1" fmla="*/ 2147483647 h 1880"/>
              <a:gd name="T2" fmla="*/ 2147483647 w 2782"/>
              <a:gd name="T3" fmla="*/ 2147483647 h 1880"/>
              <a:gd name="T4" fmla="*/ 2147483647 w 2782"/>
              <a:gd name="T5" fmla="*/ 2147483647 h 1880"/>
              <a:gd name="T6" fmla="*/ 2147483647 w 2782"/>
              <a:gd name="T7" fmla="*/ 2147483647 h 1880"/>
              <a:gd name="T8" fmla="*/ 2147483647 w 2782"/>
              <a:gd name="T9" fmla="*/ 2147483647 h 1880"/>
              <a:gd name="T10" fmla="*/ 2147483647 w 2782"/>
              <a:gd name="T11" fmla="*/ 2147483647 h 1880"/>
              <a:gd name="T12" fmla="*/ 2147483647 w 2782"/>
              <a:gd name="T13" fmla="*/ 2147483647 h 1880"/>
              <a:gd name="T14" fmla="*/ 2147483647 w 2782"/>
              <a:gd name="T15" fmla="*/ 2147483647 h 1880"/>
              <a:gd name="T16" fmla="*/ 2147483647 w 2782"/>
              <a:gd name="T17" fmla="*/ 2147483647 h 1880"/>
              <a:gd name="T18" fmla="*/ 2147483647 w 2782"/>
              <a:gd name="T19" fmla="*/ 2147483647 h 1880"/>
              <a:gd name="T20" fmla="*/ 2147483647 w 2782"/>
              <a:gd name="T21" fmla="*/ 2147483647 h 1880"/>
              <a:gd name="T22" fmla="*/ 2147483647 w 2782"/>
              <a:gd name="T23" fmla="*/ 2147483647 h 1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82"/>
              <a:gd name="T37" fmla="*/ 0 h 1880"/>
              <a:gd name="T38" fmla="*/ 2782 w 2782"/>
              <a:gd name="T39" fmla="*/ 1880 h 1880"/>
              <a:gd name="connsiteX0" fmla="*/ 0 w 10000"/>
              <a:gd name="connsiteY0" fmla="*/ 9976 h 9976"/>
              <a:gd name="connsiteX1" fmla="*/ 2753 w 10000"/>
              <a:gd name="connsiteY1" fmla="*/ 9210 h 9976"/>
              <a:gd name="connsiteX2" fmla="*/ 4134 w 10000"/>
              <a:gd name="connsiteY2" fmla="*/ 5380 h 9976"/>
              <a:gd name="connsiteX3" fmla="*/ 4996 w 10000"/>
              <a:gd name="connsiteY3" fmla="*/ 1806 h 9976"/>
              <a:gd name="connsiteX4" fmla="*/ 5687 w 10000"/>
              <a:gd name="connsiteY4" fmla="*/ 19 h 9976"/>
              <a:gd name="connsiteX5" fmla="*/ 6549 w 10000"/>
              <a:gd name="connsiteY5" fmla="*/ 2827 h 9976"/>
              <a:gd name="connsiteX6" fmla="*/ 7584 w 10000"/>
              <a:gd name="connsiteY6" fmla="*/ 4646 h 9976"/>
              <a:gd name="connsiteX7" fmla="*/ 8275 w 10000"/>
              <a:gd name="connsiteY7" fmla="*/ 7167 h 9976"/>
              <a:gd name="connsiteX8" fmla="*/ 8620 w 10000"/>
              <a:gd name="connsiteY8" fmla="*/ 8955 h 9976"/>
              <a:gd name="connsiteX9" fmla="*/ 9137 w 10000"/>
              <a:gd name="connsiteY9" fmla="*/ 9721 h 9976"/>
              <a:gd name="connsiteX10" fmla="*/ 10000 w 10000"/>
              <a:gd name="connsiteY10" fmla="*/ 9976 h 9976"/>
              <a:gd name="connsiteX0" fmla="*/ 0 w 10000"/>
              <a:gd name="connsiteY0" fmla="*/ 10078 h 10078"/>
              <a:gd name="connsiteX1" fmla="*/ 2753 w 10000"/>
              <a:gd name="connsiteY1" fmla="*/ 9310 h 10078"/>
              <a:gd name="connsiteX2" fmla="*/ 4134 w 10000"/>
              <a:gd name="connsiteY2" fmla="*/ 5471 h 10078"/>
              <a:gd name="connsiteX3" fmla="*/ 4996 w 10000"/>
              <a:gd name="connsiteY3" fmla="*/ 1888 h 10078"/>
              <a:gd name="connsiteX4" fmla="*/ 5687 w 10000"/>
              <a:gd name="connsiteY4" fmla="*/ 97 h 10078"/>
              <a:gd name="connsiteX5" fmla="*/ 7584 w 10000"/>
              <a:gd name="connsiteY5" fmla="*/ 4735 h 10078"/>
              <a:gd name="connsiteX6" fmla="*/ 8275 w 10000"/>
              <a:gd name="connsiteY6" fmla="*/ 7262 h 10078"/>
              <a:gd name="connsiteX7" fmla="*/ 8620 w 10000"/>
              <a:gd name="connsiteY7" fmla="*/ 9055 h 10078"/>
              <a:gd name="connsiteX8" fmla="*/ 9137 w 10000"/>
              <a:gd name="connsiteY8" fmla="*/ 9822 h 10078"/>
              <a:gd name="connsiteX9" fmla="*/ 10000 w 10000"/>
              <a:gd name="connsiteY9" fmla="*/ 10078 h 10078"/>
              <a:gd name="connsiteX0" fmla="*/ 0 w 10000"/>
              <a:gd name="connsiteY0" fmla="*/ 10225 h 10225"/>
              <a:gd name="connsiteX1" fmla="*/ 2753 w 10000"/>
              <a:gd name="connsiteY1" fmla="*/ 9457 h 10225"/>
              <a:gd name="connsiteX2" fmla="*/ 4134 w 10000"/>
              <a:gd name="connsiteY2" fmla="*/ 5618 h 10225"/>
              <a:gd name="connsiteX3" fmla="*/ 4996 w 10000"/>
              <a:gd name="connsiteY3" fmla="*/ 2035 h 10225"/>
              <a:gd name="connsiteX4" fmla="*/ 5687 w 10000"/>
              <a:gd name="connsiteY4" fmla="*/ 244 h 10225"/>
              <a:gd name="connsiteX5" fmla="*/ 8275 w 10000"/>
              <a:gd name="connsiteY5" fmla="*/ 7409 h 10225"/>
              <a:gd name="connsiteX6" fmla="*/ 8620 w 10000"/>
              <a:gd name="connsiteY6" fmla="*/ 9202 h 10225"/>
              <a:gd name="connsiteX7" fmla="*/ 9137 w 10000"/>
              <a:gd name="connsiteY7" fmla="*/ 9969 h 10225"/>
              <a:gd name="connsiteX8" fmla="*/ 10000 w 10000"/>
              <a:gd name="connsiteY8" fmla="*/ 10225 h 10225"/>
              <a:gd name="connsiteX0" fmla="*/ 0 w 10000"/>
              <a:gd name="connsiteY0" fmla="*/ 9666 h 9666"/>
              <a:gd name="connsiteX1" fmla="*/ 2753 w 10000"/>
              <a:gd name="connsiteY1" fmla="*/ 8898 h 9666"/>
              <a:gd name="connsiteX2" fmla="*/ 4134 w 10000"/>
              <a:gd name="connsiteY2" fmla="*/ 5059 h 9666"/>
              <a:gd name="connsiteX3" fmla="*/ 4996 w 10000"/>
              <a:gd name="connsiteY3" fmla="*/ 1476 h 9666"/>
              <a:gd name="connsiteX4" fmla="*/ 6496 w 10000"/>
              <a:gd name="connsiteY4" fmla="*/ 308 h 9666"/>
              <a:gd name="connsiteX5" fmla="*/ 8275 w 10000"/>
              <a:gd name="connsiteY5" fmla="*/ 6850 h 9666"/>
              <a:gd name="connsiteX6" fmla="*/ 8620 w 10000"/>
              <a:gd name="connsiteY6" fmla="*/ 8643 h 9666"/>
              <a:gd name="connsiteX7" fmla="*/ 9137 w 10000"/>
              <a:gd name="connsiteY7" fmla="*/ 9410 h 9666"/>
              <a:gd name="connsiteX8" fmla="*/ 10000 w 10000"/>
              <a:gd name="connsiteY8" fmla="*/ 9666 h 9666"/>
              <a:gd name="connsiteX0" fmla="*/ 0 w 10000"/>
              <a:gd name="connsiteY0" fmla="*/ 9999 h 9999"/>
              <a:gd name="connsiteX1" fmla="*/ 2753 w 10000"/>
              <a:gd name="connsiteY1" fmla="*/ 9204 h 9999"/>
              <a:gd name="connsiteX2" fmla="*/ 4134 w 10000"/>
              <a:gd name="connsiteY2" fmla="*/ 5233 h 9999"/>
              <a:gd name="connsiteX3" fmla="*/ 4996 w 10000"/>
              <a:gd name="connsiteY3" fmla="*/ 1526 h 9999"/>
              <a:gd name="connsiteX4" fmla="*/ 6496 w 10000"/>
              <a:gd name="connsiteY4" fmla="*/ 318 h 9999"/>
              <a:gd name="connsiteX5" fmla="*/ 8275 w 10000"/>
              <a:gd name="connsiteY5" fmla="*/ 7086 h 9999"/>
              <a:gd name="connsiteX6" fmla="*/ 9137 w 10000"/>
              <a:gd name="connsiteY6" fmla="*/ 9734 h 9999"/>
              <a:gd name="connsiteX7" fmla="*/ 10000 w 10000"/>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9999">
                <a:moveTo>
                  <a:pt x="0" y="9999"/>
                </a:moveTo>
                <a:cubicBezTo>
                  <a:pt x="464" y="9878"/>
                  <a:pt x="2063" y="9999"/>
                  <a:pt x="2753" y="9204"/>
                </a:cubicBezTo>
                <a:cubicBezTo>
                  <a:pt x="3444" y="8410"/>
                  <a:pt x="3760" y="6513"/>
                  <a:pt x="4134" y="5233"/>
                </a:cubicBezTo>
                <a:cubicBezTo>
                  <a:pt x="4508" y="3953"/>
                  <a:pt x="4602" y="2345"/>
                  <a:pt x="4996" y="1526"/>
                </a:cubicBezTo>
                <a:cubicBezTo>
                  <a:pt x="5390" y="707"/>
                  <a:pt x="5950" y="-609"/>
                  <a:pt x="6496" y="318"/>
                </a:cubicBezTo>
                <a:cubicBezTo>
                  <a:pt x="7042" y="1245"/>
                  <a:pt x="7835" y="5517"/>
                  <a:pt x="8275" y="7086"/>
                </a:cubicBezTo>
                <a:cubicBezTo>
                  <a:pt x="8715" y="8655"/>
                  <a:pt x="8849" y="9248"/>
                  <a:pt x="9137" y="9734"/>
                </a:cubicBezTo>
                <a:cubicBezTo>
                  <a:pt x="9367" y="9911"/>
                  <a:pt x="9856" y="9955"/>
                  <a:pt x="10000" y="9999"/>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テキスト ボックス 1"/>
          <p:cNvSpPr txBox="1"/>
          <p:nvPr/>
        </p:nvSpPr>
        <p:spPr>
          <a:xfrm>
            <a:off x="3379816" y="5661249"/>
            <a:ext cx="526106"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32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0</a:t>
            </a:r>
            <a:endParaRPr kumimoji="1" lang="ja-JP" altLang="en-US" sz="32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 name="テキスト ボックス 62"/>
          <p:cNvSpPr txBox="1"/>
          <p:nvPr/>
        </p:nvSpPr>
        <p:spPr>
          <a:xfrm>
            <a:off x="10113268" y="5733257"/>
            <a:ext cx="526106"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endParaRPr kumimoji="1" lang="ja-JP" altLang="en-US" sz="32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4" name="テキスト ボックス 63"/>
          <p:cNvSpPr txBox="1"/>
          <p:nvPr/>
        </p:nvSpPr>
        <p:spPr>
          <a:xfrm>
            <a:off x="4295801" y="3348282"/>
            <a:ext cx="1003801"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g</a:t>
            </a:r>
            <a:r>
              <a:rPr kumimoji="1" lang="en-US" altLang="ja-JP" sz="3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32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3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ja-JP" altLang="en-US" sz="32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54" name="Rectangle 38"/>
          <p:cNvSpPr>
            <a:spLocks noChangeArrowheads="1"/>
          </p:cNvSpPr>
          <p:nvPr/>
        </p:nvSpPr>
        <p:spPr bwMode="auto">
          <a:xfrm>
            <a:off x="3595870" y="5616576"/>
            <a:ext cx="511310" cy="235621"/>
          </a:xfrm>
          <a:custGeom>
            <a:avLst/>
            <a:gdLst>
              <a:gd name="connsiteX0" fmla="*/ 0 w 511310"/>
              <a:gd name="connsiteY0" fmla="*/ 0 h 165771"/>
              <a:gd name="connsiteX1" fmla="*/ 511310 w 511310"/>
              <a:gd name="connsiteY1" fmla="*/ 0 h 165771"/>
              <a:gd name="connsiteX2" fmla="*/ 511310 w 511310"/>
              <a:gd name="connsiteY2" fmla="*/ 165771 h 165771"/>
              <a:gd name="connsiteX3" fmla="*/ 0 w 511310"/>
              <a:gd name="connsiteY3" fmla="*/ 165771 h 165771"/>
              <a:gd name="connsiteX4" fmla="*/ 0 w 511310"/>
              <a:gd name="connsiteY4" fmla="*/ 0 h 165771"/>
              <a:gd name="connsiteX0" fmla="*/ 0 w 511310"/>
              <a:gd name="connsiteY0" fmla="*/ 69850 h 235621"/>
              <a:gd name="connsiteX1" fmla="*/ 511310 w 511310"/>
              <a:gd name="connsiteY1" fmla="*/ 0 h 235621"/>
              <a:gd name="connsiteX2" fmla="*/ 511310 w 511310"/>
              <a:gd name="connsiteY2" fmla="*/ 235621 h 235621"/>
              <a:gd name="connsiteX3" fmla="*/ 0 w 511310"/>
              <a:gd name="connsiteY3" fmla="*/ 235621 h 235621"/>
              <a:gd name="connsiteX4" fmla="*/ 0 w 511310"/>
              <a:gd name="connsiteY4" fmla="*/ 69850 h 235621"/>
              <a:gd name="connsiteX0" fmla="*/ 6350 w 511310"/>
              <a:gd name="connsiteY0" fmla="*/ 114300 h 235621"/>
              <a:gd name="connsiteX1" fmla="*/ 511310 w 511310"/>
              <a:gd name="connsiteY1" fmla="*/ 0 h 235621"/>
              <a:gd name="connsiteX2" fmla="*/ 511310 w 511310"/>
              <a:gd name="connsiteY2" fmla="*/ 235621 h 235621"/>
              <a:gd name="connsiteX3" fmla="*/ 0 w 511310"/>
              <a:gd name="connsiteY3" fmla="*/ 235621 h 235621"/>
              <a:gd name="connsiteX4" fmla="*/ 6350 w 511310"/>
              <a:gd name="connsiteY4" fmla="*/ 114300 h 23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10" h="235621">
                <a:moveTo>
                  <a:pt x="6350" y="114300"/>
                </a:moveTo>
                <a:lnTo>
                  <a:pt x="511310" y="0"/>
                </a:lnTo>
                <a:lnTo>
                  <a:pt x="511310" y="235621"/>
                </a:lnTo>
                <a:lnTo>
                  <a:pt x="0" y="235621"/>
                </a:lnTo>
                <a:lnTo>
                  <a:pt x="6350" y="114300"/>
                </a:lnTo>
                <a:close/>
              </a:path>
            </a:pathLst>
          </a:custGeom>
          <a:solidFill>
            <a:schemeClr val="accent1">
              <a:alpha val="50195"/>
            </a:schemeClr>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74" name="テキスト ボックス 73"/>
          <p:cNvSpPr txBox="1"/>
          <p:nvPr/>
        </p:nvSpPr>
        <p:spPr>
          <a:xfrm>
            <a:off x="3902662" y="5661249"/>
            <a:ext cx="526106"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32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endParaRPr kumimoji="1" lang="ja-JP" altLang="en-US" sz="32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75" name="テキスト ボックス 74"/>
          <p:cNvSpPr txBox="1"/>
          <p:nvPr/>
        </p:nvSpPr>
        <p:spPr>
          <a:xfrm>
            <a:off x="8047856" y="5661249"/>
            <a:ext cx="542136"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32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n</a:t>
            </a:r>
            <a:endParaRPr kumimoji="1" lang="ja-JP" altLang="en-US" sz="32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76" name="テキスト ボックス 75"/>
          <p:cNvSpPr txBox="1"/>
          <p:nvPr/>
        </p:nvSpPr>
        <p:spPr>
          <a:xfrm>
            <a:off x="4417766" y="5668869"/>
            <a:ext cx="526106"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32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endParaRPr kumimoji="1" lang="ja-JP" altLang="en-US" sz="32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aphicFrame>
        <p:nvGraphicFramePr>
          <p:cNvPr id="7" name="オブジェクト 6"/>
          <p:cNvGraphicFramePr>
            <a:graphicFrameLocks noChangeAspect="1"/>
          </p:cNvGraphicFramePr>
          <p:nvPr/>
        </p:nvGraphicFramePr>
        <p:xfrm>
          <a:off x="391764" y="1844824"/>
          <a:ext cx="5233543" cy="1224137"/>
        </p:xfrm>
        <a:graphic>
          <a:graphicData uri="http://schemas.openxmlformats.org/presentationml/2006/ole">
            <mc:AlternateContent xmlns:mc="http://schemas.openxmlformats.org/markup-compatibility/2006">
              <mc:Choice xmlns:v="urn:schemas-microsoft-com:vml" Requires="v">
                <p:oleObj name="数式" r:id="rId3" imgW="2006280" imgH="431640" progId="Equation.3">
                  <p:embed/>
                </p:oleObj>
              </mc:Choice>
              <mc:Fallback>
                <p:oleObj name="数式" r:id="rId3" imgW="2006280" imgH="431640" progId="Equation.3">
                  <p:embed/>
                  <p:pic>
                    <p:nvPicPr>
                      <p:cNvPr id="7" name="オブジェクト 6"/>
                      <p:cNvPicPr>
                        <a:picLocks noChangeAspect="1" noChangeArrowheads="1"/>
                      </p:cNvPicPr>
                      <p:nvPr/>
                    </p:nvPicPr>
                    <p:blipFill>
                      <a:blip r:embed="rId4"/>
                      <a:srcRect/>
                      <a:stretch>
                        <a:fillRect/>
                      </a:stretch>
                    </p:blipFill>
                    <p:spPr bwMode="auto">
                      <a:xfrm>
                        <a:off x="391764" y="1844824"/>
                        <a:ext cx="5233543" cy="1224137"/>
                      </a:xfrm>
                      <a:prstGeom prst="rect">
                        <a:avLst/>
                      </a:prstGeom>
                      <a:noFill/>
                      <a:ln>
                        <a:noFill/>
                      </a:ln>
                    </p:spPr>
                  </p:pic>
                </p:oleObj>
              </mc:Fallback>
            </mc:AlternateContent>
          </a:graphicData>
        </a:graphic>
      </p:graphicFrame>
      <p:sp>
        <p:nvSpPr>
          <p:cNvPr id="25" name="Rectangle 38"/>
          <p:cNvSpPr>
            <a:spLocks noChangeArrowheads="1"/>
          </p:cNvSpPr>
          <p:nvPr/>
        </p:nvSpPr>
        <p:spPr bwMode="auto">
          <a:xfrm>
            <a:off x="4106430" y="5195541"/>
            <a:ext cx="511310" cy="652810"/>
          </a:xfrm>
          <a:custGeom>
            <a:avLst/>
            <a:gdLst>
              <a:gd name="connsiteX0" fmla="*/ 0 w 511310"/>
              <a:gd name="connsiteY0" fmla="*/ 0 h 165771"/>
              <a:gd name="connsiteX1" fmla="*/ 511310 w 511310"/>
              <a:gd name="connsiteY1" fmla="*/ 0 h 165771"/>
              <a:gd name="connsiteX2" fmla="*/ 511310 w 511310"/>
              <a:gd name="connsiteY2" fmla="*/ 165771 h 165771"/>
              <a:gd name="connsiteX3" fmla="*/ 0 w 511310"/>
              <a:gd name="connsiteY3" fmla="*/ 165771 h 165771"/>
              <a:gd name="connsiteX4" fmla="*/ 0 w 511310"/>
              <a:gd name="connsiteY4" fmla="*/ 0 h 165771"/>
              <a:gd name="connsiteX0" fmla="*/ 0 w 511310"/>
              <a:gd name="connsiteY0" fmla="*/ 69850 h 235621"/>
              <a:gd name="connsiteX1" fmla="*/ 511310 w 511310"/>
              <a:gd name="connsiteY1" fmla="*/ 0 h 235621"/>
              <a:gd name="connsiteX2" fmla="*/ 511310 w 511310"/>
              <a:gd name="connsiteY2" fmla="*/ 235621 h 235621"/>
              <a:gd name="connsiteX3" fmla="*/ 0 w 511310"/>
              <a:gd name="connsiteY3" fmla="*/ 235621 h 235621"/>
              <a:gd name="connsiteX4" fmla="*/ 0 w 511310"/>
              <a:gd name="connsiteY4" fmla="*/ 69850 h 235621"/>
              <a:gd name="connsiteX0" fmla="*/ 6350 w 511310"/>
              <a:gd name="connsiteY0" fmla="*/ 114300 h 235621"/>
              <a:gd name="connsiteX1" fmla="*/ 511310 w 511310"/>
              <a:gd name="connsiteY1" fmla="*/ 0 h 235621"/>
              <a:gd name="connsiteX2" fmla="*/ 511310 w 511310"/>
              <a:gd name="connsiteY2" fmla="*/ 235621 h 235621"/>
              <a:gd name="connsiteX3" fmla="*/ 0 w 511310"/>
              <a:gd name="connsiteY3" fmla="*/ 235621 h 235621"/>
              <a:gd name="connsiteX4" fmla="*/ 6350 w 511310"/>
              <a:gd name="connsiteY4" fmla="*/ 114300 h 235621"/>
              <a:gd name="connsiteX0" fmla="*/ 6350 w 511310"/>
              <a:gd name="connsiteY0" fmla="*/ 546100 h 667421"/>
              <a:gd name="connsiteX1" fmla="*/ 511310 w 511310"/>
              <a:gd name="connsiteY1" fmla="*/ 0 h 667421"/>
              <a:gd name="connsiteX2" fmla="*/ 511310 w 511310"/>
              <a:gd name="connsiteY2" fmla="*/ 667421 h 667421"/>
              <a:gd name="connsiteX3" fmla="*/ 0 w 511310"/>
              <a:gd name="connsiteY3" fmla="*/ 667421 h 667421"/>
              <a:gd name="connsiteX4" fmla="*/ 6350 w 511310"/>
              <a:gd name="connsiteY4" fmla="*/ 546100 h 667421"/>
              <a:gd name="connsiteX0" fmla="*/ 12700 w 511310"/>
              <a:gd name="connsiteY0" fmla="*/ 406400 h 667421"/>
              <a:gd name="connsiteX1" fmla="*/ 511310 w 511310"/>
              <a:gd name="connsiteY1" fmla="*/ 0 h 667421"/>
              <a:gd name="connsiteX2" fmla="*/ 511310 w 511310"/>
              <a:gd name="connsiteY2" fmla="*/ 667421 h 667421"/>
              <a:gd name="connsiteX3" fmla="*/ 0 w 511310"/>
              <a:gd name="connsiteY3" fmla="*/ 667421 h 667421"/>
              <a:gd name="connsiteX4" fmla="*/ 12700 w 511310"/>
              <a:gd name="connsiteY4" fmla="*/ 406400 h 66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10" h="667421">
                <a:moveTo>
                  <a:pt x="12700" y="406400"/>
                </a:moveTo>
                <a:lnTo>
                  <a:pt x="511310" y="0"/>
                </a:lnTo>
                <a:lnTo>
                  <a:pt x="511310" y="667421"/>
                </a:lnTo>
                <a:lnTo>
                  <a:pt x="0" y="667421"/>
                </a:lnTo>
                <a:lnTo>
                  <a:pt x="12700" y="406400"/>
                </a:lnTo>
                <a:close/>
              </a:path>
            </a:pathLst>
          </a:custGeom>
          <a:solidFill>
            <a:schemeClr val="accent1">
              <a:alpha val="50195"/>
            </a:schemeClr>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 name="Rectangle 38"/>
          <p:cNvSpPr>
            <a:spLocks noChangeArrowheads="1"/>
          </p:cNvSpPr>
          <p:nvPr/>
        </p:nvSpPr>
        <p:spPr bwMode="auto">
          <a:xfrm>
            <a:off x="4614678" y="4206851"/>
            <a:ext cx="511310" cy="1651671"/>
          </a:xfrm>
          <a:custGeom>
            <a:avLst/>
            <a:gdLst>
              <a:gd name="connsiteX0" fmla="*/ 0 w 511310"/>
              <a:gd name="connsiteY0" fmla="*/ 0 h 165771"/>
              <a:gd name="connsiteX1" fmla="*/ 511310 w 511310"/>
              <a:gd name="connsiteY1" fmla="*/ 0 h 165771"/>
              <a:gd name="connsiteX2" fmla="*/ 511310 w 511310"/>
              <a:gd name="connsiteY2" fmla="*/ 165771 h 165771"/>
              <a:gd name="connsiteX3" fmla="*/ 0 w 511310"/>
              <a:gd name="connsiteY3" fmla="*/ 165771 h 165771"/>
              <a:gd name="connsiteX4" fmla="*/ 0 w 511310"/>
              <a:gd name="connsiteY4" fmla="*/ 0 h 165771"/>
              <a:gd name="connsiteX0" fmla="*/ 0 w 511310"/>
              <a:gd name="connsiteY0" fmla="*/ 69850 h 235621"/>
              <a:gd name="connsiteX1" fmla="*/ 511310 w 511310"/>
              <a:gd name="connsiteY1" fmla="*/ 0 h 235621"/>
              <a:gd name="connsiteX2" fmla="*/ 511310 w 511310"/>
              <a:gd name="connsiteY2" fmla="*/ 235621 h 235621"/>
              <a:gd name="connsiteX3" fmla="*/ 0 w 511310"/>
              <a:gd name="connsiteY3" fmla="*/ 235621 h 235621"/>
              <a:gd name="connsiteX4" fmla="*/ 0 w 511310"/>
              <a:gd name="connsiteY4" fmla="*/ 69850 h 235621"/>
              <a:gd name="connsiteX0" fmla="*/ 6350 w 511310"/>
              <a:gd name="connsiteY0" fmla="*/ 114300 h 235621"/>
              <a:gd name="connsiteX1" fmla="*/ 511310 w 511310"/>
              <a:gd name="connsiteY1" fmla="*/ 0 h 235621"/>
              <a:gd name="connsiteX2" fmla="*/ 511310 w 511310"/>
              <a:gd name="connsiteY2" fmla="*/ 235621 h 235621"/>
              <a:gd name="connsiteX3" fmla="*/ 0 w 511310"/>
              <a:gd name="connsiteY3" fmla="*/ 235621 h 235621"/>
              <a:gd name="connsiteX4" fmla="*/ 6350 w 511310"/>
              <a:gd name="connsiteY4" fmla="*/ 114300 h 235621"/>
              <a:gd name="connsiteX0" fmla="*/ 6350 w 511310"/>
              <a:gd name="connsiteY0" fmla="*/ 546100 h 667421"/>
              <a:gd name="connsiteX1" fmla="*/ 511310 w 511310"/>
              <a:gd name="connsiteY1" fmla="*/ 0 h 667421"/>
              <a:gd name="connsiteX2" fmla="*/ 511310 w 511310"/>
              <a:gd name="connsiteY2" fmla="*/ 667421 h 667421"/>
              <a:gd name="connsiteX3" fmla="*/ 0 w 511310"/>
              <a:gd name="connsiteY3" fmla="*/ 667421 h 667421"/>
              <a:gd name="connsiteX4" fmla="*/ 6350 w 511310"/>
              <a:gd name="connsiteY4" fmla="*/ 546100 h 667421"/>
              <a:gd name="connsiteX0" fmla="*/ 12700 w 511310"/>
              <a:gd name="connsiteY0" fmla="*/ 406400 h 667421"/>
              <a:gd name="connsiteX1" fmla="*/ 511310 w 511310"/>
              <a:gd name="connsiteY1" fmla="*/ 0 h 667421"/>
              <a:gd name="connsiteX2" fmla="*/ 511310 w 511310"/>
              <a:gd name="connsiteY2" fmla="*/ 667421 h 667421"/>
              <a:gd name="connsiteX3" fmla="*/ 0 w 511310"/>
              <a:gd name="connsiteY3" fmla="*/ 667421 h 667421"/>
              <a:gd name="connsiteX4" fmla="*/ 12700 w 511310"/>
              <a:gd name="connsiteY4" fmla="*/ 406400 h 667421"/>
              <a:gd name="connsiteX0" fmla="*/ 12700 w 511310"/>
              <a:gd name="connsiteY0" fmla="*/ 409550 h 670571"/>
              <a:gd name="connsiteX1" fmla="*/ 511310 w 511310"/>
              <a:gd name="connsiteY1" fmla="*/ 3150 h 670571"/>
              <a:gd name="connsiteX2" fmla="*/ 511310 w 511310"/>
              <a:gd name="connsiteY2" fmla="*/ 670571 h 670571"/>
              <a:gd name="connsiteX3" fmla="*/ 0 w 511310"/>
              <a:gd name="connsiteY3" fmla="*/ 670571 h 670571"/>
              <a:gd name="connsiteX4" fmla="*/ 8122 w 511310"/>
              <a:gd name="connsiteY4" fmla="*/ 0 h 670571"/>
              <a:gd name="connsiteX5" fmla="*/ 12700 w 511310"/>
              <a:gd name="connsiteY5" fmla="*/ 409550 h 670571"/>
              <a:gd name="connsiteX0" fmla="*/ 12700 w 511310"/>
              <a:gd name="connsiteY0" fmla="*/ 1390650 h 1651671"/>
              <a:gd name="connsiteX1" fmla="*/ 511310 w 511310"/>
              <a:gd name="connsiteY1" fmla="*/ 0 h 1651671"/>
              <a:gd name="connsiteX2" fmla="*/ 511310 w 511310"/>
              <a:gd name="connsiteY2" fmla="*/ 1651671 h 1651671"/>
              <a:gd name="connsiteX3" fmla="*/ 0 w 511310"/>
              <a:gd name="connsiteY3" fmla="*/ 1651671 h 1651671"/>
              <a:gd name="connsiteX4" fmla="*/ 8122 w 511310"/>
              <a:gd name="connsiteY4" fmla="*/ 981100 h 1651671"/>
              <a:gd name="connsiteX5" fmla="*/ 12700 w 511310"/>
              <a:gd name="connsiteY5" fmla="*/ 1390650 h 1651671"/>
              <a:gd name="connsiteX0" fmla="*/ 25400 w 511310"/>
              <a:gd name="connsiteY0" fmla="*/ 965200 h 1651671"/>
              <a:gd name="connsiteX1" fmla="*/ 511310 w 511310"/>
              <a:gd name="connsiteY1" fmla="*/ 0 h 1651671"/>
              <a:gd name="connsiteX2" fmla="*/ 511310 w 511310"/>
              <a:gd name="connsiteY2" fmla="*/ 1651671 h 1651671"/>
              <a:gd name="connsiteX3" fmla="*/ 0 w 511310"/>
              <a:gd name="connsiteY3" fmla="*/ 1651671 h 1651671"/>
              <a:gd name="connsiteX4" fmla="*/ 8122 w 511310"/>
              <a:gd name="connsiteY4" fmla="*/ 981100 h 1651671"/>
              <a:gd name="connsiteX5" fmla="*/ 25400 w 511310"/>
              <a:gd name="connsiteY5" fmla="*/ 965200 h 165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310" h="1651671">
                <a:moveTo>
                  <a:pt x="25400" y="965200"/>
                </a:moveTo>
                <a:lnTo>
                  <a:pt x="511310" y="0"/>
                </a:lnTo>
                <a:lnTo>
                  <a:pt x="511310" y="1651671"/>
                </a:lnTo>
                <a:lnTo>
                  <a:pt x="0" y="1651671"/>
                </a:lnTo>
                <a:cubicBezTo>
                  <a:pt x="4824" y="1572081"/>
                  <a:pt x="3298" y="1060690"/>
                  <a:pt x="8122" y="981100"/>
                </a:cubicBezTo>
                <a:lnTo>
                  <a:pt x="25400" y="965200"/>
                </a:lnTo>
                <a:close/>
              </a:path>
            </a:pathLst>
          </a:custGeom>
          <a:solidFill>
            <a:schemeClr val="accent1">
              <a:alpha val="50195"/>
            </a:schemeClr>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7" name="Rectangle 38"/>
          <p:cNvSpPr>
            <a:spLocks noChangeArrowheads="1"/>
          </p:cNvSpPr>
          <p:nvPr/>
        </p:nvSpPr>
        <p:spPr bwMode="auto">
          <a:xfrm>
            <a:off x="5120892" y="2785989"/>
            <a:ext cx="536710" cy="3062362"/>
          </a:xfrm>
          <a:custGeom>
            <a:avLst/>
            <a:gdLst>
              <a:gd name="connsiteX0" fmla="*/ 0 w 511310"/>
              <a:gd name="connsiteY0" fmla="*/ 0 h 165771"/>
              <a:gd name="connsiteX1" fmla="*/ 511310 w 511310"/>
              <a:gd name="connsiteY1" fmla="*/ 0 h 165771"/>
              <a:gd name="connsiteX2" fmla="*/ 511310 w 511310"/>
              <a:gd name="connsiteY2" fmla="*/ 165771 h 165771"/>
              <a:gd name="connsiteX3" fmla="*/ 0 w 511310"/>
              <a:gd name="connsiteY3" fmla="*/ 165771 h 165771"/>
              <a:gd name="connsiteX4" fmla="*/ 0 w 511310"/>
              <a:gd name="connsiteY4" fmla="*/ 0 h 165771"/>
              <a:gd name="connsiteX0" fmla="*/ 0 w 511310"/>
              <a:gd name="connsiteY0" fmla="*/ 69850 h 235621"/>
              <a:gd name="connsiteX1" fmla="*/ 511310 w 511310"/>
              <a:gd name="connsiteY1" fmla="*/ 0 h 235621"/>
              <a:gd name="connsiteX2" fmla="*/ 511310 w 511310"/>
              <a:gd name="connsiteY2" fmla="*/ 235621 h 235621"/>
              <a:gd name="connsiteX3" fmla="*/ 0 w 511310"/>
              <a:gd name="connsiteY3" fmla="*/ 235621 h 235621"/>
              <a:gd name="connsiteX4" fmla="*/ 0 w 511310"/>
              <a:gd name="connsiteY4" fmla="*/ 69850 h 235621"/>
              <a:gd name="connsiteX0" fmla="*/ 6350 w 511310"/>
              <a:gd name="connsiteY0" fmla="*/ 114300 h 235621"/>
              <a:gd name="connsiteX1" fmla="*/ 511310 w 511310"/>
              <a:gd name="connsiteY1" fmla="*/ 0 h 235621"/>
              <a:gd name="connsiteX2" fmla="*/ 511310 w 511310"/>
              <a:gd name="connsiteY2" fmla="*/ 235621 h 235621"/>
              <a:gd name="connsiteX3" fmla="*/ 0 w 511310"/>
              <a:gd name="connsiteY3" fmla="*/ 235621 h 235621"/>
              <a:gd name="connsiteX4" fmla="*/ 6350 w 511310"/>
              <a:gd name="connsiteY4" fmla="*/ 114300 h 235621"/>
              <a:gd name="connsiteX0" fmla="*/ 6350 w 511310"/>
              <a:gd name="connsiteY0" fmla="*/ 546100 h 667421"/>
              <a:gd name="connsiteX1" fmla="*/ 511310 w 511310"/>
              <a:gd name="connsiteY1" fmla="*/ 0 h 667421"/>
              <a:gd name="connsiteX2" fmla="*/ 511310 w 511310"/>
              <a:gd name="connsiteY2" fmla="*/ 667421 h 667421"/>
              <a:gd name="connsiteX3" fmla="*/ 0 w 511310"/>
              <a:gd name="connsiteY3" fmla="*/ 667421 h 667421"/>
              <a:gd name="connsiteX4" fmla="*/ 6350 w 511310"/>
              <a:gd name="connsiteY4" fmla="*/ 546100 h 667421"/>
              <a:gd name="connsiteX0" fmla="*/ 12700 w 511310"/>
              <a:gd name="connsiteY0" fmla="*/ 406400 h 667421"/>
              <a:gd name="connsiteX1" fmla="*/ 511310 w 511310"/>
              <a:gd name="connsiteY1" fmla="*/ 0 h 667421"/>
              <a:gd name="connsiteX2" fmla="*/ 511310 w 511310"/>
              <a:gd name="connsiteY2" fmla="*/ 667421 h 667421"/>
              <a:gd name="connsiteX3" fmla="*/ 0 w 511310"/>
              <a:gd name="connsiteY3" fmla="*/ 667421 h 667421"/>
              <a:gd name="connsiteX4" fmla="*/ 12700 w 511310"/>
              <a:gd name="connsiteY4" fmla="*/ 406400 h 667421"/>
              <a:gd name="connsiteX0" fmla="*/ 12700 w 511310"/>
              <a:gd name="connsiteY0" fmla="*/ 409550 h 670571"/>
              <a:gd name="connsiteX1" fmla="*/ 511310 w 511310"/>
              <a:gd name="connsiteY1" fmla="*/ 3150 h 670571"/>
              <a:gd name="connsiteX2" fmla="*/ 511310 w 511310"/>
              <a:gd name="connsiteY2" fmla="*/ 670571 h 670571"/>
              <a:gd name="connsiteX3" fmla="*/ 0 w 511310"/>
              <a:gd name="connsiteY3" fmla="*/ 670571 h 670571"/>
              <a:gd name="connsiteX4" fmla="*/ 8122 w 511310"/>
              <a:gd name="connsiteY4" fmla="*/ 0 h 670571"/>
              <a:gd name="connsiteX5" fmla="*/ 12700 w 511310"/>
              <a:gd name="connsiteY5" fmla="*/ 409550 h 670571"/>
              <a:gd name="connsiteX0" fmla="*/ 12700 w 511310"/>
              <a:gd name="connsiteY0" fmla="*/ 1390650 h 1651671"/>
              <a:gd name="connsiteX1" fmla="*/ 511310 w 511310"/>
              <a:gd name="connsiteY1" fmla="*/ 0 h 1651671"/>
              <a:gd name="connsiteX2" fmla="*/ 511310 w 511310"/>
              <a:gd name="connsiteY2" fmla="*/ 1651671 h 1651671"/>
              <a:gd name="connsiteX3" fmla="*/ 0 w 511310"/>
              <a:gd name="connsiteY3" fmla="*/ 1651671 h 1651671"/>
              <a:gd name="connsiteX4" fmla="*/ 8122 w 511310"/>
              <a:gd name="connsiteY4" fmla="*/ 981100 h 1651671"/>
              <a:gd name="connsiteX5" fmla="*/ 12700 w 511310"/>
              <a:gd name="connsiteY5" fmla="*/ 1390650 h 1651671"/>
              <a:gd name="connsiteX0" fmla="*/ 25400 w 511310"/>
              <a:gd name="connsiteY0" fmla="*/ 965200 h 1651671"/>
              <a:gd name="connsiteX1" fmla="*/ 511310 w 511310"/>
              <a:gd name="connsiteY1" fmla="*/ 0 h 1651671"/>
              <a:gd name="connsiteX2" fmla="*/ 511310 w 511310"/>
              <a:gd name="connsiteY2" fmla="*/ 1651671 h 1651671"/>
              <a:gd name="connsiteX3" fmla="*/ 0 w 511310"/>
              <a:gd name="connsiteY3" fmla="*/ 1651671 h 1651671"/>
              <a:gd name="connsiteX4" fmla="*/ 8122 w 511310"/>
              <a:gd name="connsiteY4" fmla="*/ 981100 h 1651671"/>
              <a:gd name="connsiteX5" fmla="*/ 25400 w 511310"/>
              <a:gd name="connsiteY5" fmla="*/ 965200 h 1651671"/>
              <a:gd name="connsiteX0" fmla="*/ 0 w 555760"/>
              <a:gd name="connsiteY0" fmla="*/ 38100 h 1651671"/>
              <a:gd name="connsiteX1" fmla="*/ 555760 w 555760"/>
              <a:gd name="connsiteY1" fmla="*/ 0 h 1651671"/>
              <a:gd name="connsiteX2" fmla="*/ 555760 w 555760"/>
              <a:gd name="connsiteY2" fmla="*/ 1651671 h 1651671"/>
              <a:gd name="connsiteX3" fmla="*/ 44450 w 555760"/>
              <a:gd name="connsiteY3" fmla="*/ 1651671 h 1651671"/>
              <a:gd name="connsiteX4" fmla="*/ 52572 w 555760"/>
              <a:gd name="connsiteY4" fmla="*/ 981100 h 1651671"/>
              <a:gd name="connsiteX5" fmla="*/ 0 w 555760"/>
              <a:gd name="connsiteY5" fmla="*/ 38100 h 1651671"/>
              <a:gd name="connsiteX0" fmla="*/ 0 w 517660"/>
              <a:gd name="connsiteY0" fmla="*/ 12700 h 1651671"/>
              <a:gd name="connsiteX1" fmla="*/ 517660 w 517660"/>
              <a:gd name="connsiteY1" fmla="*/ 0 h 1651671"/>
              <a:gd name="connsiteX2" fmla="*/ 517660 w 517660"/>
              <a:gd name="connsiteY2" fmla="*/ 1651671 h 1651671"/>
              <a:gd name="connsiteX3" fmla="*/ 6350 w 517660"/>
              <a:gd name="connsiteY3" fmla="*/ 1651671 h 1651671"/>
              <a:gd name="connsiteX4" fmla="*/ 14472 w 517660"/>
              <a:gd name="connsiteY4" fmla="*/ 981100 h 1651671"/>
              <a:gd name="connsiteX5" fmla="*/ 0 w 517660"/>
              <a:gd name="connsiteY5" fmla="*/ 12700 h 1651671"/>
              <a:gd name="connsiteX0" fmla="*/ 0 w 536710"/>
              <a:gd name="connsiteY0" fmla="*/ 1441450 h 3080421"/>
              <a:gd name="connsiteX1" fmla="*/ 536710 w 536710"/>
              <a:gd name="connsiteY1" fmla="*/ 0 h 3080421"/>
              <a:gd name="connsiteX2" fmla="*/ 517660 w 536710"/>
              <a:gd name="connsiteY2" fmla="*/ 3080421 h 3080421"/>
              <a:gd name="connsiteX3" fmla="*/ 6350 w 536710"/>
              <a:gd name="connsiteY3" fmla="*/ 3080421 h 3080421"/>
              <a:gd name="connsiteX4" fmla="*/ 14472 w 536710"/>
              <a:gd name="connsiteY4" fmla="*/ 2409850 h 3080421"/>
              <a:gd name="connsiteX5" fmla="*/ 0 w 536710"/>
              <a:gd name="connsiteY5" fmla="*/ 1441450 h 308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10" h="3080421">
                <a:moveTo>
                  <a:pt x="0" y="1441450"/>
                </a:moveTo>
                <a:lnTo>
                  <a:pt x="536710" y="0"/>
                </a:lnTo>
                <a:lnTo>
                  <a:pt x="517660" y="3080421"/>
                </a:lnTo>
                <a:lnTo>
                  <a:pt x="6350" y="3080421"/>
                </a:lnTo>
                <a:cubicBezTo>
                  <a:pt x="11174" y="3000831"/>
                  <a:pt x="9648" y="2489440"/>
                  <a:pt x="14472" y="2409850"/>
                </a:cubicBezTo>
                <a:lnTo>
                  <a:pt x="0" y="1441450"/>
                </a:lnTo>
                <a:close/>
              </a:path>
            </a:pathLst>
          </a:custGeom>
          <a:solidFill>
            <a:schemeClr val="accent1">
              <a:alpha val="50195"/>
            </a:schemeClr>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8" name="Rectangle 38"/>
          <p:cNvSpPr>
            <a:spLocks noChangeArrowheads="1"/>
          </p:cNvSpPr>
          <p:nvPr/>
        </p:nvSpPr>
        <p:spPr bwMode="auto">
          <a:xfrm>
            <a:off x="5646032" y="1542678"/>
            <a:ext cx="530360" cy="4309146"/>
          </a:xfrm>
          <a:custGeom>
            <a:avLst/>
            <a:gdLst>
              <a:gd name="connsiteX0" fmla="*/ 0 w 511310"/>
              <a:gd name="connsiteY0" fmla="*/ 0 h 165771"/>
              <a:gd name="connsiteX1" fmla="*/ 511310 w 511310"/>
              <a:gd name="connsiteY1" fmla="*/ 0 h 165771"/>
              <a:gd name="connsiteX2" fmla="*/ 511310 w 511310"/>
              <a:gd name="connsiteY2" fmla="*/ 165771 h 165771"/>
              <a:gd name="connsiteX3" fmla="*/ 0 w 511310"/>
              <a:gd name="connsiteY3" fmla="*/ 165771 h 165771"/>
              <a:gd name="connsiteX4" fmla="*/ 0 w 511310"/>
              <a:gd name="connsiteY4" fmla="*/ 0 h 165771"/>
              <a:gd name="connsiteX0" fmla="*/ 0 w 511310"/>
              <a:gd name="connsiteY0" fmla="*/ 69850 h 235621"/>
              <a:gd name="connsiteX1" fmla="*/ 511310 w 511310"/>
              <a:gd name="connsiteY1" fmla="*/ 0 h 235621"/>
              <a:gd name="connsiteX2" fmla="*/ 511310 w 511310"/>
              <a:gd name="connsiteY2" fmla="*/ 235621 h 235621"/>
              <a:gd name="connsiteX3" fmla="*/ 0 w 511310"/>
              <a:gd name="connsiteY3" fmla="*/ 235621 h 235621"/>
              <a:gd name="connsiteX4" fmla="*/ 0 w 511310"/>
              <a:gd name="connsiteY4" fmla="*/ 69850 h 235621"/>
              <a:gd name="connsiteX0" fmla="*/ 6350 w 511310"/>
              <a:gd name="connsiteY0" fmla="*/ 114300 h 235621"/>
              <a:gd name="connsiteX1" fmla="*/ 511310 w 511310"/>
              <a:gd name="connsiteY1" fmla="*/ 0 h 235621"/>
              <a:gd name="connsiteX2" fmla="*/ 511310 w 511310"/>
              <a:gd name="connsiteY2" fmla="*/ 235621 h 235621"/>
              <a:gd name="connsiteX3" fmla="*/ 0 w 511310"/>
              <a:gd name="connsiteY3" fmla="*/ 235621 h 235621"/>
              <a:gd name="connsiteX4" fmla="*/ 6350 w 511310"/>
              <a:gd name="connsiteY4" fmla="*/ 114300 h 235621"/>
              <a:gd name="connsiteX0" fmla="*/ 6350 w 511310"/>
              <a:gd name="connsiteY0" fmla="*/ 546100 h 667421"/>
              <a:gd name="connsiteX1" fmla="*/ 511310 w 511310"/>
              <a:gd name="connsiteY1" fmla="*/ 0 h 667421"/>
              <a:gd name="connsiteX2" fmla="*/ 511310 w 511310"/>
              <a:gd name="connsiteY2" fmla="*/ 667421 h 667421"/>
              <a:gd name="connsiteX3" fmla="*/ 0 w 511310"/>
              <a:gd name="connsiteY3" fmla="*/ 667421 h 667421"/>
              <a:gd name="connsiteX4" fmla="*/ 6350 w 511310"/>
              <a:gd name="connsiteY4" fmla="*/ 546100 h 667421"/>
              <a:gd name="connsiteX0" fmla="*/ 12700 w 511310"/>
              <a:gd name="connsiteY0" fmla="*/ 406400 h 667421"/>
              <a:gd name="connsiteX1" fmla="*/ 511310 w 511310"/>
              <a:gd name="connsiteY1" fmla="*/ 0 h 667421"/>
              <a:gd name="connsiteX2" fmla="*/ 511310 w 511310"/>
              <a:gd name="connsiteY2" fmla="*/ 667421 h 667421"/>
              <a:gd name="connsiteX3" fmla="*/ 0 w 511310"/>
              <a:gd name="connsiteY3" fmla="*/ 667421 h 667421"/>
              <a:gd name="connsiteX4" fmla="*/ 12700 w 511310"/>
              <a:gd name="connsiteY4" fmla="*/ 406400 h 667421"/>
              <a:gd name="connsiteX0" fmla="*/ 12700 w 511310"/>
              <a:gd name="connsiteY0" fmla="*/ 409550 h 670571"/>
              <a:gd name="connsiteX1" fmla="*/ 511310 w 511310"/>
              <a:gd name="connsiteY1" fmla="*/ 3150 h 670571"/>
              <a:gd name="connsiteX2" fmla="*/ 511310 w 511310"/>
              <a:gd name="connsiteY2" fmla="*/ 670571 h 670571"/>
              <a:gd name="connsiteX3" fmla="*/ 0 w 511310"/>
              <a:gd name="connsiteY3" fmla="*/ 670571 h 670571"/>
              <a:gd name="connsiteX4" fmla="*/ 8122 w 511310"/>
              <a:gd name="connsiteY4" fmla="*/ 0 h 670571"/>
              <a:gd name="connsiteX5" fmla="*/ 12700 w 511310"/>
              <a:gd name="connsiteY5" fmla="*/ 409550 h 670571"/>
              <a:gd name="connsiteX0" fmla="*/ 12700 w 511310"/>
              <a:gd name="connsiteY0" fmla="*/ 1390650 h 1651671"/>
              <a:gd name="connsiteX1" fmla="*/ 511310 w 511310"/>
              <a:gd name="connsiteY1" fmla="*/ 0 h 1651671"/>
              <a:gd name="connsiteX2" fmla="*/ 511310 w 511310"/>
              <a:gd name="connsiteY2" fmla="*/ 1651671 h 1651671"/>
              <a:gd name="connsiteX3" fmla="*/ 0 w 511310"/>
              <a:gd name="connsiteY3" fmla="*/ 1651671 h 1651671"/>
              <a:gd name="connsiteX4" fmla="*/ 8122 w 511310"/>
              <a:gd name="connsiteY4" fmla="*/ 981100 h 1651671"/>
              <a:gd name="connsiteX5" fmla="*/ 12700 w 511310"/>
              <a:gd name="connsiteY5" fmla="*/ 1390650 h 1651671"/>
              <a:gd name="connsiteX0" fmla="*/ 25400 w 511310"/>
              <a:gd name="connsiteY0" fmla="*/ 965200 h 1651671"/>
              <a:gd name="connsiteX1" fmla="*/ 511310 w 511310"/>
              <a:gd name="connsiteY1" fmla="*/ 0 h 1651671"/>
              <a:gd name="connsiteX2" fmla="*/ 511310 w 511310"/>
              <a:gd name="connsiteY2" fmla="*/ 1651671 h 1651671"/>
              <a:gd name="connsiteX3" fmla="*/ 0 w 511310"/>
              <a:gd name="connsiteY3" fmla="*/ 1651671 h 1651671"/>
              <a:gd name="connsiteX4" fmla="*/ 8122 w 511310"/>
              <a:gd name="connsiteY4" fmla="*/ 981100 h 1651671"/>
              <a:gd name="connsiteX5" fmla="*/ 25400 w 511310"/>
              <a:gd name="connsiteY5" fmla="*/ 965200 h 1651671"/>
              <a:gd name="connsiteX0" fmla="*/ 0 w 555760"/>
              <a:gd name="connsiteY0" fmla="*/ 38100 h 1651671"/>
              <a:gd name="connsiteX1" fmla="*/ 555760 w 555760"/>
              <a:gd name="connsiteY1" fmla="*/ 0 h 1651671"/>
              <a:gd name="connsiteX2" fmla="*/ 555760 w 555760"/>
              <a:gd name="connsiteY2" fmla="*/ 1651671 h 1651671"/>
              <a:gd name="connsiteX3" fmla="*/ 44450 w 555760"/>
              <a:gd name="connsiteY3" fmla="*/ 1651671 h 1651671"/>
              <a:gd name="connsiteX4" fmla="*/ 52572 w 555760"/>
              <a:gd name="connsiteY4" fmla="*/ 981100 h 1651671"/>
              <a:gd name="connsiteX5" fmla="*/ 0 w 555760"/>
              <a:gd name="connsiteY5" fmla="*/ 38100 h 1651671"/>
              <a:gd name="connsiteX0" fmla="*/ 0 w 517660"/>
              <a:gd name="connsiteY0" fmla="*/ 12700 h 1651671"/>
              <a:gd name="connsiteX1" fmla="*/ 517660 w 517660"/>
              <a:gd name="connsiteY1" fmla="*/ 0 h 1651671"/>
              <a:gd name="connsiteX2" fmla="*/ 517660 w 517660"/>
              <a:gd name="connsiteY2" fmla="*/ 1651671 h 1651671"/>
              <a:gd name="connsiteX3" fmla="*/ 6350 w 517660"/>
              <a:gd name="connsiteY3" fmla="*/ 1651671 h 1651671"/>
              <a:gd name="connsiteX4" fmla="*/ 14472 w 517660"/>
              <a:gd name="connsiteY4" fmla="*/ 981100 h 1651671"/>
              <a:gd name="connsiteX5" fmla="*/ 0 w 517660"/>
              <a:gd name="connsiteY5" fmla="*/ 12700 h 1651671"/>
              <a:gd name="connsiteX0" fmla="*/ 0 w 536710"/>
              <a:gd name="connsiteY0" fmla="*/ 1441450 h 3080421"/>
              <a:gd name="connsiteX1" fmla="*/ 536710 w 536710"/>
              <a:gd name="connsiteY1" fmla="*/ 0 h 3080421"/>
              <a:gd name="connsiteX2" fmla="*/ 517660 w 536710"/>
              <a:gd name="connsiteY2" fmla="*/ 3080421 h 3080421"/>
              <a:gd name="connsiteX3" fmla="*/ 6350 w 536710"/>
              <a:gd name="connsiteY3" fmla="*/ 3080421 h 3080421"/>
              <a:gd name="connsiteX4" fmla="*/ 14472 w 536710"/>
              <a:gd name="connsiteY4" fmla="*/ 2409850 h 3080421"/>
              <a:gd name="connsiteX5" fmla="*/ 0 w 536710"/>
              <a:gd name="connsiteY5" fmla="*/ 1441450 h 3080421"/>
              <a:gd name="connsiteX0" fmla="*/ 0 w 536710"/>
              <a:gd name="connsiteY0" fmla="*/ 2670175 h 4309146"/>
              <a:gd name="connsiteX1" fmla="*/ 536710 w 536710"/>
              <a:gd name="connsiteY1" fmla="*/ 0 h 4309146"/>
              <a:gd name="connsiteX2" fmla="*/ 517660 w 536710"/>
              <a:gd name="connsiteY2" fmla="*/ 4309146 h 4309146"/>
              <a:gd name="connsiteX3" fmla="*/ 6350 w 536710"/>
              <a:gd name="connsiteY3" fmla="*/ 4309146 h 4309146"/>
              <a:gd name="connsiteX4" fmla="*/ 14472 w 536710"/>
              <a:gd name="connsiteY4" fmla="*/ 3638575 h 4309146"/>
              <a:gd name="connsiteX5" fmla="*/ 0 w 536710"/>
              <a:gd name="connsiteY5" fmla="*/ 2670175 h 4309146"/>
              <a:gd name="connsiteX0" fmla="*/ 12700 w 530360"/>
              <a:gd name="connsiteY0" fmla="*/ 1231900 h 4309146"/>
              <a:gd name="connsiteX1" fmla="*/ 530360 w 530360"/>
              <a:gd name="connsiteY1" fmla="*/ 0 h 4309146"/>
              <a:gd name="connsiteX2" fmla="*/ 511310 w 530360"/>
              <a:gd name="connsiteY2" fmla="*/ 4309146 h 4309146"/>
              <a:gd name="connsiteX3" fmla="*/ 0 w 530360"/>
              <a:gd name="connsiteY3" fmla="*/ 4309146 h 4309146"/>
              <a:gd name="connsiteX4" fmla="*/ 8122 w 530360"/>
              <a:gd name="connsiteY4" fmla="*/ 3638575 h 4309146"/>
              <a:gd name="connsiteX5" fmla="*/ 12700 w 530360"/>
              <a:gd name="connsiteY5" fmla="*/ 1231900 h 430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360" h="4309146">
                <a:moveTo>
                  <a:pt x="12700" y="1231900"/>
                </a:moveTo>
                <a:lnTo>
                  <a:pt x="530360" y="0"/>
                </a:lnTo>
                <a:lnTo>
                  <a:pt x="511310" y="4309146"/>
                </a:lnTo>
                <a:lnTo>
                  <a:pt x="0" y="4309146"/>
                </a:lnTo>
                <a:cubicBezTo>
                  <a:pt x="4824" y="4229556"/>
                  <a:pt x="3298" y="3718165"/>
                  <a:pt x="8122" y="3638575"/>
                </a:cubicBezTo>
                <a:lnTo>
                  <a:pt x="12700" y="1231900"/>
                </a:lnTo>
                <a:close/>
              </a:path>
            </a:pathLst>
          </a:custGeom>
          <a:solidFill>
            <a:schemeClr val="accent1">
              <a:alpha val="50195"/>
            </a:schemeClr>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9" name="Rectangle 38"/>
          <p:cNvSpPr>
            <a:spLocks noChangeArrowheads="1"/>
          </p:cNvSpPr>
          <p:nvPr/>
        </p:nvSpPr>
        <p:spPr bwMode="auto">
          <a:xfrm>
            <a:off x="6160755" y="1032917"/>
            <a:ext cx="568460" cy="4813971"/>
          </a:xfrm>
          <a:custGeom>
            <a:avLst/>
            <a:gdLst>
              <a:gd name="connsiteX0" fmla="*/ 0 w 511310"/>
              <a:gd name="connsiteY0" fmla="*/ 0 h 165771"/>
              <a:gd name="connsiteX1" fmla="*/ 511310 w 511310"/>
              <a:gd name="connsiteY1" fmla="*/ 0 h 165771"/>
              <a:gd name="connsiteX2" fmla="*/ 511310 w 511310"/>
              <a:gd name="connsiteY2" fmla="*/ 165771 h 165771"/>
              <a:gd name="connsiteX3" fmla="*/ 0 w 511310"/>
              <a:gd name="connsiteY3" fmla="*/ 165771 h 165771"/>
              <a:gd name="connsiteX4" fmla="*/ 0 w 511310"/>
              <a:gd name="connsiteY4" fmla="*/ 0 h 165771"/>
              <a:gd name="connsiteX0" fmla="*/ 0 w 511310"/>
              <a:gd name="connsiteY0" fmla="*/ 69850 h 235621"/>
              <a:gd name="connsiteX1" fmla="*/ 511310 w 511310"/>
              <a:gd name="connsiteY1" fmla="*/ 0 h 235621"/>
              <a:gd name="connsiteX2" fmla="*/ 511310 w 511310"/>
              <a:gd name="connsiteY2" fmla="*/ 235621 h 235621"/>
              <a:gd name="connsiteX3" fmla="*/ 0 w 511310"/>
              <a:gd name="connsiteY3" fmla="*/ 235621 h 235621"/>
              <a:gd name="connsiteX4" fmla="*/ 0 w 511310"/>
              <a:gd name="connsiteY4" fmla="*/ 69850 h 235621"/>
              <a:gd name="connsiteX0" fmla="*/ 6350 w 511310"/>
              <a:gd name="connsiteY0" fmla="*/ 114300 h 235621"/>
              <a:gd name="connsiteX1" fmla="*/ 511310 w 511310"/>
              <a:gd name="connsiteY1" fmla="*/ 0 h 235621"/>
              <a:gd name="connsiteX2" fmla="*/ 511310 w 511310"/>
              <a:gd name="connsiteY2" fmla="*/ 235621 h 235621"/>
              <a:gd name="connsiteX3" fmla="*/ 0 w 511310"/>
              <a:gd name="connsiteY3" fmla="*/ 235621 h 235621"/>
              <a:gd name="connsiteX4" fmla="*/ 6350 w 511310"/>
              <a:gd name="connsiteY4" fmla="*/ 114300 h 235621"/>
              <a:gd name="connsiteX0" fmla="*/ 6350 w 511310"/>
              <a:gd name="connsiteY0" fmla="*/ 546100 h 667421"/>
              <a:gd name="connsiteX1" fmla="*/ 511310 w 511310"/>
              <a:gd name="connsiteY1" fmla="*/ 0 h 667421"/>
              <a:gd name="connsiteX2" fmla="*/ 511310 w 511310"/>
              <a:gd name="connsiteY2" fmla="*/ 667421 h 667421"/>
              <a:gd name="connsiteX3" fmla="*/ 0 w 511310"/>
              <a:gd name="connsiteY3" fmla="*/ 667421 h 667421"/>
              <a:gd name="connsiteX4" fmla="*/ 6350 w 511310"/>
              <a:gd name="connsiteY4" fmla="*/ 546100 h 667421"/>
              <a:gd name="connsiteX0" fmla="*/ 12700 w 511310"/>
              <a:gd name="connsiteY0" fmla="*/ 406400 h 667421"/>
              <a:gd name="connsiteX1" fmla="*/ 511310 w 511310"/>
              <a:gd name="connsiteY1" fmla="*/ 0 h 667421"/>
              <a:gd name="connsiteX2" fmla="*/ 511310 w 511310"/>
              <a:gd name="connsiteY2" fmla="*/ 667421 h 667421"/>
              <a:gd name="connsiteX3" fmla="*/ 0 w 511310"/>
              <a:gd name="connsiteY3" fmla="*/ 667421 h 667421"/>
              <a:gd name="connsiteX4" fmla="*/ 12700 w 511310"/>
              <a:gd name="connsiteY4" fmla="*/ 406400 h 667421"/>
              <a:gd name="connsiteX0" fmla="*/ 12700 w 511310"/>
              <a:gd name="connsiteY0" fmla="*/ 409550 h 670571"/>
              <a:gd name="connsiteX1" fmla="*/ 511310 w 511310"/>
              <a:gd name="connsiteY1" fmla="*/ 3150 h 670571"/>
              <a:gd name="connsiteX2" fmla="*/ 511310 w 511310"/>
              <a:gd name="connsiteY2" fmla="*/ 670571 h 670571"/>
              <a:gd name="connsiteX3" fmla="*/ 0 w 511310"/>
              <a:gd name="connsiteY3" fmla="*/ 670571 h 670571"/>
              <a:gd name="connsiteX4" fmla="*/ 8122 w 511310"/>
              <a:gd name="connsiteY4" fmla="*/ 0 h 670571"/>
              <a:gd name="connsiteX5" fmla="*/ 12700 w 511310"/>
              <a:gd name="connsiteY5" fmla="*/ 409550 h 670571"/>
              <a:gd name="connsiteX0" fmla="*/ 12700 w 511310"/>
              <a:gd name="connsiteY0" fmla="*/ 1390650 h 1651671"/>
              <a:gd name="connsiteX1" fmla="*/ 511310 w 511310"/>
              <a:gd name="connsiteY1" fmla="*/ 0 h 1651671"/>
              <a:gd name="connsiteX2" fmla="*/ 511310 w 511310"/>
              <a:gd name="connsiteY2" fmla="*/ 1651671 h 1651671"/>
              <a:gd name="connsiteX3" fmla="*/ 0 w 511310"/>
              <a:gd name="connsiteY3" fmla="*/ 1651671 h 1651671"/>
              <a:gd name="connsiteX4" fmla="*/ 8122 w 511310"/>
              <a:gd name="connsiteY4" fmla="*/ 981100 h 1651671"/>
              <a:gd name="connsiteX5" fmla="*/ 12700 w 511310"/>
              <a:gd name="connsiteY5" fmla="*/ 1390650 h 1651671"/>
              <a:gd name="connsiteX0" fmla="*/ 25400 w 511310"/>
              <a:gd name="connsiteY0" fmla="*/ 965200 h 1651671"/>
              <a:gd name="connsiteX1" fmla="*/ 511310 w 511310"/>
              <a:gd name="connsiteY1" fmla="*/ 0 h 1651671"/>
              <a:gd name="connsiteX2" fmla="*/ 511310 w 511310"/>
              <a:gd name="connsiteY2" fmla="*/ 1651671 h 1651671"/>
              <a:gd name="connsiteX3" fmla="*/ 0 w 511310"/>
              <a:gd name="connsiteY3" fmla="*/ 1651671 h 1651671"/>
              <a:gd name="connsiteX4" fmla="*/ 8122 w 511310"/>
              <a:gd name="connsiteY4" fmla="*/ 981100 h 1651671"/>
              <a:gd name="connsiteX5" fmla="*/ 25400 w 511310"/>
              <a:gd name="connsiteY5" fmla="*/ 965200 h 1651671"/>
              <a:gd name="connsiteX0" fmla="*/ 0 w 555760"/>
              <a:gd name="connsiteY0" fmla="*/ 38100 h 1651671"/>
              <a:gd name="connsiteX1" fmla="*/ 555760 w 555760"/>
              <a:gd name="connsiteY1" fmla="*/ 0 h 1651671"/>
              <a:gd name="connsiteX2" fmla="*/ 555760 w 555760"/>
              <a:gd name="connsiteY2" fmla="*/ 1651671 h 1651671"/>
              <a:gd name="connsiteX3" fmla="*/ 44450 w 555760"/>
              <a:gd name="connsiteY3" fmla="*/ 1651671 h 1651671"/>
              <a:gd name="connsiteX4" fmla="*/ 52572 w 555760"/>
              <a:gd name="connsiteY4" fmla="*/ 981100 h 1651671"/>
              <a:gd name="connsiteX5" fmla="*/ 0 w 555760"/>
              <a:gd name="connsiteY5" fmla="*/ 38100 h 1651671"/>
              <a:gd name="connsiteX0" fmla="*/ 0 w 517660"/>
              <a:gd name="connsiteY0" fmla="*/ 12700 h 1651671"/>
              <a:gd name="connsiteX1" fmla="*/ 517660 w 517660"/>
              <a:gd name="connsiteY1" fmla="*/ 0 h 1651671"/>
              <a:gd name="connsiteX2" fmla="*/ 517660 w 517660"/>
              <a:gd name="connsiteY2" fmla="*/ 1651671 h 1651671"/>
              <a:gd name="connsiteX3" fmla="*/ 6350 w 517660"/>
              <a:gd name="connsiteY3" fmla="*/ 1651671 h 1651671"/>
              <a:gd name="connsiteX4" fmla="*/ 14472 w 517660"/>
              <a:gd name="connsiteY4" fmla="*/ 981100 h 1651671"/>
              <a:gd name="connsiteX5" fmla="*/ 0 w 517660"/>
              <a:gd name="connsiteY5" fmla="*/ 12700 h 1651671"/>
              <a:gd name="connsiteX0" fmla="*/ 0 w 536710"/>
              <a:gd name="connsiteY0" fmla="*/ 1441450 h 3080421"/>
              <a:gd name="connsiteX1" fmla="*/ 536710 w 536710"/>
              <a:gd name="connsiteY1" fmla="*/ 0 h 3080421"/>
              <a:gd name="connsiteX2" fmla="*/ 517660 w 536710"/>
              <a:gd name="connsiteY2" fmla="*/ 3080421 h 3080421"/>
              <a:gd name="connsiteX3" fmla="*/ 6350 w 536710"/>
              <a:gd name="connsiteY3" fmla="*/ 3080421 h 3080421"/>
              <a:gd name="connsiteX4" fmla="*/ 14472 w 536710"/>
              <a:gd name="connsiteY4" fmla="*/ 2409850 h 3080421"/>
              <a:gd name="connsiteX5" fmla="*/ 0 w 536710"/>
              <a:gd name="connsiteY5" fmla="*/ 1441450 h 3080421"/>
              <a:gd name="connsiteX0" fmla="*/ 0 w 536710"/>
              <a:gd name="connsiteY0" fmla="*/ 2670175 h 4309146"/>
              <a:gd name="connsiteX1" fmla="*/ 536710 w 536710"/>
              <a:gd name="connsiteY1" fmla="*/ 0 h 4309146"/>
              <a:gd name="connsiteX2" fmla="*/ 517660 w 536710"/>
              <a:gd name="connsiteY2" fmla="*/ 4309146 h 4309146"/>
              <a:gd name="connsiteX3" fmla="*/ 6350 w 536710"/>
              <a:gd name="connsiteY3" fmla="*/ 4309146 h 4309146"/>
              <a:gd name="connsiteX4" fmla="*/ 14472 w 536710"/>
              <a:gd name="connsiteY4" fmla="*/ 3638575 h 4309146"/>
              <a:gd name="connsiteX5" fmla="*/ 0 w 536710"/>
              <a:gd name="connsiteY5" fmla="*/ 2670175 h 4309146"/>
              <a:gd name="connsiteX0" fmla="*/ 12700 w 530360"/>
              <a:gd name="connsiteY0" fmla="*/ 1231900 h 4309146"/>
              <a:gd name="connsiteX1" fmla="*/ 530360 w 530360"/>
              <a:gd name="connsiteY1" fmla="*/ 0 h 4309146"/>
              <a:gd name="connsiteX2" fmla="*/ 511310 w 530360"/>
              <a:gd name="connsiteY2" fmla="*/ 4309146 h 4309146"/>
              <a:gd name="connsiteX3" fmla="*/ 0 w 530360"/>
              <a:gd name="connsiteY3" fmla="*/ 4309146 h 4309146"/>
              <a:gd name="connsiteX4" fmla="*/ 8122 w 530360"/>
              <a:gd name="connsiteY4" fmla="*/ 3638575 h 4309146"/>
              <a:gd name="connsiteX5" fmla="*/ 12700 w 530360"/>
              <a:gd name="connsiteY5" fmla="*/ 1231900 h 4309146"/>
              <a:gd name="connsiteX0" fmla="*/ 3175 w 530360"/>
              <a:gd name="connsiteY0" fmla="*/ 22225 h 4309146"/>
              <a:gd name="connsiteX1" fmla="*/ 530360 w 530360"/>
              <a:gd name="connsiteY1" fmla="*/ 0 h 4309146"/>
              <a:gd name="connsiteX2" fmla="*/ 511310 w 530360"/>
              <a:gd name="connsiteY2" fmla="*/ 4309146 h 4309146"/>
              <a:gd name="connsiteX3" fmla="*/ 0 w 530360"/>
              <a:gd name="connsiteY3" fmla="*/ 4309146 h 4309146"/>
              <a:gd name="connsiteX4" fmla="*/ 8122 w 530360"/>
              <a:gd name="connsiteY4" fmla="*/ 3638575 h 4309146"/>
              <a:gd name="connsiteX5" fmla="*/ 3175 w 530360"/>
              <a:gd name="connsiteY5" fmla="*/ 22225 h 4309146"/>
              <a:gd name="connsiteX0" fmla="*/ 3175 w 539885"/>
              <a:gd name="connsiteY0" fmla="*/ 508000 h 4794921"/>
              <a:gd name="connsiteX1" fmla="*/ 539885 w 539885"/>
              <a:gd name="connsiteY1" fmla="*/ 0 h 4794921"/>
              <a:gd name="connsiteX2" fmla="*/ 511310 w 539885"/>
              <a:gd name="connsiteY2" fmla="*/ 4794921 h 4794921"/>
              <a:gd name="connsiteX3" fmla="*/ 0 w 539885"/>
              <a:gd name="connsiteY3" fmla="*/ 4794921 h 4794921"/>
              <a:gd name="connsiteX4" fmla="*/ 8122 w 539885"/>
              <a:gd name="connsiteY4" fmla="*/ 4124350 h 4794921"/>
              <a:gd name="connsiteX5" fmla="*/ 3175 w 539885"/>
              <a:gd name="connsiteY5" fmla="*/ 508000 h 4794921"/>
              <a:gd name="connsiteX0" fmla="*/ 3175 w 568460"/>
              <a:gd name="connsiteY0" fmla="*/ 527050 h 4813971"/>
              <a:gd name="connsiteX1" fmla="*/ 568460 w 568460"/>
              <a:gd name="connsiteY1" fmla="*/ 0 h 4813971"/>
              <a:gd name="connsiteX2" fmla="*/ 511310 w 568460"/>
              <a:gd name="connsiteY2" fmla="*/ 4813971 h 4813971"/>
              <a:gd name="connsiteX3" fmla="*/ 0 w 568460"/>
              <a:gd name="connsiteY3" fmla="*/ 4813971 h 4813971"/>
              <a:gd name="connsiteX4" fmla="*/ 8122 w 568460"/>
              <a:gd name="connsiteY4" fmla="*/ 4143400 h 4813971"/>
              <a:gd name="connsiteX5" fmla="*/ 3175 w 568460"/>
              <a:gd name="connsiteY5" fmla="*/ 527050 h 48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460" h="4813971">
                <a:moveTo>
                  <a:pt x="3175" y="527050"/>
                </a:moveTo>
                <a:lnTo>
                  <a:pt x="568460" y="0"/>
                </a:lnTo>
                <a:lnTo>
                  <a:pt x="511310" y="4813971"/>
                </a:lnTo>
                <a:lnTo>
                  <a:pt x="0" y="4813971"/>
                </a:lnTo>
                <a:cubicBezTo>
                  <a:pt x="4824" y="4734381"/>
                  <a:pt x="3298" y="4222990"/>
                  <a:pt x="8122" y="4143400"/>
                </a:cubicBezTo>
                <a:lnTo>
                  <a:pt x="3175" y="527050"/>
                </a:lnTo>
                <a:close/>
              </a:path>
            </a:pathLst>
          </a:custGeom>
          <a:solidFill>
            <a:schemeClr val="accent1">
              <a:alpha val="50195"/>
            </a:schemeClr>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30" name="Rectangle 38"/>
          <p:cNvSpPr>
            <a:spLocks noChangeArrowheads="1"/>
          </p:cNvSpPr>
          <p:nvPr/>
        </p:nvSpPr>
        <p:spPr bwMode="auto">
          <a:xfrm>
            <a:off x="6664811" y="1027336"/>
            <a:ext cx="539885" cy="4810796"/>
          </a:xfrm>
          <a:custGeom>
            <a:avLst/>
            <a:gdLst>
              <a:gd name="connsiteX0" fmla="*/ 0 w 511310"/>
              <a:gd name="connsiteY0" fmla="*/ 0 h 165771"/>
              <a:gd name="connsiteX1" fmla="*/ 511310 w 511310"/>
              <a:gd name="connsiteY1" fmla="*/ 0 h 165771"/>
              <a:gd name="connsiteX2" fmla="*/ 511310 w 511310"/>
              <a:gd name="connsiteY2" fmla="*/ 165771 h 165771"/>
              <a:gd name="connsiteX3" fmla="*/ 0 w 511310"/>
              <a:gd name="connsiteY3" fmla="*/ 165771 h 165771"/>
              <a:gd name="connsiteX4" fmla="*/ 0 w 511310"/>
              <a:gd name="connsiteY4" fmla="*/ 0 h 165771"/>
              <a:gd name="connsiteX0" fmla="*/ 0 w 511310"/>
              <a:gd name="connsiteY0" fmla="*/ 69850 h 235621"/>
              <a:gd name="connsiteX1" fmla="*/ 511310 w 511310"/>
              <a:gd name="connsiteY1" fmla="*/ 0 h 235621"/>
              <a:gd name="connsiteX2" fmla="*/ 511310 w 511310"/>
              <a:gd name="connsiteY2" fmla="*/ 235621 h 235621"/>
              <a:gd name="connsiteX3" fmla="*/ 0 w 511310"/>
              <a:gd name="connsiteY3" fmla="*/ 235621 h 235621"/>
              <a:gd name="connsiteX4" fmla="*/ 0 w 511310"/>
              <a:gd name="connsiteY4" fmla="*/ 69850 h 235621"/>
              <a:gd name="connsiteX0" fmla="*/ 6350 w 511310"/>
              <a:gd name="connsiteY0" fmla="*/ 114300 h 235621"/>
              <a:gd name="connsiteX1" fmla="*/ 511310 w 511310"/>
              <a:gd name="connsiteY1" fmla="*/ 0 h 235621"/>
              <a:gd name="connsiteX2" fmla="*/ 511310 w 511310"/>
              <a:gd name="connsiteY2" fmla="*/ 235621 h 235621"/>
              <a:gd name="connsiteX3" fmla="*/ 0 w 511310"/>
              <a:gd name="connsiteY3" fmla="*/ 235621 h 235621"/>
              <a:gd name="connsiteX4" fmla="*/ 6350 w 511310"/>
              <a:gd name="connsiteY4" fmla="*/ 114300 h 235621"/>
              <a:gd name="connsiteX0" fmla="*/ 6350 w 511310"/>
              <a:gd name="connsiteY0" fmla="*/ 546100 h 667421"/>
              <a:gd name="connsiteX1" fmla="*/ 511310 w 511310"/>
              <a:gd name="connsiteY1" fmla="*/ 0 h 667421"/>
              <a:gd name="connsiteX2" fmla="*/ 511310 w 511310"/>
              <a:gd name="connsiteY2" fmla="*/ 667421 h 667421"/>
              <a:gd name="connsiteX3" fmla="*/ 0 w 511310"/>
              <a:gd name="connsiteY3" fmla="*/ 667421 h 667421"/>
              <a:gd name="connsiteX4" fmla="*/ 6350 w 511310"/>
              <a:gd name="connsiteY4" fmla="*/ 546100 h 667421"/>
              <a:gd name="connsiteX0" fmla="*/ 12700 w 511310"/>
              <a:gd name="connsiteY0" fmla="*/ 406400 h 667421"/>
              <a:gd name="connsiteX1" fmla="*/ 511310 w 511310"/>
              <a:gd name="connsiteY1" fmla="*/ 0 h 667421"/>
              <a:gd name="connsiteX2" fmla="*/ 511310 w 511310"/>
              <a:gd name="connsiteY2" fmla="*/ 667421 h 667421"/>
              <a:gd name="connsiteX3" fmla="*/ 0 w 511310"/>
              <a:gd name="connsiteY3" fmla="*/ 667421 h 667421"/>
              <a:gd name="connsiteX4" fmla="*/ 12700 w 511310"/>
              <a:gd name="connsiteY4" fmla="*/ 406400 h 667421"/>
              <a:gd name="connsiteX0" fmla="*/ 12700 w 511310"/>
              <a:gd name="connsiteY0" fmla="*/ 409550 h 670571"/>
              <a:gd name="connsiteX1" fmla="*/ 511310 w 511310"/>
              <a:gd name="connsiteY1" fmla="*/ 3150 h 670571"/>
              <a:gd name="connsiteX2" fmla="*/ 511310 w 511310"/>
              <a:gd name="connsiteY2" fmla="*/ 670571 h 670571"/>
              <a:gd name="connsiteX3" fmla="*/ 0 w 511310"/>
              <a:gd name="connsiteY3" fmla="*/ 670571 h 670571"/>
              <a:gd name="connsiteX4" fmla="*/ 8122 w 511310"/>
              <a:gd name="connsiteY4" fmla="*/ 0 h 670571"/>
              <a:gd name="connsiteX5" fmla="*/ 12700 w 511310"/>
              <a:gd name="connsiteY5" fmla="*/ 409550 h 670571"/>
              <a:gd name="connsiteX0" fmla="*/ 12700 w 511310"/>
              <a:gd name="connsiteY0" fmla="*/ 1390650 h 1651671"/>
              <a:gd name="connsiteX1" fmla="*/ 511310 w 511310"/>
              <a:gd name="connsiteY1" fmla="*/ 0 h 1651671"/>
              <a:gd name="connsiteX2" fmla="*/ 511310 w 511310"/>
              <a:gd name="connsiteY2" fmla="*/ 1651671 h 1651671"/>
              <a:gd name="connsiteX3" fmla="*/ 0 w 511310"/>
              <a:gd name="connsiteY3" fmla="*/ 1651671 h 1651671"/>
              <a:gd name="connsiteX4" fmla="*/ 8122 w 511310"/>
              <a:gd name="connsiteY4" fmla="*/ 981100 h 1651671"/>
              <a:gd name="connsiteX5" fmla="*/ 12700 w 511310"/>
              <a:gd name="connsiteY5" fmla="*/ 1390650 h 1651671"/>
              <a:gd name="connsiteX0" fmla="*/ 25400 w 511310"/>
              <a:gd name="connsiteY0" fmla="*/ 965200 h 1651671"/>
              <a:gd name="connsiteX1" fmla="*/ 511310 w 511310"/>
              <a:gd name="connsiteY1" fmla="*/ 0 h 1651671"/>
              <a:gd name="connsiteX2" fmla="*/ 511310 w 511310"/>
              <a:gd name="connsiteY2" fmla="*/ 1651671 h 1651671"/>
              <a:gd name="connsiteX3" fmla="*/ 0 w 511310"/>
              <a:gd name="connsiteY3" fmla="*/ 1651671 h 1651671"/>
              <a:gd name="connsiteX4" fmla="*/ 8122 w 511310"/>
              <a:gd name="connsiteY4" fmla="*/ 981100 h 1651671"/>
              <a:gd name="connsiteX5" fmla="*/ 25400 w 511310"/>
              <a:gd name="connsiteY5" fmla="*/ 965200 h 1651671"/>
              <a:gd name="connsiteX0" fmla="*/ 0 w 555760"/>
              <a:gd name="connsiteY0" fmla="*/ 38100 h 1651671"/>
              <a:gd name="connsiteX1" fmla="*/ 555760 w 555760"/>
              <a:gd name="connsiteY1" fmla="*/ 0 h 1651671"/>
              <a:gd name="connsiteX2" fmla="*/ 555760 w 555760"/>
              <a:gd name="connsiteY2" fmla="*/ 1651671 h 1651671"/>
              <a:gd name="connsiteX3" fmla="*/ 44450 w 555760"/>
              <a:gd name="connsiteY3" fmla="*/ 1651671 h 1651671"/>
              <a:gd name="connsiteX4" fmla="*/ 52572 w 555760"/>
              <a:gd name="connsiteY4" fmla="*/ 981100 h 1651671"/>
              <a:gd name="connsiteX5" fmla="*/ 0 w 555760"/>
              <a:gd name="connsiteY5" fmla="*/ 38100 h 1651671"/>
              <a:gd name="connsiteX0" fmla="*/ 0 w 517660"/>
              <a:gd name="connsiteY0" fmla="*/ 12700 h 1651671"/>
              <a:gd name="connsiteX1" fmla="*/ 517660 w 517660"/>
              <a:gd name="connsiteY1" fmla="*/ 0 h 1651671"/>
              <a:gd name="connsiteX2" fmla="*/ 517660 w 517660"/>
              <a:gd name="connsiteY2" fmla="*/ 1651671 h 1651671"/>
              <a:gd name="connsiteX3" fmla="*/ 6350 w 517660"/>
              <a:gd name="connsiteY3" fmla="*/ 1651671 h 1651671"/>
              <a:gd name="connsiteX4" fmla="*/ 14472 w 517660"/>
              <a:gd name="connsiteY4" fmla="*/ 981100 h 1651671"/>
              <a:gd name="connsiteX5" fmla="*/ 0 w 517660"/>
              <a:gd name="connsiteY5" fmla="*/ 12700 h 1651671"/>
              <a:gd name="connsiteX0" fmla="*/ 0 w 536710"/>
              <a:gd name="connsiteY0" fmla="*/ 1441450 h 3080421"/>
              <a:gd name="connsiteX1" fmla="*/ 536710 w 536710"/>
              <a:gd name="connsiteY1" fmla="*/ 0 h 3080421"/>
              <a:gd name="connsiteX2" fmla="*/ 517660 w 536710"/>
              <a:gd name="connsiteY2" fmla="*/ 3080421 h 3080421"/>
              <a:gd name="connsiteX3" fmla="*/ 6350 w 536710"/>
              <a:gd name="connsiteY3" fmla="*/ 3080421 h 3080421"/>
              <a:gd name="connsiteX4" fmla="*/ 14472 w 536710"/>
              <a:gd name="connsiteY4" fmla="*/ 2409850 h 3080421"/>
              <a:gd name="connsiteX5" fmla="*/ 0 w 536710"/>
              <a:gd name="connsiteY5" fmla="*/ 1441450 h 3080421"/>
              <a:gd name="connsiteX0" fmla="*/ 0 w 536710"/>
              <a:gd name="connsiteY0" fmla="*/ 2670175 h 4309146"/>
              <a:gd name="connsiteX1" fmla="*/ 536710 w 536710"/>
              <a:gd name="connsiteY1" fmla="*/ 0 h 4309146"/>
              <a:gd name="connsiteX2" fmla="*/ 517660 w 536710"/>
              <a:gd name="connsiteY2" fmla="*/ 4309146 h 4309146"/>
              <a:gd name="connsiteX3" fmla="*/ 6350 w 536710"/>
              <a:gd name="connsiteY3" fmla="*/ 4309146 h 4309146"/>
              <a:gd name="connsiteX4" fmla="*/ 14472 w 536710"/>
              <a:gd name="connsiteY4" fmla="*/ 3638575 h 4309146"/>
              <a:gd name="connsiteX5" fmla="*/ 0 w 536710"/>
              <a:gd name="connsiteY5" fmla="*/ 2670175 h 4309146"/>
              <a:gd name="connsiteX0" fmla="*/ 12700 w 530360"/>
              <a:gd name="connsiteY0" fmla="*/ 1231900 h 4309146"/>
              <a:gd name="connsiteX1" fmla="*/ 530360 w 530360"/>
              <a:gd name="connsiteY1" fmla="*/ 0 h 4309146"/>
              <a:gd name="connsiteX2" fmla="*/ 511310 w 530360"/>
              <a:gd name="connsiteY2" fmla="*/ 4309146 h 4309146"/>
              <a:gd name="connsiteX3" fmla="*/ 0 w 530360"/>
              <a:gd name="connsiteY3" fmla="*/ 4309146 h 4309146"/>
              <a:gd name="connsiteX4" fmla="*/ 8122 w 530360"/>
              <a:gd name="connsiteY4" fmla="*/ 3638575 h 4309146"/>
              <a:gd name="connsiteX5" fmla="*/ 12700 w 530360"/>
              <a:gd name="connsiteY5" fmla="*/ 1231900 h 4309146"/>
              <a:gd name="connsiteX0" fmla="*/ 3175 w 530360"/>
              <a:gd name="connsiteY0" fmla="*/ 22225 h 4309146"/>
              <a:gd name="connsiteX1" fmla="*/ 530360 w 530360"/>
              <a:gd name="connsiteY1" fmla="*/ 0 h 4309146"/>
              <a:gd name="connsiteX2" fmla="*/ 511310 w 530360"/>
              <a:gd name="connsiteY2" fmla="*/ 4309146 h 4309146"/>
              <a:gd name="connsiteX3" fmla="*/ 0 w 530360"/>
              <a:gd name="connsiteY3" fmla="*/ 4309146 h 4309146"/>
              <a:gd name="connsiteX4" fmla="*/ 8122 w 530360"/>
              <a:gd name="connsiteY4" fmla="*/ 3638575 h 4309146"/>
              <a:gd name="connsiteX5" fmla="*/ 3175 w 530360"/>
              <a:gd name="connsiteY5" fmla="*/ 22225 h 4309146"/>
              <a:gd name="connsiteX0" fmla="*/ 3175 w 539885"/>
              <a:gd name="connsiteY0" fmla="*/ 508000 h 4794921"/>
              <a:gd name="connsiteX1" fmla="*/ 539885 w 539885"/>
              <a:gd name="connsiteY1" fmla="*/ 0 h 4794921"/>
              <a:gd name="connsiteX2" fmla="*/ 511310 w 539885"/>
              <a:gd name="connsiteY2" fmla="*/ 4794921 h 4794921"/>
              <a:gd name="connsiteX3" fmla="*/ 0 w 539885"/>
              <a:gd name="connsiteY3" fmla="*/ 4794921 h 4794921"/>
              <a:gd name="connsiteX4" fmla="*/ 8122 w 539885"/>
              <a:gd name="connsiteY4" fmla="*/ 4124350 h 4794921"/>
              <a:gd name="connsiteX5" fmla="*/ 3175 w 539885"/>
              <a:gd name="connsiteY5" fmla="*/ 508000 h 4794921"/>
              <a:gd name="connsiteX0" fmla="*/ 50800 w 539885"/>
              <a:gd name="connsiteY0" fmla="*/ 0 h 4810796"/>
              <a:gd name="connsiteX1" fmla="*/ 539885 w 539885"/>
              <a:gd name="connsiteY1" fmla="*/ 15875 h 4810796"/>
              <a:gd name="connsiteX2" fmla="*/ 511310 w 539885"/>
              <a:gd name="connsiteY2" fmla="*/ 4810796 h 4810796"/>
              <a:gd name="connsiteX3" fmla="*/ 0 w 539885"/>
              <a:gd name="connsiteY3" fmla="*/ 4810796 h 4810796"/>
              <a:gd name="connsiteX4" fmla="*/ 8122 w 539885"/>
              <a:gd name="connsiteY4" fmla="*/ 4140225 h 4810796"/>
              <a:gd name="connsiteX5" fmla="*/ 50800 w 539885"/>
              <a:gd name="connsiteY5" fmla="*/ 0 h 4810796"/>
              <a:gd name="connsiteX0" fmla="*/ 50800 w 539885"/>
              <a:gd name="connsiteY0" fmla="*/ 0 h 4810796"/>
              <a:gd name="connsiteX1" fmla="*/ 539885 w 539885"/>
              <a:gd name="connsiteY1" fmla="*/ 206375 h 4810796"/>
              <a:gd name="connsiteX2" fmla="*/ 511310 w 539885"/>
              <a:gd name="connsiteY2" fmla="*/ 4810796 h 4810796"/>
              <a:gd name="connsiteX3" fmla="*/ 0 w 539885"/>
              <a:gd name="connsiteY3" fmla="*/ 4810796 h 4810796"/>
              <a:gd name="connsiteX4" fmla="*/ 8122 w 539885"/>
              <a:gd name="connsiteY4" fmla="*/ 4140225 h 4810796"/>
              <a:gd name="connsiteX5" fmla="*/ 50800 w 539885"/>
              <a:gd name="connsiteY5" fmla="*/ 0 h 481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885" h="4810796">
                <a:moveTo>
                  <a:pt x="50800" y="0"/>
                </a:moveTo>
                <a:lnTo>
                  <a:pt x="539885" y="206375"/>
                </a:lnTo>
                <a:lnTo>
                  <a:pt x="511310" y="4810796"/>
                </a:lnTo>
                <a:lnTo>
                  <a:pt x="0" y="4810796"/>
                </a:lnTo>
                <a:cubicBezTo>
                  <a:pt x="4824" y="4731206"/>
                  <a:pt x="3298" y="4219815"/>
                  <a:pt x="8122" y="4140225"/>
                </a:cubicBezTo>
                <a:lnTo>
                  <a:pt x="50800" y="0"/>
                </a:lnTo>
                <a:close/>
              </a:path>
            </a:pathLst>
          </a:custGeom>
          <a:solidFill>
            <a:schemeClr val="accent1">
              <a:alpha val="50195"/>
            </a:schemeClr>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31" name="Rectangle 38"/>
          <p:cNvSpPr>
            <a:spLocks noChangeArrowheads="1"/>
          </p:cNvSpPr>
          <p:nvPr/>
        </p:nvSpPr>
        <p:spPr bwMode="auto">
          <a:xfrm>
            <a:off x="7168866" y="1195611"/>
            <a:ext cx="530360" cy="4643214"/>
          </a:xfrm>
          <a:custGeom>
            <a:avLst/>
            <a:gdLst>
              <a:gd name="connsiteX0" fmla="*/ 0 w 511310"/>
              <a:gd name="connsiteY0" fmla="*/ 0 h 165771"/>
              <a:gd name="connsiteX1" fmla="*/ 511310 w 511310"/>
              <a:gd name="connsiteY1" fmla="*/ 0 h 165771"/>
              <a:gd name="connsiteX2" fmla="*/ 511310 w 511310"/>
              <a:gd name="connsiteY2" fmla="*/ 165771 h 165771"/>
              <a:gd name="connsiteX3" fmla="*/ 0 w 511310"/>
              <a:gd name="connsiteY3" fmla="*/ 165771 h 165771"/>
              <a:gd name="connsiteX4" fmla="*/ 0 w 511310"/>
              <a:gd name="connsiteY4" fmla="*/ 0 h 165771"/>
              <a:gd name="connsiteX0" fmla="*/ 0 w 511310"/>
              <a:gd name="connsiteY0" fmla="*/ 69850 h 235621"/>
              <a:gd name="connsiteX1" fmla="*/ 511310 w 511310"/>
              <a:gd name="connsiteY1" fmla="*/ 0 h 235621"/>
              <a:gd name="connsiteX2" fmla="*/ 511310 w 511310"/>
              <a:gd name="connsiteY2" fmla="*/ 235621 h 235621"/>
              <a:gd name="connsiteX3" fmla="*/ 0 w 511310"/>
              <a:gd name="connsiteY3" fmla="*/ 235621 h 235621"/>
              <a:gd name="connsiteX4" fmla="*/ 0 w 511310"/>
              <a:gd name="connsiteY4" fmla="*/ 69850 h 235621"/>
              <a:gd name="connsiteX0" fmla="*/ 6350 w 511310"/>
              <a:gd name="connsiteY0" fmla="*/ 114300 h 235621"/>
              <a:gd name="connsiteX1" fmla="*/ 511310 w 511310"/>
              <a:gd name="connsiteY1" fmla="*/ 0 h 235621"/>
              <a:gd name="connsiteX2" fmla="*/ 511310 w 511310"/>
              <a:gd name="connsiteY2" fmla="*/ 235621 h 235621"/>
              <a:gd name="connsiteX3" fmla="*/ 0 w 511310"/>
              <a:gd name="connsiteY3" fmla="*/ 235621 h 235621"/>
              <a:gd name="connsiteX4" fmla="*/ 6350 w 511310"/>
              <a:gd name="connsiteY4" fmla="*/ 114300 h 235621"/>
              <a:gd name="connsiteX0" fmla="*/ 6350 w 511310"/>
              <a:gd name="connsiteY0" fmla="*/ 546100 h 667421"/>
              <a:gd name="connsiteX1" fmla="*/ 511310 w 511310"/>
              <a:gd name="connsiteY1" fmla="*/ 0 h 667421"/>
              <a:gd name="connsiteX2" fmla="*/ 511310 w 511310"/>
              <a:gd name="connsiteY2" fmla="*/ 667421 h 667421"/>
              <a:gd name="connsiteX3" fmla="*/ 0 w 511310"/>
              <a:gd name="connsiteY3" fmla="*/ 667421 h 667421"/>
              <a:gd name="connsiteX4" fmla="*/ 6350 w 511310"/>
              <a:gd name="connsiteY4" fmla="*/ 546100 h 667421"/>
              <a:gd name="connsiteX0" fmla="*/ 12700 w 511310"/>
              <a:gd name="connsiteY0" fmla="*/ 406400 h 667421"/>
              <a:gd name="connsiteX1" fmla="*/ 511310 w 511310"/>
              <a:gd name="connsiteY1" fmla="*/ 0 h 667421"/>
              <a:gd name="connsiteX2" fmla="*/ 511310 w 511310"/>
              <a:gd name="connsiteY2" fmla="*/ 667421 h 667421"/>
              <a:gd name="connsiteX3" fmla="*/ 0 w 511310"/>
              <a:gd name="connsiteY3" fmla="*/ 667421 h 667421"/>
              <a:gd name="connsiteX4" fmla="*/ 12700 w 511310"/>
              <a:gd name="connsiteY4" fmla="*/ 406400 h 667421"/>
              <a:gd name="connsiteX0" fmla="*/ 12700 w 511310"/>
              <a:gd name="connsiteY0" fmla="*/ 409550 h 670571"/>
              <a:gd name="connsiteX1" fmla="*/ 511310 w 511310"/>
              <a:gd name="connsiteY1" fmla="*/ 3150 h 670571"/>
              <a:gd name="connsiteX2" fmla="*/ 511310 w 511310"/>
              <a:gd name="connsiteY2" fmla="*/ 670571 h 670571"/>
              <a:gd name="connsiteX3" fmla="*/ 0 w 511310"/>
              <a:gd name="connsiteY3" fmla="*/ 670571 h 670571"/>
              <a:gd name="connsiteX4" fmla="*/ 8122 w 511310"/>
              <a:gd name="connsiteY4" fmla="*/ 0 h 670571"/>
              <a:gd name="connsiteX5" fmla="*/ 12700 w 511310"/>
              <a:gd name="connsiteY5" fmla="*/ 409550 h 670571"/>
              <a:gd name="connsiteX0" fmla="*/ 12700 w 511310"/>
              <a:gd name="connsiteY0" fmla="*/ 1390650 h 1651671"/>
              <a:gd name="connsiteX1" fmla="*/ 511310 w 511310"/>
              <a:gd name="connsiteY1" fmla="*/ 0 h 1651671"/>
              <a:gd name="connsiteX2" fmla="*/ 511310 w 511310"/>
              <a:gd name="connsiteY2" fmla="*/ 1651671 h 1651671"/>
              <a:gd name="connsiteX3" fmla="*/ 0 w 511310"/>
              <a:gd name="connsiteY3" fmla="*/ 1651671 h 1651671"/>
              <a:gd name="connsiteX4" fmla="*/ 8122 w 511310"/>
              <a:gd name="connsiteY4" fmla="*/ 981100 h 1651671"/>
              <a:gd name="connsiteX5" fmla="*/ 12700 w 511310"/>
              <a:gd name="connsiteY5" fmla="*/ 1390650 h 1651671"/>
              <a:gd name="connsiteX0" fmla="*/ 25400 w 511310"/>
              <a:gd name="connsiteY0" fmla="*/ 965200 h 1651671"/>
              <a:gd name="connsiteX1" fmla="*/ 511310 w 511310"/>
              <a:gd name="connsiteY1" fmla="*/ 0 h 1651671"/>
              <a:gd name="connsiteX2" fmla="*/ 511310 w 511310"/>
              <a:gd name="connsiteY2" fmla="*/ 1651671 h 1651671"/>
              <a:gd name="connsiteX3" fmla="*/ 0 w 511310"/>
              <a:gd name="connsiteY3" fmla="*/ 1651671 h 1651671"/>
              <a:gd name="connsiteX4" fmla="*/ 8122 w 511310"/>
              <a:gd name="connsiteY4" fmla="*/ 981100 h 1651671"/>
              <a:gd name="connsiteX5" fmla="*/ 25400 w 511310"/>
              <a:gd name="connsiteY5" fmla="*/ 965200 h 1651671"/>
              <a:gd name="connsiteX0" fmla="*/ 0 w 555760"/>
              <a:gd name="connsiteY0" fmla="*/ 38100 h 1651671"/>
              <a:gd name="connsiteX1" fmla="*/ 555760 w 555760"/>
              <a:gd name="connsiteY1" fmla="*/ 0 h 1651671"/>
              <a:gd name="connsiteX2" fmla="*/ 555760 w 555760"/>
              <a:gd name="connsiteY2" fmla="*/ 1651671 h 1651671"/>
              <a:gd name="connsiteX3" fmla="*/ 44450 w 555760"/>
              <a:gd name="connsiteY3" fmla="*/ 1651671 h 1651671"/>
              <a:gd name="connsiteX4" fmla="*/ 52572 w 555760"/>
              <a:gd name="connsiteY4" fmla="*/ 981100 h 1651671"/>
              <a:gd name="connsiteX5" fmla="*/ 0 w 555760"/>
              <a:gd name="connsiteY5" fmla="*/ 38100 h 1651671"/>
              <a:gd name="connsiteX0" fmla="*/ 0 w 517660"/>
              <a:gd name="connsiteY0" fmla="*/ 12700 h 1651671"/>
              <a:gd name="connsiteX1" fmla="*/ 517660 w 517660"/>
              <a:gd name="connsiteY1" fmla="*/ 0 h 1651671"/>
              <a:gd name="connsiteX2" fmla="*/ 517660 w 517660"/>
              <a:gd name="connsiteY2" fmla="*/ 1651671 h 1651671"/>
              <a:gd name="connsiteX3" fmla="*/ 6350 w 517660"/>
              <a:gd name="connsiteY3" fmla="*/ 1651671 h 1651671"/>
              <a:gd name="connsiteX4" fmla="*/ 14472 w 517660"/>
              <a:gd name="connsiteY4" fmla="*/ 981100 h 1651671"/>
              <a:gd name="connsiteX5" fmla="*/ 0 w 517660"/>
              <a:gd name="connsiteY5" fmla="*/ 12700 h 1651671"/>
              <a:gd name="connsiteX0" fmla="*/ 0 w 536710"/>
              <a:gd name="connsiteY0" fmla="*/ 1441450 h 3080421"/>
              <a:gd name="connsiteX1" fmla="*/ 536710 w 536710"/>
              <a:gd name="connsiteY1" fmla="*/ 0 h 3080421"/>
              <a:gd name="connsiteX2" fmla="*/ 517660 w 536710"/>
              <a:gd name="connsiteY2" fmla="*/ 3080421 h 3080421"/>
              <a:gd name="connsiteX3" fmla="*/ 6350 w 536710"/>
              <a:gd name="connsiteY3" fmla="*/ 3080421 h 3080421"/>
              <a:gd name="connsiteX4" fmla="*/ 14472 w 536710"/>
              <a:gd name="connsiteY4" fmla="*/ 2409850 h 3080421"/>
              <a:gd name="connsiteX5" fmla="*/ 0 w 536710"/>
              <a:gd name="connsiteY5" fmla="*/ 1441450 h 3080421"/>
              <a:gd name="connsiteX0" fmla="*/ 0 w 536710"/>
              <a:gd name="connsiteY0" fmla="*/ 2670175 h 4309146"/>
              <a:gd name="connsiteX1" fmla="*/ 536710 w 536710"/>
              <a:gd name="connsiteY1" fmla="*/ 0 h 4309146"/>
              <a:gd name="connsiteX2" fmla="*/ 517660 w 536710"/>
              <a:gd name="connsiteY2" fmla="*/ 4309146 h 4309146"/>
              <a:gd name="connsiteX3" fmla="*/ 6350 w 536710"/>
              <a:gd name="connsiteY3" fmla="*/ 4309146 h 4309146"/>
              <a:gd name="connsiteX4" fmla="*/ 14472 w 536710"/>
              <a:gd name="connsiteY4" fmla="*/ 3638575 h 4309146"/>
              <a:gd name="connsiteX5" fmla="*/ 0 w 536710"/>
              <a:gd name="connsiteY5" fmla="*/ 2670175 h 4309146"/>
              <a:gd name="connsiteX0" fmla="*/ 12700 w 530360"/>
              <a:gd name="connsiteY0" fmla="*/ 1231900 h 4309146"/>
              <a:gd name="connsiteX1" fmla="*/ 530360 w 530360"/>
              <a:gd name="connsiteY1" fmla="*/ 0 h 4309146"/>
              <a:gd name="connsiteX2" fmla="*/ 511310 w 530360"/>
              <a:gd name="connsiteY2" fmla="*/ 4309146 h 4309146"/>
              <a:gd name="connsiteX3" fmla="*/ 0 w 530360"/>
              <a:gd name="connsiteY3" fmla="*/ 4309146 h 4309146"/>
              <a:gd name="connsiteX4" fmla="*/ 8122 w 530360"/>
              <a:gd name="connsiteY4" fmla="*/ 3638575 h 4309146"/>
              <a:gd name="connsiteX5" fmla="*/ 12700 w 530360"/>
              <a:gd name="connsiteY5" fmla="*/ 1231900 h 4309146"/>
              <a:gd name="connsiteX0" fmla="*/ 3175 w 530360"/>
              <a:gd name="connsiteY0" fmla="*/ 22225 h 4309146"/>
              <a:gd name="connsiteX1" fmla="*/ 530360 w 530360"/>
              <a:gd name="connsiteY1" fmla="*/ 0 h 4309146"/>
              <a:gd name="connsiteX2" fmla="*/ 511310 w 530360"/>
              <a:gd name="connsiteY2" fmla="*/ 4309146 h 4309146"/>
              <a:gd name="connsiteX3" fmla="*/ 0 w 530360"/>
              <a:gd name="connsiteY3" fmla="*/ 4309146 h 4309146"/>
              <a:gd name="connsiteX4" fmla="*/ 8122 w 530360"/>
              <a:gd name="connsiteY4" fmla="*/ 3638575 h 4309146"/>
              <a:gd name="connsiteX5" fmla="*/ 3175 w 530360"/>
              <a:gd name="connsiteY5" fmla="*/ 22225 h 4309146"/>
              <a:gd name="connsiteX0" fmla="*/ 3175 w 539885"/>
              <a:gd name="connsiteY0" fmla="*/ 508000 h 4794921"/>
              <a:gd name="connsiteX1" fmla="*/ 539885 w 539885"/>
              <a:gd name="connsiteY1" fmla="*/ 0 h 4794921"/>
              <a:gd name="connsiteX2" fmla="*/ 511310 w 539885"/>
              <a:gd name="connsiteY2" fmla="*/ 4794921 h 4794921"/>
              <a:gd name="connsiteX3" fmla="*/ 0 w 539885"/>
              <a:gd name="connsiteY3" fmla="*/ 4794921 h 4794921"/>
              <a:gd name="connsiteX4" fmla="*/ 8122 w 539885"/>
              <a:gd name="connsiteY4" fmla="*/ 4124350 h 4794921"/>
              <a:gd name="connsiteX5" fmla="*/ 3175 w 539885"/>
              <a:gd name="connsiteY5" fmla="*/ 508000 h 4794921"/>
              <a:gd name="connsiteX0" fmla="*/ 50800 w 539885"/>
              <a:gd name="connsiteY0" fmla="*/ 0 h 4810796"/>
              <a:gd name="connsiteX1" fmla="*/ 539885 w 539885"/>
              <a:gd name="connsiteY1" fmla="*/ 15875 h 4810796"/>
              <a:gd name="connsiteX2" fmla="*/ 511310 w 539885"/>
              <a:gd name="connsiteY2" fmla="*/ 4810796 h 4810796"/>
              <a:gd name="connsiteX3" fmla="*/ 0 w 539885"/>
              <a:gd name="connsiteY3" fmla="*/ 4810796 h 4810796"/>
              <a:gd name="connsiteX4" fmla="*/ 8122 w 539885"/>
              <a:gd name="connsiteY4" fmla="*/ 4140225 h 4810796"/>
              <a:gd name="connsiteX5" fmla="*/ 50800 w 539885"/>
              <a:gd name="connsiteY5" fmla="*/ 0 h 4810796"/>
              <a:gd name="connsiteX0" fmla="*/ 50800 w 539885"/>
              <a:gd name="connsiteY0" fmla="*/ 0 h 4810796"/>
              <a:gd name="connsiteX1" fmla="*/ 539885 w 539885"/>
              <a:gd name="connsiteY1" fmla="*/ 206375 h 4810796"/>
              <a:gd name="connsiteX2" fmla="*/ 511310 w 539885"/>
              <a:gd name="connsiteY2" fmla="*/ 4810796 h 4810796"/>
              <a:gd name="connsiteX3" fmla="*/ 0 w 539885"/>
              <a:gd name="connsiteY3" fmla="*/ 4810796 h 4810796"/>
              <a:gd name="connsiteX4" fmla="*/ 8122 w 539885"/>
              <a:gd name="connsiteY4" fmla="*/ 4140225 h 4810796"/>
              <a:gd name="connsiteX5" fmla="*/ 50800 w 539885"/>
              <a:gd name="connsiteY5" fmla="*/ 0 h 4810796"/>
              <a:gd name="connsiteX0" fmla="*/ 50800 w 539885"/>
              <a:gd name="connsiteY0" fmla="*/ 0 h 4639346"/>
              <a:gd name="connsiteX1" fmla="*/ 539885 w 539885"/>
              <a:gd name="connsiteY1" fmla="*/ 34925 h 4639346"/>
              <a:gd name="connsiteX2" fmla="*/ 511310 w 539885"/>
              <a:gd name="connsiteY2" fmla="*/ 4639346 h 4639346"/>
              <a:gd name="connsiteX3" fmla="*/ 0 w 539885"/>
              <a:gd name="connsiteY3" fmla="*/ 4639346 h 4639346"/>
              <a:gd name="connsiteX4" fmla="*/ 8122 w 539885"/>
              <a:gd name="connsiteY4" fmla="*/ 3968775 h 4639346"/>
              <a:gd name="connsiteX5" fmla="*/ 50800 w 539885"/>
              <a:gd name="connsiteY5" fmla="*/ 0 h 4639346"/>
              <a:gd name="connsiteX0" fmla="*/ 50800 w 530360"/>
              <a:gd name="connsiteY0" fmla="*/ 0 h 4639346"/>
              <a:gd name="connsiteX1" fmla="*/ 530360 w 530360"/>
              <a:gd name="connsiteY1" fmla="*/ 1063625 h 4639346"/>
              <a:gd name="connsiteX2" fmla="*/ 511310 w 530360"/>
              <a:gd name="connsiteY2" fmla="*/ 4639346 h 4639346"/>
              <a:gd name="connsiteX3" fmla="*/ 0 w 530360"/>
              <a:gd name="connsiteY3" fmla="*/ 4639346 h 4639346"/>
              <a:gd name="connsiteX4" fmla="*/ 8122 w 530360"/>
              <a:gd name="connsiteY4" fmla="*/ 3968775 h 4639346"/>
              <a:gd name="connsiteX5" fmla="*/ 50800 w 530360"/>
              <a:gd name="connsiteY5" fmla="*/ 0 h 4639346"/>
              <a:gd name="connsiteX0" fmla="*/ 41275 w 530360"/>
              <a:gd name="connsiteY0" fmla="*/ 0 h 4668074"/>
              <a:gd name="connsiteX1" fmla="*/ 530360 w 530360"/>
              <a:gd name="connsiteY1" fmla="*/ 1092353 h 4668074"/>
              <a:gd name="connsiteX2" fmla="*/ 511310 w 530360"/>
              <a:gd name="connsiteY2" fmla="*/ 4668074 h 4668074"/>
              <a:gd name="connsiteX3" fmla="*/ 0 w 530360"/>
              <a:gd name="connsiteY3" fmla="*/ 4668074 h 4668074"/>
              <a:gd name="connsiteX4" fmla="*/ 8122 w 530360"/>
              <a:gd name="connsiteY4" fmla="*/ 3997503 h 4668074"/>
              <a:gd name="connsiteX5" fmla="*/ 41275 w 530360"/>
              <a:gd name="connsiteY5" fmla="*/ 0 h 466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360" h="4668074">
                <a:moveTo>
                  <a:pt x="41275" y="0"/>
                </a:moveTo>
                <a:lnTo>
                  <a:pt x="530360" y="1092353"/>
                </a:lnTo>
                <a:lnTo>
                  <a:pt x="511310" y="4668074"/>
                </a:lnTo>
                <a:lnTo>
                  <a:pt x="0" y="4668074"/>
                </a:lnTo>
                <a:cubicBezTo>
                  <a:pt x="4824" y="4588484"/>
                  <a:pt x="3298" y="4077093"/>
                  <a:pt x="8122" y="3997503"/>
                </a:cubicBezTo>
                <a:lnTo>
                  <a:pt x="41275" y="0"/>
                </a:lnTo>
                <a:close/>
              </a:path>
            </a:pathLst>
          </a:custGeom>
          <a:solidFill>
            <a:schemeClr val="accent1">
              <a:alpha val="50195"/>
            </a:schemeClr>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32" name="Rectangle 38"/>
          <p:cNvSpPr>
            <a:spLocks noChangeArrowheads="1"/>
          </p:cNvSpPr>
          <p:nvPr/>
        </p:nvSpPr>
        <p:spPr bwMode="auto">
          <a:xfrm>
            <a:off x="7682447" y="2292128"/>
            <a:ext cx="520835" cy="3543971"/>
          </a:xfrm>
          <a:custGeom>
            <a:avLst/>
            <a:gdLst>
              <a:gd name="connsiteX0" fmla="*/ 0 w 511310"/>
              <a:gd name="connsiteY0" fmla="*/ 0 h 165771"/>
              <a:gd name="connsiteX1" fmla="*/ 511310 w 511310"/>
              <a:gd name="connsiteY1" fmla="*/ 0 h 165771"/>
              <a:gd name="connsiteX2" fmla="*/ 511310 w 511310"/>
              <a:gd name="connsiteY2" fmla="*/ 165771 h 165771"/>
              <a:gd name="connsiteX3" fmla="*/ 0 w 511310"/>
              <a:gd name="connsiteY3" fmla="*/ 165771 h 165771"/>
              <a:gd name="connsiteX4" fmla="*/ 0 w 511310"/>
              <a:gd name="connsiteY4" fmla="*/ 0 h 165771"/>
              <a:gd name="connsiteX0" fmla="*/ 0 w 511310"/>
              <a:gd name="connsiteY0" fmla="*/ 69850 h 235621"/>
              <a:gd name="connsiteX1" fmla="*/ 511310 w 511310"/>
              <a:gd name="connsiteY1" fmla="*/ 0 h 235621"/>
              <a:gd name="connsiteX2" fmla="*/ 511310 w 511310"/>
              <a:gd name="connsiteY2" fmla="*/ 235621 h 235621"/>
              <a:gd name="connsiteX3" fmla="*/ 0 w 511310"/>
              <a:gd name="connsiteY3" fmla="*/ 235621 h 235621"/>
              <a:gd name="connsiteX4" fmla="*/ 0 w 511310"/>
              <a:gd name="connsiteY4" fmla="*/ 69850 h 235621"/>
              <a:gd name="connsiteX0" fmla="*/ 6350 w 511310"/>
              <a:gd name="connsiteY0" fmla="*/ 114300 h 235621"/>
              <a:gd name="connsiteX1" fmla="*/ 511310 w 511310"/>
              <a:gd name="connsiteY1" fmla="*/ 0 h 235621"/>
              <a:gd name="connsiteX2" fmla="*/ 511310 w 511310"/>
              <a:gd name="connsiteY2" fmla="*/ 235621 h 235621"/>
              <a:gd name="connsiteX3" fmla="*/ 0 w 511310"/>
              <a:gd name="connsiteY3" fmla="*/ 235621 h 235621"/>
              <a:gd name="connsiteX4" fmla="*/ 6350 w 511310"/>
              <a:gd name="connsiteY4" fmla="*/ 114300 h 235621"/>
              <a:gd name="connsiteX0" fmla="*/ 6350 w 511310"/>
              <a:gd name="connsiteY0" fmla="*/ 546100 h 667421"/>
              <a:gd name="connsiteX1" fmla="*/ 511310 w 511310"/>
              <a:gd name="connsiteY1" fmla="*/ 0 h 667421"/>
              <a:gd name="connsiteX2" fmla="*/ 511310 w 511310"/>
              <a:gd name="connsiteY2" fmla="*/ 667421 h 667421"/>
              <a:gd name="connsiteX3" fmla="*/ 0 w 511310"/>
              <a:gd name="connsiteY3" fmla="*/ 667421 h 667421"/>
              <a:gd name="connsiteX4" fmla="*/ 6350 w 511310"/>
              <a:gd name="connsiteY4" fmla="*/ 546100 h 667421"/>
              <a:gd name="connsiteX0" fmla="*/ 12700 w 511310"/>
              <a:gd name="connsiteY0" fmla="*/ 406400 h 667421"/>
              <a:gd name="connsiteX1" fmla="*/ 511310 w 511310"/>
              <a:gd name="connsiteY1" fmla="*/ 0 h 667421"/>
              <a:gd name="connsiteX2" fmla="*/ 511310 w 511310"/>
              <a:gd name="connsiteY2" fmla="*/ 667421 h 667421"/>
              <a:gd name="connsiteX3" fmla="*/ 0 w 511310"/>
              <a:gd name="connsiteY3" fmla="*/ 667421 h 667421"/>
              <a:gd name="connsiteX4" fmla="*/ 12700 w 511310"/>
              <a:gd name="connsiteY4" fmla="*/ 406400 h 667421"/>
              <a:gd name="connsiteX0" fmla="*/ 12700 w 511310"/>
              <a:gd name="connsiteY0" fmla="*/ 409550 h 670571"/>
              <a:gd name="connsiteX1" fmla="*/ 511310 w 511310"/>
              <a:gd name="connsiteY1" fmla="*/ 3150 h 670571"/>
              <a:gd name="connsiteX2" fmla="*/ 511310 w 511310"/>
              <a:gd name="connsiteY2" fmla="*/ 670571 h 670571"/>
              <a:gd name="connsiteX3" fmla="*/ 0 w 511310"/>
              <a:gd name="connsiteY3" fmla="*/ 670571 h 670571"/>
              <a:gd name="connsiteX4" fmla="*/ 8122 w 511310"/>
              <a:gd name="connsiteY4" fmla="*/ 0 h 670571"/>
              <a:gd name="connsiteX5" fmla="*/ 12700 w 511310"/>
              <a:gd name="connsiteY5" fmla="*/ 409550 h 670571"/>
              <a:gd name="connsiteX0" fmla="*/ 12700 w 511310"/>
              <a:gd name="connsiteY0" fmla="*/ 1390650 h 1651671"/>
              <a:gd name="connsiteX1" fmla="*/ 511310 w 511310"/>
              <a:gd name="connsiteY1" fmla="*/ 0 h 1651671"/>
              <a:gd name="connsiteX2" fmla="*/ 511310 w 511310"/>
              <a:gd name="connsiteY2" fmla="*/ 1651671 h 1651671"/>
              <a:gd name="connsiteX3" fmla="*/ 0 w 511310"/>
              <a:gd name="connsiteY3" fmla="*/ 1651671 h 1651671"/>
              <a:gd name="connsiteX4" fmla="*/ 8122 w 511310"/>
              <a:gd name="connsiteY4" fmla="*/ 981100 h 1651671"/>
              <a:gd name="connsiteX5" fmla="*/ 12700 w 511310"/>
              <a:gd name="connsiteY5" fmla="*/ 1390650 h 1651671"/>
              <a:gd name="connsiteX0" fmla="*/ 25400 w 511310"/>
              <a:gd name="connsiteY0" fmla="*/ 965200 h 1651671"/>
              <a:gd name="connsiteX1" fmla="*/ 511310 w 511310"/>
              <a:gd name="connsiteY1" fmla="*/ 0 h 1651671"/>
              <a:gd name="connsiteX2" fmla="*/ 511310 w 511310"/>
              <a:gd name="connsiteY2" fmla="*/ 1651671 h 1651671"/>
              <a:gd name="connsiteX3" fmla="*/ 0 w 511310"/>
              <a:gd name="connsiteY3" fmla="*/ 1651671 h 1651671"/>
              <a:gd name="connsiteX4" fmla="*/ 8122 w 511310"/>
              <a:gd name="connsiteY4" fmla="*/ 981100 h 1651671"/>
              <a:gd name="connsiteX5" fmla="*/ 25400 w 511310"/>
              <a:gd name="connsiteY5" fmla="*/ 965200 h 1651671"/>
              <a:gd name="connsiteX0" fmla="*/ 0 w 555760"/>
              <a:gd name="connsiteY0" fmla="*/ 38100 h 1651671"/>
              <a:gd name="connsiteX1" fmla="*/ 555760 w 555760"/>
              <a:gd name="connsiteY1" fmla="*/ 0 h 1651671"/>
              <a:gd name="connsiteX2" fmla="*/ 555760 w 555760"/>
              <a:gd name="connsiteY2" fmla="*/ 1651671 h 1651671"/>
              <a:gd name="connsiteX3" fmla="*/ 44450 w 555760"/>
              <a:gd name="connsiteY3" fmla="*/ 1651671 h 1651671"/>
              <a:gd name="connsiteX4" fmla="*/ 52572 w 555760"/>
              <a:gd name="connsiteY4" fmla="*/ 981100 h 1651671"/>
              <a:gd name="connsiteX5" fmla="*/ 0 w 555760"/>
              <a:gd name="connsiteY5" fmla="*/ 38100 h 1651671"/>
              <a:gd name="connsiteX0" fmla="*/ 0 w 517660"/>
              <a:gd name="connsiteY0" fmla="*/ 12700 h 1651671"/>
              <a:gd name="connsiteX1" fmla="*/ 517660 w 517660"/>
              <a:gd name="connsiteY1" fmla="*/ 0 h 1651671"/>
              <a:gd name="connsiteX2" fmla="*/ 517660 w 517660"/>
              <a:gd name="connsiteY2" fmla="*/ 1651671 h 1651671"/>
              <a:gd name="connsiteX3" fmla="*/ 6350 w 517660"/>
              <a:gd name="connsiteY3" fmla="*/ 1651671 h 1651671"/>
              <a:gd name="connsiteX4" fmla="*/ 14472 w 517660"/>
              <a:gd name="connsiteY4" fmla="*/ 981100 h 1651671"/>
              <a:gd name="connsiteX5" fmla="*/ 0 w 517660"/>
              <a:gd name="connsiteY5" fmla="*/ 12700 h 1651671"/>
              <a:gd name="connsiteX0" fmla="*/ 0 w 536710"/>
              <a:gd name="connsiteY0" fmla="*/ 1441450 h 3080421"/>
              <a:gd name="connsiteX1" fmla="*/ 536710 w 536710"/>
              <a:gd name="connsiteY1" fmla="*/ 0 h 3080421"/>
              <a:gd name="connsiteX2" fmla="*/ 517660 w 536710"/>
              <a:gd name="connsiteY2" fmla="*/ 3080421 h 3080421"/>
              <a:gd name="connsiteX3" fmla="*/ 6350 w 536710"/>
              <a:gd name="connsiteY3" fmla="*/ 3080421 h 3080421"/>
              <a:gd name="connsiteX4" fmla="*/ 14472 w 536710"/>
              <a:gd name="connsiteY4" fmla="*/ 2409850 h 3080421"/>
              <a:gd name="connsiteX5" fmla="*/ 0 w 536710"/>
              <a:gd name="connsiteY5" fmla="*/ 1441450 h 3080421"/>
              <a:gd name="connsiteX0" fmla="*/ 0 w 536710"/>
              <a:gd name="connsiteY0" fmla="*/ 2670175 h 4309146"/>
              <a:gd name="connsiteX1" fmla="*/ 536710 w 536710"/>
              <a:gd name="connsiteY1" fmla="*/ 0 h 4309146"/>
              <a:gd name="connsiteX2" fmla="*/ 517660 w 536710"/>
              <a:gd name="connsiteY2" fmla="*/ 4309146 h 4309146"/>
              <a:gd name="connsiteX3" fmla="*/ 6350 w 536710"/>
              <a:gd name="connsiteY3" fmla="*/ 4309146 h 4309146"/>
              <a:gd name="connsiteX4" fmla="*/ 14472 w 536710"/>
              <a:gd name="connsiteY4" fmla="*/ 3638575 h 4309146"/>
              <a:gd name="connsiteX5" fmla="*/ 0 w 536710"/>
              <a:gd name="connsiteY5" fmla="*/ 2670175 h 4309146"/>
              <a:gd name="connsiteX0" fmla="*/ 12700 w 530360"/>
              <a:gd name="connsiteY0" fmla="*/ 1231900 h 4309146"/>
              <a:gd name="connsiteX1" fmla="*/ 530360 w 530360"/>
              <a:gd name="connsiteY1" fmla="*/ 0 h 4309146"/>
              <a:gd name="connsiteX2" fmla="*/ 511310 w 530360"/>
              <a:gd name="connsiteY2" fmla="*/ 4309146 h 4309146"/>
              <a:gd name="connsiteX3" fmla="*/ 0 w 530360"/>
              <a:gd name="connsiteY3" fmla="*/ 4309146 h 4309146"/>
              <a:gd name="connsiteX4" fmla="*/ 8122 w 530360"/>
              <a:gd name="connsiteY4" fmla="*/ 3638575 h 4309146"/>
              <a:gd name="connsiteX5" fmla="*/ 12700 w 530360"/>
              <a:gd name="connsiteY5" fmla="*/ 1231900 h 4309146"/>
              <a:gd name="connsiteX0" fmla="*/ 3175 w 530360"/>
              <a:gd name="connsiteY0" fmla="*/ 22225 h 4309146"/>
              <a:gd name="connsiteX1" fmla="*/ 530360 w 530360"/>
              <a:gd name="connsiteY1" fmla="*/ 0 h 4309146"/>
              <a:gd name="connsiteX2" fmla="*/ 511310 w 530360"/>
              <a:gd name="connsiteY2" fmla="*/ 4309146 h 4309146"/>
              <a:gd name="connsiteX3" fmla="*/ 0 w 530360"/>
              <a:gd name="connsiteY3" fmla="*/ 4309146 h 4309146"/>
              <a:gd name="connsiteX4" fmla="*/ 8122 w 530360"/>
              <a:gd name="connsiteY4" fmla="*/ 3638575 h 4309146"/>
              <a:gd name="connsiteX5" fmla="*/ 3175 w 530360"/>
              <a:gd name="connsiteY5" fmla="*/ 22225 h 4309146"/>
              <a:gd name="connsiteX0" fmla="*/ 3175 w 539885"/>
              <a:gd name="connsiteY0" fmla="*/ 508000 h 4794921"/>
              <a:gd name="connsiteX1" fmla="*/ 539885 w 539885"/>
              <a:gd name="connsiteY1" fmla="*/ 0 h 4794921"/>
              <a:gd name="connsiteX2" fmla="*/ 511310 w 539885"/>
              <a:gd name="connsiteY2" fmla="*/ 4794921 h 4794921"/>
              <a:gd name="connsiteX3" fmla="*/ 0 w 539885"/>
              <a:gd name="connsiteY3" fmla="*/ 4794921 h 4794921"/>
              <a:gd name="connsiteX4" fmla="*/ 8122 w 539885"/>
              <a:gd name="connsiteY4" fmla="*/ 4124350 h 4794921"/>
              <a:gd name="connsiteX5" fmla="*/ 3175 w 539885"/>
              <a:gd name="connsiteY5" fmla="*/ 508000 h 4794921"/>
              <a:gd name="connsiteX0" fmla="*/ 50800 w 539885"/>
              <a:gd name="connsiteY0" fmla="*/ 0 h 4810796"/>
              <a:gd name="connsiteX1" fmla="*/ 539885 w 539885"/>
              <a:gd name="connsiteY1" fmla="*/ 15875 h 4810796"/>
              <a:gd name="connsiteX2" fmla="*/ 511310 w 539885"/>
              <a:gd name="connsiteY2" fmla="*/ 4810796 h 4810796"/>
              <a:gd name="connsiteX3" fmla="*/ 0 w 539885"/>
              <a:gd name="connsiteY3" fmla="*/ 4810796 h 4810796"/>
              <a:gd name="connsiteX4" fmla="*/ 8122 w 539885"/>
              <a:gd name="connsiteY4" fmla="*/ 4140225 h 4810796"/>
              <a:gd name="connsiteX5" fmla="*/ 50800 w 539885"/>
              <a:gd name="connsiteY5" fmla="*/ 0 h 4810796"/>
              <a:gd name="connsiteX0" fmla="*/ 50800 w 539885"/>
              <a:gd name="connsiteY0" fmla="*/ 0 h 4810796"/>
              <a:gd name="connsiteX1" fmla="*/ 539885 w 539885"/>
              <a:gd name="connsiteY1" fmla="*/ 206375 h 4810796"/>
              <a:gd name="connsiteX2" fmla="*/ 511310 w 539885"/>
              <a:gd name="connsiteY2" fmla="*/ 4810796 h 4810796"/>
              <a:gd name="connsiteX3" fmla="*/ 0 w 539885"/>
              <a:gd name="connsiteY3" fmla="*/ 4810796 h 4810796"/>
              <a:gd name="connsiteX4" fmla="*/ 8122 w 539885"/>
              <a:gd name="connsiteY4" fmla="*/ 4140225 h 4810796"/>
              <a:gd name="connsiteX5" fmla="*/ 50800 w 539885"/>
              <a:gd name="connsiteY5" fmla="*/ 0 h 4810796"/>
              <a:gd name="connsiteX0" fmla="*/ 50800 w 539885"/>
              <a:gd name="connsiteY0" fmla="*/ 0 h 4639346"/>
              <a:gd name="connsiteX1" fmla="*/ 539885 w 539885"/>
              <a:gd name="connsiteY1" fmla="*/ 34925 h 4639346"/>
              <a:gd name="connsiteX2" fmla="*/ 511310 w 539885"/>
              <a:gd name="connsiteY2" fmla="*/ 4639346 h 4639346"/>
              <a:gd name="connsiteX3" fmla="*/ 0 w 539885"/>
              <a:gd name="connsiteY3" fmla="*/ 4639346 h 4639346"/>
              <a:gd name="connsiteX4" fmla="*/ 8122 w 539885"/>
              <a:gd name="connsiteY4" fmla="*/ 3968775 h 4639346"/>
              <a:gd name="connsiteX5" fmla="*/ 50800 w 539885"/>
              <a:gd name="connsiteY5" fmla="*/ 0 h 4639346"/>
              <a:gd name="connsiteX0" fmla="*/ 50800 w 530360"/>
              <a:gd name="connsiteY0" fmla="*/ 0 h 4639346"/>
              <a:gd name="connsiteX1" fmla="*/ 530360 w 530360"/>
              <a:gd name="connsiteY1" fmla="*/ 1063625 h 4639346"/>
              <a:gd name="connsiteX2" fmla="*/ 511310 w 530360"/>
              <a:gd name="connsiteY2" fmla="*/ 4639346 h 4639346"/>
              <a:gd name="connsiteX3" fmla="*/ 0 w 530360"/>
              <a:gd name="connsiteY3" fmla="*/ 4639346 h 4639346"/>
              <a:gd name="connsiteX4" fmla="*/ 8122 w 530360"/>
              <a:gd name="connsiteY4" fmla="*/ 3968775 h 4639346"/>
              <a:gd name="connsiteX5" fmla="*/ 50800 w 530360"/>
              <a:gd name="connsiteY5" fmla="*/ 0 h 4639346"/>
              <a:gd name="connsiteX0" fmla="*/ 22225 w 530360"/>
              <a:gd name="connsiteY0" fmla="*/ 31750 h 3575721"/>
              <a:gd name="connsiteX1" fmla="*/ 530360 w 530360"/>
              <a:gd name="connsiteY1" fmla="*/ 0 h 3575721"/>
              <a:gd name="connsiteX2" fmla="*/ 511310 w 530360"/>
              <a:gd name="connsiteY2" fmla="*/ 3575721 h 3575721"/>
              <a:gd name="connsiteX3" fmla="*/ 0 w 530360"/>
              <a:gd name="connsiteY3" fmla="*/ 3575721 h 3575721"/>
              <a:gd name="connsiteX4" fmla="*/ 8122 w 530360"/>
              <a:gd name="connsiteY4" fmla="*/ 2905150 h 3575721"/>
              <a:gd name="connsiteX5" fmla="*/ 22225 w 530360"/>
              <a:gd name="connsiteY5" fmla="*/ 31750 h 3575721"/>
              <a:gd name="connsiteX0" fmla="*/ 22225 w 520835"/>
              <a:gd name="connsiteY0" fmla="*/ 0 h 3543971"/>
              <a:gd name="connsiteX1" fmla="*/ 520835 w 520835"/>
              <a:gd name="connsiteY1" fmla="*/ 1435100 h 3543971"/>
              <a:gd name="connsiteX2" fmla="*/ 511310 w 520835"/>
              <a:gd name="connsiteY2" fmla="*/ 3543971 h 3543971"/>
              <a:gd name="connsiteX3" fmla="*/ 0 w 520835"/>
              <a:gd name="connsiteY3" fmla="*/ 3543971 h 3543971"/>
              <a:gd name="connsiteX4" fmla="*/ 8122 w 520835"/>
              <a:gd name="connsiteY4" fmla="*/ 2873400 h 3543971"/>
              <a:gd name="connsiteX5" fmla="*/ 22225 w 520835"/>
              <a:gd name="connsiteY5" fmla="*/ 0 h 354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835" h="3543971">
                <a:moveTo>
                  <a:pt x="22225" y="0"/>
                </a:moveTo>
                <a:lnTo>
                  <a:pt x="520835" y="1435100"/>
                </a:lnTo>
                <a:lnTo>
                  <a:pt x="511310" y="3543971"/>
                </a:lnTo>
                <a:lnTo>
                  <a:pt x="0" y="3543971"/>
                </a:lnTo>
                <a:cubicBezTo>
                  <a:pt x="4824" y="3464381"/>
                  <a:pt x="3298" y="2952990"/>
                  <a:pt x="8122" y="2873400"/>
                </a:cubicBezTo>
                <a:lnTo>
                  <a:pt x="22225" y="0"/>
                </a:lnTo>
                <a:close/>
              </a:path>
            </a:pathLst>
          </a:custGeom>
          <a:solidFill>
            <a:schemeClr val="accent1">
              <a:alpha val="50195"/>
            </a:schemeClr>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 name="Line 55"/>
          <p:cNvSpPr>
            <a:spLocks noChangeShapeType="1"/>
          </p:cNvSpPr>
          <p:nvPr/>
        </p:nvSpPr>
        <p:spPr bwMode="auto">
          <a:xfrm>
            <a:off x="2053316" y="5852196"/>
            <a:ext cx="8291156" cy="0"/>
          </a:xfrm>
          <a:prstGeom prst="line">
            <a:avLst/>
          </a:prstGeom>
          <a:noFill/>
          <a:ln w="28575">
            <a:solidFill>
              <a:schemeClr val="tx1"/>
            </a:solidFill>
            <a:round/>
            <a:headEnd/>
            <a:tailEnd type="arrow"/>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462705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524000" y="0"/>
            <a:ext cx="9144000" cy="908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高次の公式</a:t>
            </a:r>
            <a:r>
              <a:rPr lang="en-US" altLang="ja-JP" sz="3600" b="1" dirty="0">
                <a:solidFill>
                  <a:srgbClr val="0000FF"/>
                </a:solidFill>
              </a:rPr>
              <a:t>:</a:t>
            </a:r>
            <a:r>
              <a:rPr lang="ja-JP" altLang="en-US" sz="3600" b="1" dirty="0">
                <a:solidFill>
                  <a:srgbClr val="0000FF"/>
                </a:solidFill>
              </a:rPr>
              <a:t> </a:t>
            </a:r>
            <a:r>
              <a:rPr lang="en-US" altLang="ja-JP" sz="3600" b="1" dirty="0">
                <a:solidFill>
                  <a:srgbClr val="0000FF"/>
                </a:solidFill>
              </a:rPr>
              <a:t>Newton-Cotes</a:t>
            </a:r>
            <a:r>
              <a:rPr lang="ja-JP" altLang="en-US" sz="3600" b="1" dirty="0">
                <a:solidFill>
                  <a:srgbClr val="0000FF"/>
                </a:solidFill>
              </a:rPr>
              <a:t>公式</a:t>
            </a:r>
            <a:endParaRPr lang="en-US" altLang="ja-JP" sz="3600" b="1" dirty="0">
              <a:solidFill>
                <a:srgbClr val="0000FF"/>
              </a:solidFill>
            </a:endParaRPr>
          </a:p>
        </p:txBody>
      </p:sp>
      <p:sp>
        <p:nvSpPr>
          <p:cNvPr id="179203" name="Rectangle 3"/>
          <p:cNvSpPr>
            <a:spLocks noGrp="1" noChangeArrowheads="1"/>
          </p:cNvSpPr>
          <p:nvPr>
            <p:ph type="body" idx="1"/>
          </p:nvPr>
        </p:nvSpPr>
        <p:spPr>
          <a:xfrm>
            <a:off x="1847528" y="1042392"/>
            <a:ext cx="7704856" cy="5050904"/>
          </a:xfrm>
        </p:spPr>
        <p:txBody>
          <a:bodyPr/>
          <a:lstStyle/>
          <a:p>
            <a:r>
              <a:rPr lang="en-US" altLang="ja-JP" sz="2400" b="1" dirty="0">
                <a:solidFill>
                  <a:srgbClr val="FF0000"/>
                </a:solidFill>
              </a:rPr>
              <a:t>Trapezoid formula</a:t>
            </a:r>
            <a:r>
              <a:rPr lang="en-US" altLang="ja-JP" sz="1800" b="1" dirty="0"/>
              <a:t> (</a:t>
            </a:r>
            <a:r>
              <a:rPr lang="ja-JP" altLang="en-US" sz="1800" b="1" dirty="0"/>
              <a:t>台形則</a:t>
            </a:r>
            <a:r>
              <a:rPr lang="en-US" altLang="ja-JP" sz="1800" b="1" dirty="0"/>
              <a:t>)</a:t>
            </a:r>
            <a:endParaRPr lang="ja-JP" altLang="en-US" sz="2400" b="1" dirty="0"/>
          </a:p>
          <a:p>
            <a:pPr marL="0" indent="0">
              <a:buNone/>
            </a:pPr>
            <a:endParaRPr lang="en-US" altLang="ja-JP" sz="2400" b="1" dirty="0">
              <a:solidFill>
                <a:srgbClr val="FF0000"/>
              </a:solidFill>
            </a:endParaRPr>
          </a:p>
          <a:p>
            <a:pPr marL="0" indent="0">
              <a:buNone/>
            </a:pPr>
            <a:endParaRPr lang="ja-JP" altLang="en-US" sz="2400" b="1" dirty="0">
              <a:solidFill>
                <a:srgbClr val="FF0000"/>
              </a:solidFill>
            </a:endParaRPr>
          </a:p>
          <a:p>
            <a:r>
              <a:rPr lang="en-US" altLang="ja-JP" sz="2400" b="1" dirty="0">
                <a:solidFill>
                  <a:srgbClr val="FF0000"/>
                </a:solidFill>
              </a:rPr>
              <a:t>Simpson formula</a:t>
            </a:r>
            <a:r>
              <a:rPr lang="en-US" altLang="ja-JP" sz="1800" b="1" dirty="0"/>
              <a:t> (Simpson</a:t>
            </a:r>
            <a:r>
              <a:rPr lang="ja-JP" altLang="en-US" sz="1800" b="1" dirty="0"/>
              <a:t>則</a:t>
            </a:r>
            <a:r>
              <a:rPr lang="en-US" altLang="ja-JP" sz="1800" b="1" dirty="0"/>
              <a:t>)</a:t>
            </a:r>
            <a:endParaRPr lang="ja-JP" altLang="en-US" sz="2400" b="1" dirty="0"/>
          </a:p>
          <a:p>
            <a:pPr marL="0" indent="0">
              <a:buNone/>
            </a:pPr>
            <a:endParaRPr lang="en-US" altLang="ja-JP" sz="2400" b="1" dirty="0">
              <a:solidFill>
                <a:srgbClr val="FF0000"/>
              </a:solidFill>
            </a:endParaRPr>
          </a:p>
          <a:p>
            <a:pPr marL="0" indent="0">
              <a:buNone/>
            </a:pPr>
            <a:endParaRPr lang="ja-JP" altLang="en-US" sz="2400" b="1" dirty="0">
              <a:solidFill>
                <a:srgbClr val="FF0000"/>
              </a:solidFill>
            </a:endParaRPr>
          </a:p>
          <a:p>
            <a:r>
              <a:rPr lang="en-US" altLang="ja-JP" sz="2400" b="1" dirty="0">
                <a:solidFill>
                  <a:srgbClr val="FF0000"/>
                </a:solidFill>
              </a:rPr>
              <a:t>Simpson’s 3/8 formula </a:t>
            </a:r>
            <a:r>
              <a:rPr lang="en-US" altLang="ja-JP" sz="1800" b="1" dirty="0"/>
              <a:t>(Simpson</a:t>
            </a:r>
            <a:r>
              <a:rPr lang="ja-JP" altLang="en-US" sz="1800" b="1" dirty="0"/>
              <a:t>の</a:t>
            </a:r>
            <a:r>
              <a:rPr lang="en-US" altLang="ja-JP" sz="1800" b="1" dirty="0"/>
              <a:t>3/8</a:t>
            </a:r>
            <a:r>
              <a:rPr lang="ja-JP" altLang="en-US" sz="1800" b="1" dirty="0"/>
              <a:t>則</a:t>
            </a:r>
            <a:r>
              <a:rPr lang="en-US" altLang="ja-JP" sz="1800" b="1" dirty="0"/>
              <a:t>)</a:t>
            </a:r>
            <a:endParaRPr lang="ja-JP" altLang="en-US" sz="2400" b="1" dirty="0"/>
          </a:p>
          <a:p>
            <a:pPr marL="0" indent="0">
              <a:buNone/>
            </a:pPr>
            <a:endParaRPr lang="en-US" altLang="ja-JP" sz="2400" b="1" dirty="0">
              <a:solidFill>
                <a:srgbClr val="FF0000"/>
              </a:solidFill>
            </a:endParaRPr>
          </a:p>
          <a:p>
            <a:pPr marL="0" indent="0">
              <a:buNone/>
            </a:pPr>
            <a:endParaRPr lang="ja-JP" altLang="en-US" sz="2400" b="1" dirty="0">
              <a:solidFill>
                <a:srgbClr val="FF0000"/>
              </a:solidFill>
            </a:endParaRPr>
          </a:p>
          <a:p>
            <a:r>
              <a:rPr lang="en-US" altLang="ja-JP" sz="2400" b="1" dirty="0">
                <a:solidFill>
                  <a:srgbClr val="FF0000"/>
                </a:solidFill>
              </a:rPr>
              <a:t>Bode/Boole-</a:t>
            </a:r>
            <a:r>
              <a:rPr lang="en-US" altLang="ja-JP" sz="2400" b="1" dirty="0" err="1">
                <a:solidFill>
                  <a:srgbClr val="FF0000"/>
                </a:solidFill>
              </a:rPr>
              <a:t>Vilarceau</a:t>
            </a:r>
            <a:r>
              <a:rPr lang="en-US" altLang="ja-JP" sz="2400" b="1" dirty="0">
                <a:solidFill>
                  <a:srgbClr val="FF0000"/>
                </a:solidFill>
              </a:rPr>
              <a:t> formula</a:t>
            </a:r>
            <a:r>
              <a:rPr lang="en-US" altLang="ja-JP" sz="1800" b="1" dirty="0"/>
              <a:t> (Bode/Boole</a:t>
            </a:r>
            <a:r>
              <a:rPr lang="ja-JP" altLang="en-US" sz="1800" b="1" dirty="0"/>
              <a:t>則</a:t>
            </a:r>
            <a:r>
              <a:rPr lang="en-US" altLang="ja-JP" sz="1800" b="1" dirty="0"/>
              <a:t>)</a:t>
            </a:r>
            <a:endParaRPr lang="ja-JP" altLang="en-US" sz="2400" b="1" dirty="0"/>
          </a:p>
        </p:txBody>
      </p:sp>
      <p:graphicFrame>
        <p:nvGraphicFramePr>
          <p:cNvPr id="179204" name="Object 4"/>
          <p:cNvGraphicFramePr>
            <a:graphicFrameLocks noChangeAspect="1"/>
          </p:cNvGraphicFramePr>
          <p:nvPr/>
        </p:nvGraphicFramePr>
        <p:xfrm>
          <a:off x="2603848" y="5409071"/>
          <a:ext cx="7272337" cy="792163"/>
        </p:xfrm>
        <a:graphic>
          <a:graphicData uri="http://schemas.openxmlformats.org/presentationml/2006/ole">
            <mc:AlternateContent xmlns:mc="http://schemas.openxmlformats.org/markup-compatibility/2006">
              <mc:Choice xmlns:v="urn:schemas-microsoft-com:vml" Requires="v">
                <p:oleObj name="数式" r:id="rId2" imgW="3962160" imgH="431640" progId="Equation.3">
                  <p:embed/>
                </p:oleObj>
              </mc:Choice>
              <mc:Fallback>
                <p:oleObj name="数式" r:id="rId2" imgW="3962160" imgH="431640" progId="Equation.3">
                  <p:embed/>
                  <p:pic>
                    <p:nvPicPr>
                      <p:cNvPr id="17920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848" y="5409071"/>
                        <a:ext cx="7272337"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05" name="Object 5"/>
          <p:cNvGraphicFramePr>
            <a:graphicFrameLocks noChangeAspect="1"/>
          </p:cNvGraphicFramePr>
          <p:nvPr/>
        </p:nvGraphicFramePr>
        <p:xfrm>
          <a:off x="3946629" y="4184936"/>
          <a:ext cx="5827713" cy="792162"/>
        </p:xfrm>
        <a:graphic>
          <a:graphicData uri="http://schemas.openxmlformats.org/presentationml/2006/ole">
            <mc:AlternateContent xmlns:mc="http://schemas.openxmlformats.org/markup-compatibility/2006">
              <mc:Choice xmlns:v="urn:schemas-microsoft-com:vml" Requires="v">
                <p:oleObj name="数式" r:id="rId4" imgW="3174840" imgH="431640" progId="Equation.3">
                  <p:embed/>
                </p:oleObj>
              </mc:Choice>
              <mc:Fallback>
                <p:oleObj name="数式" r:id="rId4" imgW="3174840" imgH="431640" progId="Equation.3">
                  <p:embed/>
                  <p:pic>
                    <p:nvPicPr>
                      <p:cNvPr id="17920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6629" y="4184936"/>
                        <a:ext cx="5827713"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06" name="Object 6"/>
          <p:cNvGraphicFramePr>
            <a:graphicFrameLocks noChangeAspect="1"/>
          </p:cNvGraphicFramePr>
          <p:nvPr/>
        </p:nvGraphicFramePr>
        <p:xfrm>
          <a:off x="4007769" y="2852937"/>
          <a:ext cx="5103813" cy="792163"/>
        </p:xfrm>
        <a:graphic>
          <a:graphicData uri="http://schemas.openxmlformats.org/presentationml/2006/ole">
            <mc:AlternateContent xmlns:mc="http://schemas.openxmlformats.org/markup-compatibility/2006">
              <mc:Choice xmlns:v="urn:schemas-microsoft-com:vml" Requires="v">
                <p:oleObj name="数式" r:id="rId6" imgW="2781000" imgH="431640" progId="Equation.3">
                  <p:embed/>
                </p:oleObj>
              </mc:Choice>
              <mc:Fallback>
                <p:oleObj name="数式" r:id="rId6" imgW="2781000" imgH="431640" progId="Equation.3">
                  <p:embed/>
                  <p:pic>
                    <p:nvPicPr>
                      <p:cNvPr id="17920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7769" y="2852937"/>
                        <a:ext cx="5103813"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07" name="Object 7"/>
          <p:cNvGraphicFramePr>
            <a:graphicFrameLocks noChangeAspect="1"/>
          </p:cNvGraphicFramePr>
          <p:nvPr/>
        </p:nvGraphicFramePr>
        <p:xfrm>
          <a:off x="3935761" y="1484784"/>
          <a:ext cx="4264025" cy="792162"/>
        </p:xfrm>
        <a:graphic>
          <a:graphicData uri="http://schemas.openxmlformats.org/presentationml/2006/ole">
            <mc:AlternateContent xmlns:mc="http://schemas.openxmlformats.org/markup-compatibility/2006">
              <mc:Choice xmlns:v="urn:schemas-microsoft-com:vml" Requires="v">
                <p:oleObj name="数式" r:id="rId8" imgW="2323800" imgH="431640" progId="Equation.3">
                  <p:embed/>
                </p:oleObj>
              </mc:Choice>
              <mc:Fallback>
                <p:oleObj name="数式" r:id="rId8" imgW="2323800" imgH="431640" progId="Equation.3">
                  <p:embed/>
                  <p:pic>
                    <p:nvPicPr>
                      <p:cNvPr id="179207"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5761" y="1484784"/>
                        <a:ext cx="4264025"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8" name="直線コネクタ 7">
            <a:extLst>
              <a:ext uri="{FF2B5EF4-FFF2-40B4-BE49-F238E27FC236}">
                <a16:creationId xmlns:a16="http://schemas.microsoft.com/office/drawing/2014/main" id="{100DF830-9FBD-49B2-A864-08F6AFCE54A4}"/>
              </a:ext>
            </a:extLst>
          </p:cNvPr>
          <p:cNvCxnSpPr/>
          <p:nvPr/>
        </p:nvCxnSpPr>
        <p:spPr>
          <a:xfrm>
            <a:off x="8976320" y="5949280"/>
            <a:ext cx="2880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EDC75C72-6BA3-4980-83DC-4439C73F51E7}"/>
              </a:ext>
            </a:extLst>
          </p:cNvPr>
          <p:cNvCxnSpPr/>
          <p:nvPr/>
        </p:nvCxnSpPr>
        <p:spPr>
          <a:xfrm>
            <a:off x="8904312" y="4725144"/>
            <a:ext cx="2880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F6E3F24-12CB-4DC2-A6F1-3F20013948F0}"/>
              </a:ext>
            </a:extLst>
          </p:cNvPr>
          <p:cNvCxnSpPr/>
          <p:nvPr/>
        </p:nvCxnSpPr>
        <p:spPr>
          <a:xfrm>
            <a:off x="8203282" y="3419475"/>
            <a:ext cx="2880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0E4538A-C8FD-4D08-A04E-F81145BA85EF}"/>
              </a:ext>
            </a:extLst>
          </p:cNvPr>
          <p:cNvCxnSpPr/>
          <p:nvPr/>
        </p:nvCxnSpPr>
        <p:spPr>
          <a:xfrm>
            <a:off x="7464152" y="2060848"/>
            <a:ext cx="2880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29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FBB31-544B-C983-7B8A-A5C1D75C23EE}"/>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C01A4111-233B-B4DC-A4A6-7800B5DF9642}"/>
              </a:ext>
            </a:extLst>
          </p:cNvPr>
          <p:cNvSpPr>
            <a:spLocks noGrp="1" noChangeArrowheads="1"/>
          </p:cNvSpPr>
          <p:nvPr>
            <p:ph type="title"/>
          </p:nvPr>
        </p:nvSpPr>
        <p:spPr>
          <a:xfrm>
            <a:off x="1524000" y="0"/>
            <a:ext cx="9144000" cy="762000"/>
          </a:xfrm>
        </p:spPr>
        <p:txBody>
          <a:bodyPr/>
          <a:lstStyle/>
          <a:p>
            <a:pPr eaLnBrk="1" hangingPunct="1"/>
            <a:r>
              <a:rPr lang="ja-JP" altLang="en-US" sz="3600" b="1" dirty="0">
                <a:solidFill>
                  <a:srgbClr val="0000FF"/>
                </a:solidFill>
              </a:rPr>
              <a:t>機械学習回帰のチュートリアルコース </a:t>
            </a:r>
            <a:r>
              <a:rPr lang="en-US" altLang="ja-JP" sz="3600" b="1" dirty="0">
                <a:solidFill>
                  <a:srgbClr val="0000FF"/>
                </a:solidFill>
              </a:rPr>
              <a:t>2022</a:t>
            </a:r>
            <a:r>
              <a:rPr lang="ja-JP" altLang="en-US" sz="3600" b="1" dirty="0">
                <a:solidFill>
                  <a:srgbClr val="0000FF"/>
                </a:solidFill>
              </a:rPr>
              <a:t>年</a:t>
            </a:r>
          </a:p>
        </p:txBody>
      </p:sp>
      <p:sp>
        <p:nvSpPr>
          <p:cNvPr id="7171" name="Text Box 3">
            <a:extLst>
              <a:ext uri="{FF2B5EF4-FFF2-40B4-BE49-F238E27FC236}">
                <a16:creationId xmlns:a16="http://schemas.microsoft.com/office/drawing/2014/main" id="{121D3740-CE8D-5637-DC7C-CBD72B4B1E43}"/>
              </a:ext>
            </a:extLst>
          </p:cNvPr>
          <p:cNvSpPr txBox="1">
            <a:spLocks noChangeArrowheads="1"/>
          </p:cNvSpPr>
          <p:nvPr/>
        </p:nvSpPr>
        <p:spPr bwMode="auto">
          <a:xfrm>
            <a:off x="263352" y="652626"/>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tab pos="1433513" algn="l"/>
              </a:tabLst>
              <a:defRPr/>
            </a:pP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hlinkClick r:id="rId3">
                  <a:extLst>
                    <a:ext uri="{A12FA001-AC4F-418D-AE19-62706E023703}">
                      <ahyp:hlinkClr xmlns:ahyp="http://schemas.microsoft.com/office/drawing/2018/hyperlinkcolor" val="tx"/>
                    </a:ext>
                  </a:extLst>
                </a:hlinkClick>
              </a:rPr>
              <a:t>http://conf.mdxes.iir.isct.ac.jp/D2MatE/2022Tutorial/tutorial2022.html</a:t>
            </a:r>
            <a:endPar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646C8407-506F-1899-91F1-292ED1716C72}"/>
              </a:ext>
            </a:extLst>
          </p:cNvPr>
          <p:cNvPicPr>
            <a:picLocks noChangeAspect="1"/>
          </p:cNvPicPr>
          <p:nvPr/>
        </p:nvPicPr>
        <p:blipFill>
          <a:blip r:embed="rId4"/>
          <a:srcRect t="12201" r="17298" b="44750"/>
          <a:stretch/>
        </p:blipFill>
        <p:spPr>
          <a:xfrm>
            <a:off x="695400" y="1124744"/>
            <a:ext cx="10642965" cy="5565999"/>
          </a:xfrm>
          <a:prstGeom prst="rect">
            <a:avLst/>
          </a:prstGeom>
        </p:spPr>
      </p:pic>
      <p:sp>
        <p:nvSpPr>
          <p:cNvPr id="2" name="正方形/長方形 1">
            <a:extLst>
              <a:ext uri="{FF2B5EF4-FFF2-40B4-BE49-F238E27FC236}">
                <a16:creationId xmlns:a16="http://schemas.microsoft.com/office/drawing/2014/main" id="{4503D578-8CAF-E463-1C4D-DA1E0F84D5D5}"/>
              </a:ext>
            </a:extLst>
          </p:cNvPr>
          <p:cNvSpPr/>
          <p:nvPr/>
        </p:nvSpPr>
        <p:spPr>
          <a:xfrm>
            <a:off x="911424" y="5912108"/>
            <a:ext cx="3600400" cy="8506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481423173"/>
      </p:ext>
    </p:extLst>
  </p:cSld>
  <p:clrMapOvr>
    <a:masterClrMapping/>
  </p:clrMapOvr>
</p:sld>
</file>

<file path=ppt/theme/theme1.xml><?xml version="1.0" encoding="utf-8"?>
<a:theme xmlns:a="http://schemas.openxmlformats.org/drawingml/2006/main" name="12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0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10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7328</TotalTime>
  <Words>9734</Words>
  <Application>Microsoft Office PowerPoint</Application>
  <PresentationFormat>ワイド画面</PresentationFormat>
  <Paragraphs>975</Paragraphs>
  <Slides>87</Slides>
  <Notes>64</Notes>
  <HiddenSlides>0</HiddenSlides>
  <MMClips>0</MMClips>
  <ScaleCrop>false</ScaleCrop>
  <HeadingPairs>
    <vt:vector size="8" baseType="variant">
      <vt:variant>
        <vt:lpstr>使用されているフォント</vt:lpstr>
      </vt:variant>
      <vt:variant>
        <vt:i4>10</vt:i4>
      </vt:variant>
      <vt:variant>
        <vt:lpstr>テーマ</vt:lpstr>
      </vt:variant>
      <vt:variant>
        <vt:i4>6</vt:i4>
      </vt:variant>
      <vt:variant>
        <vt:lpstr>埋め込まれた OLE サーバー</vt:lpstr>
      </vt:variant>
      <vt:variant>
        <vt:i4>2</vt:i4>
      </vt:variant>
      <vt:variant>
        <vt:lpstr>スライド タイトル</vt:lpstr>
      </vt:variant>
      <vt:variant>
        <vt:i4>87</vt:i4>
      </vt:variant>
    </vt:vector>
  </HeadingPairs>
  <TitlesOfParts>
    <vt:vector size="105" baseType="lpstr">
      <vt:lpstr>ＨＧ丸ゴシックB</vt:lpstr>
      <vt:lpstr>HG丸ｺﾞｼｯｸM-PRO</vt:lpstr>
      <vt:lpstr>ＭＳ ゴシック</vt:lpstr>
      <vt:lpstr>游ゴシック</vt:lpstr>
      <vt:lpstr>Arial</vt:lpstr>
      <vt:lpstr>Calibri</vt:lpstr>
      <vt:lpstr>Calibri Light</vt:lpstr>
      <vt:lpstr>Cambria Math</vt:lpstr>
      <vt:lpstr>Cascadia Code</vt:lpstr>
      <vt:lpstr>Times New Roman</vt:lpstr>
      <vt:lpstr>12_標準デザイン</vt:lpstr>
      <vt:lpstr>30_標準デザイン</vt:lpstr>
      <vt:lpstr>1_標準デザイン</vt:lpstr>
      <vt:lpstr>Office 2013 - 2022 テーマ</vt:lpstr>
      <vt:lpstr>101_標準デザイン</vt:lpstr>
      <vt:lpstr>5_標準デザイン</vt:lpstr>
      <vt:lpstr>Worksheet</vt:lpstr>
      <vt:lpstr>数式</vt:lpstr>
      <vt:lpstr>材料計算科学基礎</vt:lpstr>
      <vt:lpstr>授業日程</vt:lpstr>
      <vt:lpstr>評価</vt:lpstr>
      <vt:lpstr>講義の目的</vt:lpstr>
      <vt:lpstr>講義Web</vt:lpstr>
      <vt:lpstr>講義Web</vt:lpstr>
      <vt:lpstr>関連Web: 最小二乗法の理論</vt:lpstr>
      <vt:lpstr>機械学習関連プログラム</vt:lpstr>
      <vt:lpstr>機械学習回帰のチュートリアルコース 2022年</vt:lpstr>
      <vt:lpstr>教育用電子計算機システム2024の環境</vt:lpstr>
      <vt:lpstr>使用する環境</vt:lpstr>
      <vt:lpstr>ファイルの共有</vt:lpstr>
      <vt:lpstr>パワーポイントのプログラムコードの問題</vt:lpstr>
      <vt:lpstr>.pynbファイルと.pyファイル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多項式線形最小二乗法: numpyライブラリのpolyfit()関数</vt:lpstr>
      <vt:lpstr>numpy polyfitを検索してみる</vt:lpstr>
      <vt:lpstr>numpy polyfitを検索してみる</vt:lpstr>
      <vt:lpstr>PowerPoint プレゼンテーション</vt:lpstr>
      <vt:lpstr>PowerPoint プレゼンテーション</vt:lpstr>
      <vt:lpstr>PowerPoint プレゼンテーション</vt:lpstr>
      <vt:lpstr>どうやってpolyfit()関数を見つけるか</vt:lpstr>
      <vt:lpstr>numpy polyfitを検索してみる</vt:lpstr>
      <vt:lpstr>numpy polyfitを検索してみる</vt:lpstr>
      <vt:lpstr>numpy.polynomial polyfit</vt:lpstr>
      <vt:lpstr>polyfit()のプログラム例</vt:lpstr>
      <vt:lpstr>PowerPoint プレゼンテーション</vt:lpstr>
      <vt:lpstr>最小二乗法: 二乗誤差を最小化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2025年 Copilotへの質問: logN = a + b * Tinvの回帰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質問: 過学習の判断方法</vt:lpstr>
      <vt:lpstr>PowerPoint プレゼンテーション</vt:lpstr>
      <vt:lpstr>Kernel ridge回帰</vt:lpstr>
      <vt:lpstr>過学習している例</vt:lpstr>
      <vt:lpstr>基底関数 (幅 w) の選択で過学習を抑える</vt:lpstr>
      <vt:lpstr>正則化で過学習を抑える (この例では効果が無い)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数値微分: 微分を中心差分で近似する</vt:lpstr>
      <vt:lpstr>数値積分: 台形で近似して面積を求める (台形公式)</vt:lpstr>
      <vt:lpstr>高次の公式: Newton-Cotes公式</vt:lpstr>
    </vt:vector>
  </TitlesOfParts>
  <Company>Tokyo Institute ｏｆ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Toshio Kamiya</dc:creator>
  <cp:lastModifiedBy>利夫 神谷</cp:lastModifiedBy>
  <cp:revision>919</cp:revision>
  <cp:lastPrinted>2018-06-11T02:02:32Z</cp:lastPrinted>
  <dcterms:created xsi:type="dcterms:W3CDTF">2007-04-10T12:04:37Z</dcterms:created>
  <dcterms:modified xsi:type="dcterms:W3CDTF">2025-01-22T01:15:20Z</dcterms:modified>
</cp:coreProperties>
</file>