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4053" r:id="rId2"/>
  </p:sldMasterIdLst>
  <p:notesMasterIdLst>
    <p:notesMasterId r:id="rId27"/>
  </p:notesMasterIdLst>
  <p:sldIdLst>
    <p:sldId id="4885" r:id="rId3"/>
    <p:sldId id="4958" r:id="rId4"/>
    <p:sldId id="4976" r:id="rId5"/>
    <p:sldId id="4977" r:id="rId6"/>
    <p:sldId id="4975" r:id="rId7"/>
    <p:sldId id="4956" r:id="rId8"/>
    <p:sldId id="4960" r:id="rId9"/>
    <p:sldId id="4957" r:id="rId10"/>
    <p:sldId id="4970" r:id="rId11"/>
    <p:sldId id="4971" r:id="rId12"/>
    <p:sldId id="4973" r:id="rId13"/>
    <p:sldId id="4959" r:id="rId14"/>
    <p:sldId id="4974" r:id="rId15"/>
    <p:sldId id="4961" r:id="rId16"/>
    <p:sldId id="4962" r:id="rId17"/>
    <p:sldId id="4804" r:id="rId18"/>
    <p:sldId id="4963" r:id="rId19"/>
    <p:sldId id="4964" r:id="rId20"/>
    <p:sldId id="4978" r:id="rId21"/>
    <p:sldId id="4965" r:id="rId22"/>
    <p:sldId id="4966" r:id="rId23"/>
    <p:sldId id="4967" r:id="rId24"/>
    <p:sldId id="4968" r:id="rId25"/>
    <p:sldId id="4969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神谷 利夫" initials="神谷" lastIdx="1" clrIdx="0">
    <p:extLst>
      <p:ext uri="{19B8F6BF-5375-455C-9EA6-DF929625EA0E}">
        <p15:presenceInfo xmlns:p15="http://schemas.microsoft.com/office/powerpoint/2012/main" userId="7d9dfa9c7fba71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3" autoAdjust="0"/>
    <p:restoredTop sz="96652" autoAdjust="0"/>
  </p:normalViewPr>
  <p:slideViewPr>
    <p:cSldViewPr snapToGrid="0">
      <p:cViewPr varScale="1">
        <p:scale>
          <a:sx n="108" d="100"/>
          <a:sy n="108" d="100"/>
        </p:scale>
        <p:origin x="114" y="2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9652D-4DC6-43D8-9FF5-E1C9EAEB0F0E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6E9C1-5B12-4393-898A-0F129C7F5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00779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8911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87697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48578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97076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81732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07399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6327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96081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2673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9820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48619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20833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76699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55428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87718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4117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3855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55589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00447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14478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49207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2323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36561" indent="-28329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33170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586438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39706" indent="-226634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492974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46243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399511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52779" indent="-22663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065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065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1200" y="506413"/>
            <a:ext cx="3363913" cy="2522537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3682" tIns="41841" rIns="83682" bIns="4184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8348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99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69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46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CC95DEB-C3C7-4866-8081-5B6892F54F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911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54FF618-FB23-4406-AA5F-90923A0AB0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790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64CDCAE-1FB1-41A9-956B-8D0F3DB834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3816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2BD782B-B2D3-474A-B4F9-C878C02A30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8801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BC77A8-6E21-43DF-9FB4-26568B8511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7848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ADFD9C1-24F8-4B7B-8AC2-7B93739559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4612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8D68592-1E33-4DA4-AF40-8CA85ECD93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5542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43F714-7AFC-4A41-BEF7-2287C5E68B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800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555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8C6A598-E6C3-490F-8B9A-6E6A15DD6C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5826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3A686C5-27CC-4185-B22A-4C7CED8CD7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7185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7C6AB5-DA06-4D6C-968A-E55286C336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865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7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59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89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11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10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9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AC9C-C48F-4FA9-A1BF-043E4229BD26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12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4C90DA-E985-4CB0-BA71-73DB65F8E7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460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FC8AB49-6B7D-28A3-6E76-15C73909B87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xrd_fit.py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3E6590B-531C-86BA-F68C-191F15A0DE82}"/>
              </a:ext>
            </a:extLst>
          </p:cNvPr>
          <p:cNvSpPr txBox="1"/>
          <p:nvPr/>
        </p:nvSpPr>
        <p:spPr>
          <a:xfrm>
            <a:off x="162571" y="771850"/>
            <a:ext cx="858589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Purpose: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Assist to determine phases included in powder XRD pattern</a:t>
            </a:r>
          </a:p>
          <a:p>
            <a:pPr marL="285750" lvl="0" indent="-285750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Files: </a:t>
            </a:r>
            <a:b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Input: Observed </a:t>
            </a:r>
            <a:r>
              <a:rPr lang="en-US" altLang="ja-JP" dirty="0" err="1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pXRD</a:t>
            </a: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pattern</a:t>
            </a:r>
            <a:b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          CIF files in a single folder, which are expected to be included</a:t>
            </a:r>
          </a:p>
          <a:p>
            <a:pPr marL="285750" lvl="0" indent="-285750" defTabSz="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Function: 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) Plot input XRD pattern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(ii) Check overwraps</a:t>
            </a: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between CIF XRD patterns</a:t>
            </a:r>
            <a:b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          to find diffraction peaks to identify phases</a:t>
            </a:r>
            <a:b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(iii) Check correlation coefficients between the input XRD and the CIF XRD patterns</a:t>
            </a:r>
            <a:b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          to find majority phases and to exclude unnecessary </a:t>
            </a: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CIF files</a:t>
            </a:r>
            <a:b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(iv) Compare </a:t>
            </a:r>
            <a:r>
              <a:rPr kumimoji="1" lang="en-US" altLang="ja-JP" sz="1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th</a:t>
            </a: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e input XRD pattern and the CIF XRD patterns</a:t>
            </a:r>
            <a:b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(v) Sparce modeling:</a:t>
            </a:r>
            <a:b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      Fitting the input XRD patterns by summation of the CIF XRD patterns</a:t>
            </a:r>
            <a:b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en-US" altLang="ja-JP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      using LASSO regression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7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全データを並べる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</a:rPr>
              <a:t>: “input curve and bars”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7C48B8-1E7E-9418-E6BE-14FA90271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00" r="26499" b="9956"/>
          <a:stretch/>
        </p:blipFill>
        <p:spPr>
          <a:xfrm>
            <a:off x="161926" y="635119"/>
            <a:ext cx="5181600" cy="57479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EC435B-8962-E7B1-0D08-30592BB66AF6}"/>
              </a:ext>
            </a:extLst>
          </p:cNvPr>
          <p:cNvSpPr/>
          <p:nvPr/>
        </p:nvSpPr>
        <p:spPr>
          <a:xfrm>
            <a:off x="2752726" y="922516"/>
            <a:ext cx="1819274" cy="262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8BD6997-3472-D282-A70C-8A9797197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69" y="1327815"/>
            <a:ext cx="7761427" cy="517428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02C847-A9A0-802D-6322-6C8CFEF427CC}"/>
              </a:ext>
            </a:extLst>
          </p:cNvPr>
          <p:cNvSpPr txBox="1"/>
          <p:nvPr/>
        </p:nvSpPr>
        <p:spPr>
          <a:xfrm>
            <a:off x="4864608" y="2991627"/>
            <a:ext cx="287487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ja-JP" altLang="en-US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ピーク近くでクリックすると、</a:t>
            </a:r>
            <a:br>
              <a:rPr lang="en-US" altLang="ja-JP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ja-JP" altLang="en-US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最近接</a:t>
            </a:r>
            <a:r>
              <a:rPr lang="en-US" altLang="ja-JP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2θ</a:t>
            </a:r>
            <a:r>
              <a:rPr lang="ja-JP" altLang="en-US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のデータ情報を</a:t>
            </a:r>
            <a:br>
              <a:rPr lang="en-US" altLang="ja-JP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ja-JP" altLang="en-US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コンソールに表示</a:t>
            </a:r>
            <a:endParaRPr kumimoji="1" lang="en-US" altLang="ja-JP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85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全データを並べる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</a:rPr>
              <a:t>: “Plot: all curves”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7C48B8-1E7E-9418-E6BE-14FA90271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00" r="26499" b="9956"/>
          <a:stretch/>
        </p:blipFill>
        <p:spPr>
          <a:xfrm>
            <a:off x="161926" y="635119"/>
            <a:ext cx="5181600" cy="57479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EC435B-8962-E7B1-0D08-30592BB66AF6}"/>
              </a:ext>
            </a:extLst>
          </p:cNvPr>
          <p:cNvSpPr/>
          <p:nvPr/>
        </p:nvSpPr>
        <p:spPr>
          <a:xfrm>
            <a:off x="4568115" y="922516"/>
            <a:ext cx="775411" cy="262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115035-E595-6ED6-5F24-4DC6F3838A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37" b="6780"/>
          <a:stretch/>
        </p:blipFill>
        <p:spPr>
          <a:xfrm>
            <a:off x="80467" y="1327815"/>
            <a:ext cx="9144000" cy="525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1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CIF</a:t>
            </a:r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を選択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 “correlation”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7C48B8-1E7E-9418-E6BE-14FA90271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00" r="26499" b="9956"/>
          <a:stretch/>
        </p:blipFill>
        <p:spPr>
          <a:xfrm>
            <a:off x="161926" y="635119"/>
            <a:ext cx="5181600" cy="57479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EC435B-8962-E7B1-0D08-30592BB66AF6}"/>
              </a:ext>
            </a:extLst>
          </p:cNvPr>
          <p:cNvSpPr/>
          <p:nvPr/>
        </p:nvSpPr>
        <p:spPr>
          <a:xfrm>
            <a:off x="207258" y="646386"/>
            <a:ext cx="847725" cy="262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32B4B4-AE55-7806-2CB4-445FA0E4EE43}"/>
              </a:ext>
            </a:extLst>
          </p:cNvPr>
          <p:cNvSpPr txBox="1"/>
          <p:nvPr/>
        </p:nvSpPr>
        <p:spPr>
          <a:xfrm>
            <a:off x="2752726" y="646386"/>
            <a:ext cx="557212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2563" marR="0" lvl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CIF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ファイルの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パターンを計算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182563" marR="0" lvl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CIF</a:t>
            </a:r>
            <a:r>
              <a:rPr lang="ja-JP" alt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から計算した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XRD</a:t>
            </a:r>
            <a:r>
              <a:rPr lang="ja-JP" alt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パターンの相関係数をプロットする</a:t>
            </a:r>
            <a:b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ja-JP" alt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 データ 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y</a:t>
            </a:r>
            <a:r>
              <a:rPr lang="en-US" altLang="ja-JP" sz="1400" b="1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1</a:t>
            </a:r>
            <a:r>
              <a:rPr lang="ja-JP" altLang="en-US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と 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y</a:t>
            </a:r>
            <a:r>
              <a:rPr lang="en-US" altLang="ja-JP" sz="1400" b="1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2</a:t>
            </a:r>
            <a:r>
              <a:rPr lang="en-US" altLang="ja-JP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の相関係数</a:t>
            </a:r>
            <a:r>
              <a:rPr lang="en-US" altLang="ja-JP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: r</a:t>
            </a:r>
            <a:r>
              <a:rPr lang="en-US" altLang="ja-JP" sz="1400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12</a:t>
            </a:r>
            <a:r>
              <a:rPr lang="en-US" altLang="ja-JP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= 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y</a:t>
            </a:r>
            <a:r>
              <a:rPr lang="en-US" altLang="ja-JP" sz="1400" b="1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1</a:t>
            </a:r>
            <a:r>
              <a:rPr lang="ja-JP" altLang="en-US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･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y</a:t>
            </a:r>
            <a:r>
              <a:rPr lang="en-US" altLang="ja-JP" sz="1400" b="1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2</a:t>
            </a:r>
            <a:r>
              <a:rPr lang="ja-JP" alt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/</a:t>
            </a:r>
            <a:r>
              <a:rPr lang="ja-JP" alt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|y</a:t>
            </a:r>
            <a:r>
              <a:rPr lang="en-US" altLang="ja-JP" sz="1400" b="1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1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|</a:t>
            </a:r>
            <a:r>
              <a:rPr lang="ja-JP" alt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/</a:t>
            </a:r>
            <a:r>
              <a:rPr lang="ja-JP" alt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|y</a:t>
            </a:r>
            <a:r>
              <a:rPr lang="en-US" altLang="ja-JP" sz="1400" b="1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2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|</a:t>
            </a:r>
            <a:br>
              <a:rPr lang="en-US" altLang="ja-JP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en-US" altLang="ja-JP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        r = 1.0: </a:t>
            </a:r>
            <a:r>
              <a:rPr lang="ja-JP" altLang="en-US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同一　　　</a:t>
            </a:r>
            <a:r>
              <a:rPr lang="en-US" altLang="ja-JP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0.0:</a:t>
            </a:r>
            <a:r>
              <a:rPr lang="ja-JP" altLang="en-US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ピークの重なりがない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0666FC-0A6E-3D45-2F7A-639C424F49A4}"/>
              </a:ext>
            </a:extLst>
          </p:cNvPr>
          <p:cNvSpPr txBox="1"/>
          <p:nvPr/>
        </p:nvSpPr>
        <p:spPr>
          <a:xfrm>
            <a:off x="329184" y="1499615"/>
            <a:ext cx="821497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/>
              <a:t>Correlation coefficients:</a:t>
            </a:r>
          </a:p>
          <a:p>
            <a:r>
              <a:rPr lang="ja-JP" altLang="en-US" sz="1400" dirty="0"/>
              <a:t> </a:t>
            </a:r>
            <a:r>
              <a:rPr lang="ja-JP" altLang="en-US" sz="1400" b="1" dirty="0">
                <a:solidFill>
                  <a:srgbClr val="FF0000"/>
                </a:solidFill>
              </a:rPr>
              <a:t>identical?   </a:t>
            </a:r>
            <a:r>
              <a:rPr lang="ja-JP" altLang="en-US" sz="1400" dirty="0"/>
              <a:t>0.9181: ( 0- 1): (obs                 )-(phase1              )　　</a:t>
            </a:r>
            <a:r>
              <a:rPr lang="ja-JP" altLang="en-US" sz="1400" dirty="0">
                <a:solidFill>
                  <a:srgbClr val="FF0000"/>
                </a:solidFill>
              </a:rPr>
              <a:t>　一番可能性のある</a:t>
            </a:r>
            <a:r>
              <a:rPr lang="en-US" altLang="ja-JP" sz="1400" dirty="0">
                <a:solidFill>
                  <a:srgbClr val="FF0000"/>
                </a:solidFill>
              </a:rPr>
              <a:t>Majority</a:t>
            </a:r>
            <a:r>
              <a:rPr lang="ja-JP" altLang="en-US" sz="1400" dirty="0">
                <a:solidFill>
                  <a:srgbClr val="FF0000"/>
                </a:solidFill>
              </a:rPr>
              <a:t>相？</a:t>
            </a:r>
          </a:p>
          <a:p>
            <a:r>
              <a:rPr lang="ja-JP" altLang="en-US" sz="1400" dirty="0"/>
              <a:t>      *****   0.6398: ( 0- 2): (obs                 )-(phase2              )</a:t>
            </a:r>
          </a:p>
          <a:p>
            <a:r>
              <a:rPr lang="ja-JP" altLang="en-US" sz="1400" dirty="0"/>
              <a:t>                   0.2192: ( 0- 3): (obs                 )-(phase3              )</a:t>
            </a:r>
          </a:p>
          <a:p>
            <a:r>
              <a:rPr lang="ja-JP" altLang="en-US" sz="1400" dirty="0"/>
              <a:t>                   0.2189: ( 0- 4): (obs                 )-(phase3b-2           )</a:t>
            </a:r>
          </a:p>
          <a:p>
            <a:r>
              <a:rPr lang="ja-JP" altLang="en-US" sz="1400" dirty="0"/>
              <a:t>                   0.2044: ( 0- 5): (obs                 )-(phase4              )</a:t>
            </a:r>
          </a:p>
          <a:p>
            <a:r>
              <a:rPr lang="ja-JP" altLang="en-US" sz="1400" dirty="0"/>
              <a:t>          ***   0.3832: ( 0- 6): (obs                 )-(phase5              )</a:t>
            </a:r>
          </a:p>
          <a:p>
            <a:r>
              <a:rPr lang="ja-JP" altLang="en-US" sz="1400" dirty="0"/>
              <a:t>      *****   0.5209: ( 1- 2): (phase1            )-(phase2              )</a:t>
            </a:r>
          </a:p>
          <a:p>
            <a:r>
              <a:rPr lang="ja-JP" altLang="en-US" sz="1400" dirty="0"/>
              <a:t>                   0.1353: ( 1- 3): (phase1            )-(phase3              )</a:t>
            </a:r>
          </a:p>
          <a:p>
            <a:r>
              <a:rPr lang="ja-JP" altLang="en-US" sz="1400" dirty="0"/>
              <a:t>                   0.0717: ( 1- 4): (phase1            )-(phase3b-2           )</a:t>
            </a:r>
          </a:p>
          <a:p>
            <a:r>
              <a:rPr lang="ja-JP" altLang="en-US" sz="1400" dirty="0"/>
              <a:t>                   0.0407: ( 1- 5): (phase1            )-(phase4              )</a:t>
            </a:r>
          </a:p>
          <a:p>
            <a:r>
              <a:rPr lang="ja-JP" altLang="en-US" sz="1400" dirty="0"/>
              <a:t>                   0.1345: ( 1- 6): (phase1            )-(phase5              )</a:t>
            </a:r>
          </a:p>
          <a:p>
            <a:r>
              <a:rPr lang="ja-JP" altLang="en-US" sz="1400" dirty="0"/>
              <a:t>          ***   0.3046: ( 2- 3): (phase2            )-(phase3              )</a:t>
            </a:r>
          </a:p>
          <a:p>
            <a:r>
              <a:rPr lang="ja-JP" altLang="en-US" sz="1400" dirty="0"/>
              <a:t>       ****   0.4823: ( 2- 4): (phase2             )-(phase3b-2           )</a:t>
            </a:r>
          </a:p>
          <a:p>
            <a:r>
              <a:rPr lang="ja-JP" altLang="en-US" sz="1400" dirty="0"/>
              <a:t>       ****   0.4545: ( 2- 5): (phase2             )-(phase4              )</a:t>
            </a:r>
          </a:p>
          <a:p>
            <a:r>
              <a:rPr lang="ja-JP" altLang="en-US" sz="1400" dirty="0"/>
              <a:t>         ***   0.3601: ( 2- 6): (phase2             )-(phase5              )</a:t>
            </a:r>
          </a:p>
          <a:p>
            <a:r>
              <a:rPr lang="ja-JP" altLang="en-US" sz="1400" dirty="0"/>
              <a:t>                  0.1260: ( 3- 4): (phase3             )-(phase3b-2           )</a:t>
            </a:r>
          </a:p>
          <a:p>
            <a:r>
              <a:rPr lang="ja-JP" altLang="en-US" sz="1400" dirty="0"/>
              <a:t>                  0.0900: ( 3- 5): (phase3             )-(phase4              )</a:t>
            </a:r>
          </a:p>
          <a:p>
            <a:r>
              <a:rPr lang="ja-JP" altLang="en-US" sz="1400" dirty="0"/>
              <a:t>                  0.2797: ( 3- 6): (phase3             )-(phase5              )</a:t>
            </a:r>
          </a:p>
          <a:p>
            <a:r>
              <a:rPr lang="ja-JP" altLang="en-US" sz="1400" dirty="0"/>
              <a:t>      *****   0.6164: ( 4- 5): (phase3b-2       )-(phase4              )</a:t>
            </a:r>
          </a:p>
          <a:p>
            <a:r>
              <a:rPr lang="ja-JP" altLang="en-US" sz="1400" dirty="0"/>
              <a:t>                  0.1145: ( 4- 6): (phase3b-2        )-(phase5              )</a:t>
            </a:r>
          </a:p>
          <a:p>
            <a:r>
              <a:rPr lang="ja-JP" altLang="en-US" sz="1400" dirty="0"/>
              <a:t>                  0.0564: ( 5- 6): (phase4             )-(phase5              )</a:t>
            </a:r>
          </a:p>
        </p:txBody>
      </p:sp>
    </p:spTree>
    <p:extLst>
      <p:ext uri="{BB962C8B-B14F-4D97-AF65-F5344CB8AC3E}">
        <p14:creationId xmlns:p14="http://schemas.microsoft.com/office/powerpoint/2010/main" val="166951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CIF</a:t>
            </a:r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を選択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 “correlation”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7C48B8-1E7E-9418-E6BE-14FA90271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00" r="26499" b="9956"/>
          <a:stretch/>
        </p:blipFill>
        <p:spPr>
          <a:xfrm>
            <a:off x="161926" y="635119"/>
            <a:ext cx="5181600" cy="57479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EC435B-8962-E7B1-0D08-30592BB66AF6}"/>
              </a:ext>
            </a:extLst>
          </p:cNvPr>
          <p:cNvSpPr/>
          <p:nvPr/>
        </p:nvSpPr>
        <p:spPr>
          <a:xfrm>
            <a:off x="207258" y="646386"/>
            <a:ext cx="847725" cy="262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32B4B4-AE55-7806-2CB4-445FA0E4EE43}"/>
              </a:ext>
            </a:extLst>
          </p:cNvPr>
          <p:cNvSpPr txBox="1"/>
          <p:nvPr/>
        </p:nvSpPr>
        <p:spPr>
          <a:xfrm>
            <a:off x="2752726" y="646386"/>
            <a:ext cx="557212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FWHM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を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0.1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～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1.0°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に変えて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CIF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ファイルの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パターンを計算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CIF</a:t>
            </a:r>
            <a:r>
              <a:rPr lang="ja-JP" alt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から計算した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XRD</a:t>
            </a:r>
            <a:r>
              <a:rPr lang="ja-JP" alt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パターンの相関係数をプロットする</a:t>
            </a:r>
            <a:b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ja-JP" alt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 データ 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y</a:t>
            </a:r>
            <a:r>
              <a:rPr lang="en-US" altLang="ja-JP" sz="1400" b="1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1</a:t>
            </a:r>
            <a:r>
              <a:rPr lang="ja-JP" altLang="en-US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と 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y</a:t>
            </a:r>
            <a:r>
              <a:rPr lang="en-US" altLang="ja-JP" sz="1400" b="1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2</a:t>
            </a:r>
            <a:r>
              <a:rPr lang="en-US" altLang="ja-JP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の相関係数</a:t>
            </a:r>
            <a:r>
              <a:rPr lang="en-US" altLang="ja-JP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: r12 = 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y</a:t>
            </a:r>
            <a:r>
              <a:rPr lang="en-US" altLang="ja-JP" sz="1400" b="1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1</a:t>
            </a:r>
            <a:r>
              <a:rPr lang="ja-JP" altLang="en-US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･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y</a:t>
            </a:r>
            <a:r>
              <a:rPr lang="en-US" altLang="ja-JP" sz="1400" b="1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2</a:t>
            </a:r>
            <a:r>
              <a:rPr lang="ja-JP" alt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/</a:t>
            </a:r>
            <a:r>
              <a:rPr lang="ja-JP" alt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|y</a:t>
            </a:r>
            <a:r>
              <a:rPr lang="en-US" altLang="ja-JP" sz="1400" b="1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1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|</a:t>
            </a:r>
            <a:r>
              <a:rPr lang="ja-JP" alt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/</a:t>
            </a:r>
            <a:r>
              <a:rPr lang="ja-JP" alt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|y</a:t>
            </a:r>
            <a:r>
              <a:rPr lang="en-US" altLang="ja-JP" sz="1400" b="1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2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|</a:t>
            </a:r>
            <a:br>
              <a:rPr lang="en-US" altLang="ja-JP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en-US" altLang="ja-JP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        r = 1.0: </a:t>
            </a:r>
            <a:r>
              <a:rPr lang="ja-JP" altLang="en-US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同一　　　</a:t>
            </a:r>
            <a:r>
              <a:rPr lang="en-US" altLang="ja-JP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0.0:</a:t>
            </a:r>
            <a:r>
              <a:rPr lang="ja-JP" altLang="en-US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ピークの重なりがない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43FAE52-9BCD-89BE-CB2F-0B19E9FA2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5" y="1688627"/>
            <a:ext cx="7715895" cy="514393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55AFC2E-FF9E-9612-C722-402F1AEF5775}"/>
              </a:ext>
            </a:extLst>
          </p:cNvPr>
          <p:cNvSpPr txBox="1"/>
          <p:nvPr/>
        </p:nvSpPr>
        <p:spPr>
          <a:xfrm>
            <a:off x="1404615" y="3516035"/>
            <a:ext cx="245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可能性の高い相</a:t>
            </a:r>
            <a:endParaRPr kumimoji="1" lang="en-US" altLang="ja-JP" sz="2400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E21B9364-1DB4-8AA6-9BC9-9A78CE4F388A}"/>
              </a:ext>
            </a:extLst>
          </p:cNvPr>
          <p:cNvSpPr/>
          <p:nvPr/>
        </p:nvSpPr>
        <p:spPr>
          <a:xfrm>
            <a:off x="923925" y="2087541"/>
            <a:ext cx="457200" cy="24003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C49BBB5C-133A-6339-8A28-C4262E83FBF7}"/>
              </a:ext>
            </a:extLst>
          </p:cNvPr>
          <p:cNvSpPr/>
          <p:nvPr/>
        </p:nvSpPr>
        <p:spPr>
          <a:xfrm>
            <a:off x="5423842" y="5267324"/>
            <a:ext cx="538808" cy="52544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DECFE75-CA64-14F2-3BF8-2183C9AAE5C2}"/>
              </a:ext>
            </a:extLst>
          </p:cNvPr>
          <p:cNvSpPr/>
          <p:nvPr/>
        </p:nvSpPr>
        <p:spPr>
          <a:xfrm>
            <a:off x="736129" y="4676775"/>
            <a:ext cx="457200" cy="98342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B0DE628-7923-0677-5455-21BBF51C71EB}"/>
              </a:ext>
            </a:extLst>
          </p:cNvPr>
          <p:cNvSpPr txBox="1"/>
          <p:nvPr/>
        </p:nvSpPr>
        <p:spPr>
          <a:xfrm>
            <a:off x="3621881" y="5159848"/>
            <a:ext cx="245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ja-JP" altLang="en-US" b="1" dirty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rPr>
              <a:t>必要なさそうな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相</a:t>
            </a:r>
            <a:endParaRPr kumimoji="1" lang="en-US" altLang="ja-JP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F4EA261-ED45-8D12-9A5C-BB55C5CF65E9}"/>
              </a:ext>
            </a:extLst>
          </p:cNvPr>
          <p:cNvSpPr txBox="1"/>
          <p:nvPr/>
        </p:nvSpPr>
        <p:spPr>
          <a:xfrm>
            <a:off x="1088231" y="5036023"/>
            <a:ext cx="245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ja-JP" altLang="en-US" b="1" dirty="0">
                <a:solidFill>
                  <a:srgbClr val="0000FF"/>
                </a:solidFill>
                <a:latin typeface="Times New Roman" pitchFamily="18" charset="0"/>
                <a:ea typeface="ＭＳ Ｐゴシック" pitchFamily="50" charset="-128"/>
              </a:rPr>
              <a:t>要検討</a:t>
            </a:r>
            <a:endParaRPr kumimoji="1" lang="en-US" altLang="ja-JP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277CA7C-4253-7594-7174-6E12DA7FD5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695" r="68958" b="4409"/>
          <a:stretch/>
        </p:blipFill>
        <p:spPr>
          <a:xfrm>
            <a:off x="6011465" y="3137640"/>
            <a:ext cx="2838450" cy="509688"/>
          </a:xfrm>
          <a:prstGeom prst="rect">
            <a:avLst/>
          </a:prstGeom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7D082ED-1205-1652-784B-1B394E95373B}"/>
              </a:ext>
            </a:extLst>
          </p:cNvPr>
          <p:cNvCxnSpPr>
            <a:cxnSpLocks/>
          </p:cNvCxnSpPr>
          <p:nvPr/>
        </p:nvCxnSpPr>
        <p:spPr>
          <a:xfrm flipV="1">
            <a:off x="6677025" y="3656069"/>
            <a:ext cx="0" cy="174928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D489B65-FEE8-9CD8-74E3-31BB84549567}"/>
              </a:ext>
            </a:extLst>
          </p:cNvPr>
          <p:cNvSpPr txBox="1"/>
          <p:nvPr/>
        </p:nvSpPr>
        <p:spPr>
          <a:xfrm>
            <a:off x="6488906" y="3928925"/>
            <a:ext cx="245268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データ線をクリックすると、何のデータか表示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グラフの描画領域を変えると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lang="ja-JP" alt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この機能は働かない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)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67C274-3535-1FE9-9A20-E942591B39EA}"/>
              </a:ext>
            </a:extLst>
          </p:cNvPr>
          <p:cNvSpPr txBox="1"/>
          <p:nvPr/>
        </p:nvSpPr>
        <p:spPr>
          <a:xfrm>
            <a:off x="2891580" y="6382573"/>
            <a:ext cx="19303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ja-JP" altLang="en-US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使えそうなピーク</a:t>
            </a:r>
            <a:endParaRPr kumimoji="1" lang="en-US" altLang="ja-JP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DCBC27A-C06D-8B83-8A5C-1CE127C0E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71" t="14203" r="9271" b="10043"/>
          <a:stretch/>
        </p:blipFill>
        <p:spPr>
          <a:xfrm>
            <a:off x="324" y="1266574"/>
            <a:ext cx="7448550" cy="500219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各相を同定できるピークを探す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</a:rPr>
              <a:t>: “check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</a:rPr>
              <a:t>overwrap”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7C48B8-1E7E-9418-E6BE-14FA90271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000" r="26499" b="9956"/>
          <a:stretch/>
        </p:blipFill>
        <p:spPr>
          <a:xfrm>
            <a:off x="161926" y="635119"/>
            <a:ext cx="5181600" cy="57479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EC435B-8962-E7B1-0D08-30592BB66AF6}"/>
              </a:ext>
            </a:extLst>
          </p:cNvPr>
          <p:cNvSpPr/>
          <p:nvPr/>
        </p:nvSpPr>
        <p:spPr>
          <a:xfrm>
            <a:off x="1045458" y="646386"/>
            <a:ext cx="1078617" cy="262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32B4B4-AE55-7806-2CB4-445FA0E4EE43}"/>
              </a:ext>
            </a:extLst>
          </p:cNvPr>
          <p:cNvSpPr txBox="1"/>
          <p:nvPr/>
        </p:nvSpPr>
        <p:spPr>
          <a:xfrm>
            <a:off x="2752726" y="646386"/>
            <a:ext cx="62293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各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CIF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の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パターンを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Smearing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FWHM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でぼかして、他の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パターンとの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重なりをプロット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C7CCFC0-7528-7191-8B1D-C9A870A8BA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21" t="57213" r="26459" b="34998"/>
          <a:stretch/>
        </p:blipFill>
        <p:spPr>
          <a:xfrm>
            <a:off x="4762500" y="6325424"/>
            <a:ext cx="3933825" cy="51435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1468491-0E88-36BE-EF9C-777981D8962F}"/>
              </a:ext>
            </a:extLst>
          </p:cNvPr>
          <p:cNvSpPr/>
          <p:nvPr/>
        </p:nvSpPr>
        <p:spPr>
          <a:xfrm>
            <a:off x="2473063" y="3904425"/>
            <a:ext cx="839348" cy="262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ABFC12B-531F-8B26-560A-E730000EDA6D}"/>
              </a:ext>
            </a:extLst>
          </p:cNvPr>
          <p:cNvSpPr/>
          <p:nvPr/>
        </p:nvSpPr>
        <p:spPr>
          <a:xfrm>
            <a:off x="4736217" y="6325425"/>
            <a:ext cx="3960108" cy="514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F639B8A-3303-DBFD-5E45-491CA4BF68CF}"/>
              </a:ext>
            </a:extLst>
          </p:cNvPr>
          <p:cNvCxnSpPr>
            <a:cxnSpLocks/>
          </p:cNvCxnSpPr>
          <p:nvPr/>
        </p:nvCxnSpPr>
        <p:spPr>
          <a:xfrm>
            <a:off x="2473062" y="4166781"/>
            <a:ext cx="2279913" cy="21586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E177001-AE38-C411-E79E-D108A92C04A7}"/>
              </a:ext>
            </a:extLst>
          </p:cNvPr>
          <p:cNvCxnSpPr>
            <a:cxnSpLocks/>
          </p:cNvCxnSpPr>
          <p:nvPr/>
        </p:nvCxnSpPr>
        <p:spPr>
          <a:xfrm>
            <a:off x="3312410" y="4166780"/>
            <a:ext cx="5383915" cy="21586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96F335-BCC1-6A89-3AE2-75AD5FB52F2F}"/>
              </a:ext>
            </a:extLst>
          </p:cNvPr>
          <p:cNvSpPr txBox="1"/>
          <p:nvPr/>
        </p:nvSpPr>
        <p:spPr>
          <a:xfrm>
            <a:off x="5366333" y="5426250"/>
            <a:ext cx="3579870" cy="73866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ja-JP" altLang="en-US" sz="1400" b="1" dirty="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rPr>
              <a:t>ピーク強度 </a:t>
            </a:r>
            <a:r>
              <a:rPr lang="en-US" altLang="ja-JP" sz="1400" b="1" dirty="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rPr>
              <a:t>(</a:t>
            </a:r>
            <a:r>
              <a:rPr lang="ja-JP" altLang="en-US" sz="1400" b="1" dirty="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rPr>
              <a:t>黒色鎖線</a:t>
            </a:r>
            <a:r>
              <a:rPr lang="en-US" altLang="ja-JP" sz="1400" b="1" dirty="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rPr>
              <a:t>)</a:t>
            </a:r>
            <a:r>
              <a:rPr lang="ja-JP" altLang="en-US" sz="1400" b="1" dirty="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rPr>
              <a:t> が大きく、</a:t>
            </a:r>
            <a:br>
              <a:rPr lang="en-US" altLang="ja-JP" sz="1400" b="1" dirty="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ja-JP" altLang="en-US" sz="1400" b="1" dirty="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rPr>
              <a:t>他のどのピークとの </a:t>
            </a:r>
            <a:r>
              <a:rPr lang="en-US" altLang="ja-JP" sz="1400" b="1" dirty="0" err="1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rPr>
              <a:t>overwap</a:t>
            </a:r>
            <a:r>
              <a:rPr lang="ja-JP" altLang="en-US" sz="1400" b="1" dirty="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</a:rPr>
              <a:t> も小さいピークを同定に使える可能性が大きい</a:t>
            </a:r>
            <a:endParaRPr kumimoji="1" lang="en-US" altLang="ja-JP" sz="14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スパースモデリング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</a:rPr>
              <a:t>: “fit”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7C48B8-1E7E-9418-E6BE-14FA90271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00" r="26499" b="9956"/>
          <a:stretch/>
        </p:blipFill>
        <p:spPr>
          <a:xfrm>
            <a:off x="161926" y="635119"/>
            <a:ext cx="5181600" cy="57479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EC435B-8962-E7B1-0D08-30592BB66AF6}"/>
              </a:ext>
            </a:extLst>
          </p:cNvPr>
          <p:cNvSpPr/>
          <p:nvPr/>
        </p:nvSpPr>
        <p:spPr>
          <a:xfrm>
            <a:off x="2066925" y="646386"/>
            <a:ext cx="352425" cy="262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32B4B4-AE55-7806-2CB4-445FA0E4EE43}"/>
              </a:ext>
            </a:extLst>
          </p:cNvPr>
          <p:cNvSpPr txBox="1"/>
          <p:nvPr/>
        </p:nvSpPr>
        <p:spPr>
          <a:xfrm>
            <a:off x="2752726" y="646386"/>
            <a:ext cx="62293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実測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パターンを、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CIF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パターンとバックグラウンド多項式で線形最小二乗回帰する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D1B78D3-CEE5-C9F0-CFED-C1CB98AC5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339082"/>
            <a:ext cx="7943850" cy="43053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DED410D-6584-4A87-C7F2-C3F89E6ED0C2}"/>
              </a:ext>
            </a:extLst>
          </p:cNvPr>
          <p:cNvSpPr txBox="1"/>
          <p:nvPr/>
        </p:nvSpPr>
        <p:spPr>
          <a:xfrm>
            <a:off x="3590926" y="4284936"/>
            <a:ext cx="39909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最初は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LASSO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正則化係数を非常に小さい値にし、通常の線形最小二乗回帰を行う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2533977-6B07-7722-6AAF-F1793D944A19}"/>
              </a:ext>
            </a:extLst>
          </p:cNvPr>
          <p:cNvSpPr txBox="1"/>
          <p:nvPr/>
        </p:nvSpPr>
        <p:spPr>
          <a:xfrm>
            <a:off x="3581400" y="3989661"/>
            <a:ext cx="47815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バックグラウンド多項式の次数をｰ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にすると、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BG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を入れない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9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7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u="none" strike="noStrike" kern="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任意の関数の線形最小二乗法と</a:t>
            </a:r>
            <a:r>
              <a:rPr lang="en-US" altLang="ja-JP" dirty="0"/>
              <a:t>LASSO</a:t>
            </a:r>
            <a:r>
              <a:rPr lang="ja-JP" altLang="en-US" dirty="0"/>
              <a:t>回帰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276796" y="688343"/>
                <a:ext cx="9108504" cy="2040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 b="1" i="1" dirty="0" smtClean="0">
                        <a:solidFill>
                          <a:srgbClr val="FF0000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US" altLang="ja-JP" sz="2400" b="1" dirty="0" smtClean="0">
                        <a:solidFill>
                          <a:srgbClr val="FF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ja-JP" sz="2400" b="1" i="1" dirty="0" smtClean="0">
                        <a:solidFill>
                          <a:srgbClr val="FF000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altLang="ja-JP" sz="2400" b="1" dirty="0" smtClean="0">
                        <a:solidFill>
                          <a:srgbClr val="FF0000"/>
                        </a:solidFill>
                      </a:rPr>
                      <m:t>)</m:t>
                    </m:r>
                    <m:r>
                      <a:rPr lang="en-US" altLang="ja-JP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en-US" altLang="ja-JP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altLang="ja-JP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ja-JP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lang="en-US" altLang="ja-JP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altLang="ja-JP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ja-JP" sz="2400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b="1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m:rPr>
                        <m:nor/>
                      </m:rPr>
                      <a:rPr lang="en-US" altLang="ja-JP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altLang="ja-JP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b="1" dirty="0">
                    <a:solidFill>
                      <a:srgbClr val="FF0000"/>
                    </a:solidFill>
                  </a:rPr>
                  <a:t>: </a:t>
                </a:r>
                <a:r>
                  <a:rPr lang="ja-JP" altLang="en-US" sz="2400" b="1" dirty="0">
                    <a:solidFill>
                      <a:srgbClr val="FF0000"/>
                    </a:solidFill>
                  </a:rPr>
                  <a:t>基底関数。今回は、各相の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XRD</a:t>
                </a:r>
                <a:r>
                  <a:rPr lang="ja-JP" altLang="en-US" sz="2400" b="1" dirty="0">
                    <a:solidFill>
                      <a:srgbClr val="FF0000"/>
                    </a:solidFill>
                  </a:rPr>
                  <a:t>パターン</a:t>
                </a:r>
                <a:endParaRPr lang="en-US" altLang="ja-JP" sz="2400" b="1" dirty="0">
                  <a:solidFill>
                    <a:srgbClr val="FF0000"/>
                  </a:solidFill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b="1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 b="1" i="1" dirty="0" smtClean="0">
                        <a:solidFill>
                          <a:srgbClr val="FF0000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US" altLang="ja-JP" sz="2400" b="1" dirty="0" smtClean="0">
                        <a:solidFill>
                          <a:srgbClr val="FF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ja-JP" sz="2400" b="1" i="1" dirty="0" smtClean="0">
                        <a:solidFill>
                          <a:srgbClr val="FF000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altLang="ja-JP" sz="2400" b="1" dirty="0" smtClean="0">
                        <a:solidFill>
                          <a:srgbClr val="FF0000"/>
                        </a:solidFill>
                      </a:rPr>
                      <m:t>)</m:t>
                    </m:r>
                  </m:oMath>
                </a14:m>
                <a:r>
                  <a:rPr lang="en-US" altLang="ja-JP" sz="2400" b="1" dirty="0">
                    <a:solidFill>
                      <a:srgbClr val="FF0000"/>
                    </a:solidFill>
                  </a:rPr>
                  <a:t>: </a:t>
                </a:r>
                <a:r>
                  <a:rPr lang="ja-JP" altLang="en-US" sz="2400" b="1" dirty="0">
                    <a:solidFill>
                      <a:srgbClr val="FF0000"/>
                    </a:solidFill>
                  </a:rPr>
                  <a:t>実測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XRD</a:t>
                </a:r>
                <a:r>
                  <a:rPr lang="ja-JP" altLang="en-US" sz="2400" b="1" dirty="0">
                    <a:solidFill>
                      <a:srgbClr val="FF0000"/>
                    </a:solidFill>
                  </a:rPr>
                  <a:t>パターン</a:t>
                </a:r>
                <a:endParaRPr lang="en-US" altLang="ja-JP" sz="2400" b="1" dirty="0">
                  <a:solidFill>
                    <a:srgbClr val="FF0000"/>
                  </a:solidFill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目的関数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ja-JP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ja-JP" alt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ja-JP" alt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chemeClr val="tx1"/>
                            </a:solidFill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ja-JP" alt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ja-JP" alt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ja-JP" alt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ja-JP" alt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  <m:e>
                            <m:sSub>
                              <m:sSubPr>
                                <m:ctrlPr>
                                  <a:rPr lang="ja-JP" alt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ja-JP" alt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ja-JP" alt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ja-JP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ja-JP" sz="2400" b="1" i="1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ja-JP" sz="2400" b="1" baseline="-25000" dirty="0">
                                <a:solidFill>
                                  <a:schemeClr val="tx1"/>
                                </a:solidFill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-US" altLang="ja-JP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ja-JP" alt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ＭＳ Ｐゴシック" panose="020B0600070205080204" pitchFamily="50" charset="-128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chemeClr val="tx1"/>
                            </a:solidFill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lang="en-US" altLang="ja-JP" sz="2400" b="1" i="1" dirty="0" err="1">
                            <a:solidFill>
                              <a:schemeClr val="tx1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ja-JP" sz="2400" b="1" i="0" baseline="-25000" dirty="0" smtClean="0">
                            <a:solidFill>
                              <a:schemeClr val="tx1"/>
                            </a:solidFill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chemeClr val="tx1"/>
                            </a:solidFill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ja-JP" sz="2400" b="1" baseline="30000" dirty="0">
                            <a:solidFill>
                              <a:schemeClr val="tx1"/>
                            </a:solidFill>
                          </a:rPr>
                          <m:t>2</m:t>
                        </m:r>
                      </m:e>
                    </m:nary>
                  </m:oMath>
                </a14:m>
                <a:r>
                  <a:rPr kumimoji="1" lang="ja-JP" alt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ja-JP" alt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を最小化</a:t>
                </a:r>
                <a:endParaRPr kumimoji="1" lang="en-US" altLang="ja-JP" sz="24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796" y="688343"/>
                <a:ext cx="9108504" cy="2040346"/>
              </a:xfrm>
              <a:prstGeom prst="rect">
                <a:avLst/>
              </a:prstGeom>
              <a:blipFill>
                <a:blip r:embed="rId3"/>
                <a:stretch>
                  <a:fillRect l="-10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オブジェクト 2">
                <a:extLst>
                  <a:ext uri="{FF2B5EF4-FFF2-40B4-BE49-F238E27FC236}">
                    <a16:creationId xmlns:a16="http://schemas.microsoft.com/office/drawing/2014/main" id="{82179E64-867B-66A6-546F-27E5A0AC384D}"/>
                  </a:ext>
                </a:extLst>
              </p:cNvPr>
              <p:cNvSpPr txBox="1"/>
              <p:nvPr/>
            </p:nvSpPr>
            <p:spPr bwMode="auto">
              <a:xfrm>
                <a:off x="151663" y="2858571"/>
                <a:ext cx="9108504" cy="17724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LASSO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回帰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(L1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正則化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(Least Absolute Shrinkage and Selection Operator)</a:t>
                </a:r>
              </a:p>
              <a:p>
                <a:pPr lvl="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目的関数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𝑆</m:t>
                    </m:r>
                    <m:r>
                      <a:rPr kumimoji="1" lang="en-US" altLang="ja-JP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kumimoji="1" lang="ja-JP" alt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sup>
                          <m:e>
                            <m:sSub>
                              <m:sSubPr>
                                <m:ctrlPr>
                                  <a:rPr lang="ja-JP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000" b="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ja-JP" altLang="en-US" sz="2000" b="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ja-JP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ja-JP" sz="2000" b="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ja-JP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ja-JP" sz="2000" i="1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ja-JP" sz="2000" baseline="-25000" dirty="0"/>
                              <m:t>j</m:t>
                            </m:r>
                            <m:r>
                              <m:rPr>
                                <m:nor/>
                              </m:rPr>
                              <a:rPr lang="en-US" altLang="ja-JP" sz="20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kumimoji="1" lang="en-US" altLang="ja-JP" sz="20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y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j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)</m:t>
                        </m:r>
                        <m:r>
                          <m:rPr>
                            <m:nor/>
                          </m:rPr>
                          <a:rPr kumimoji="1" lang="en-US" altLang="ja-JP" sz="20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ＭＳ Ｐゴシック"/>
                            <a:cs typeface="+mn-cs"/>
                          </a:rPr>
                          <m:t>2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</m:t>
                    </m:r>
                    <m:r>
                      <a:rPr kumimoji="1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𝛼</m:t>
                    </m:r>
                    <m:nary>
                      <m:naryPr>
                        <m:chr m:val="∑"/>
                        <m:ctrlP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ja-JP" alt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  <m:sup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kumimoji="1" lang="ja-JP" alt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・ 適切に </a:t>
                </a:r>
                <a14:m>
                  <m:oMath xmlns:m="http://schemas.openxmlformats.org/officeDocument/2006/math">
                    <m:r>
                      <a:rPr kumimoji="1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𝜶</m:t>
                    </m:r>
                    <m:r>
                      <a:rPr kumimoji="1" lang="ja-JP" alt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を選ぶと、</a:t>
                </a: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フィッティングは悪くなるが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不要な係数が０になる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2000" b="1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0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　　　</a:t>
                </a:r>
                <a14:m>
                  <m:oMath xmlns:m="http://schemas.openxmlformats.org/officeDocument/2006/math">
                    <m:r>
                      <a:rPr kumimoji="1" lang="ja-JP" alt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𝜶</m:t>
                    </m:r>
                  </m:oMath>
                </a14:m>
                <a:r>
                  <a:rPr lang="ja-JP" altLang="en-US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を大きくしながら</a:t>
                </a:r>
                <a:r>
                  <a:rPr lang="ja-JP" altLang="en-US" sz="20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、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フィッティング誤差があまり大きくならない</a:t>
                </a:r>
                <a:r>
                  <a:rPr lang="ja-JP" altLang="en-US" sz="20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のに</a:t>
                </a:r>
                <a:br>
                  <a:rPr lang="en-US" altLang="ja-JP" sz="20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</a:br>
                <a:r>
                  <a:rPr lang="ja-JP" altLang="en-US" sz="20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　　　係数が ０ になったら、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不要な基底</a:t>
                </a:r>
                <a:r>
                  <a:rPr lang="ja-JP" altLang="en-US" sz="20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と判断できる</a:t>
                </a:r>
                <a:endParaRPr lang="en-US" altLang="ja-JP" sz="2000" b="1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0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　　　　　　　　　　　　　　</a:t>
                </a:r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基底削減</a:t>
                </a:r>
                <a:br>
                  <a:rPr lang="en-US" altLang="ja-JP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</a:br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　　　　　　　　　　　　　　　スパースモデリングの簡単な例</a:t>
                </a:r>
                <a:endParaRPr lang="en-US" altLang="ja-JP" sz="2000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>
          <p:sp>
            <p:nvSpPr>
              <p:cNvPr id="2" name="オブジェクト 2">
                <a:extLst>
                  <a:ext uri="{FF2B5EF4-FFF2-40B4-BE49-F238E27FC236}">
                    <a16:creationId xmlns:a16="http://schemas.microsoft.com/office/drawing/2014/main" id="{82179E64-867B-66A6-546F-27E5A0AC3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663" y="2858571"/>
                <a:ext cx="9108504" cy="1772423"/>
              </a:xfrm>
              <a:prstGeom prst="rect">
                <a:avLst/>
              </a:prstGeom>
              <a:blipFill>
                <a:blip r:embed="rId4"/>
                <a:stretch>
                  <a:fillRect l="-736" t="-2749" b="-118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6101DD0-4149-70FE-4D85-0B7442C6B726}"/>
              </a:ext>
            </a:extLst>
          </p:cNvPr>
          <p:cNvCxnSpPr>
            <a:cxnSpLocks/>
          </p:cNvCxnSpPr>
          <p:nvPr/>
        </p:nvCxnSpPr>
        <p:spPr>
          <a:xfrm>
            <a:off x="2196790" y="3764159"/>
            <a:ext cx="26233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651B6DC-7443-14B6-B5C6-68BCF6B9A7AD}"/>
              </a:ext>
            </a:extLst>
          </p:cNvPr>
          <p:cNvCxnSpPr>
            <a:cxnSpLocks/>
          </p:cNvCxnSpPr>
          <p:nvPr/>
        </p:nvCxnSpPr>
        <p:spPr>
          <a:xfrm>
            <a:off x="5106219" y="3764159"/>
            <a:ext cx="14292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D84FEE-05A4-DA3E-B1D9-8234DE419D2A}"/>
              </a:ext>
            </a:extLst>
          </p:cNvPr>
          <p:cNvSpPr txBox="1"/>
          <p:nvPr/>
        </p:nvSpPr>
        <p:spPr>
          <a:xfrm>
            <a:off x="2984627" y="3764159"/>
            <a:ext cx="4634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ＭＳ Ｐゴシック"/>
                <a:cs typeface="+mn-cs"/>
              </a:rPr>
              <a:t>誤差項　　　　　　　　　　　正則化項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CE9D27F0-C159-12F2-D2AD-52B8E51EAAF9}"/>
              </a:ext>
            </a:extLst>
          </p:cNvPr>
          <p:cNvSpPr/>
          <p:nvPr/>
        </p:nvSpPr>
        <p:spPr>
          <a:xfrm>
            <a:off x="3492500" y="4508500"/>
            <a:ext cx="977900" cy="5305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2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スパースモデリング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</a:rPr>
              <a:t>: “fit”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7C48B8-1E7E-9418-E6BE-14FA90271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00" r="26499" b="9956"/>
          <a:stretch/>
        </p:blipFill>
        <p:spPr>
          <a:xfrm>
            <a:off x="161926" y="635119"/>
            <a:ext cx="5181600" cy="57479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EC435B-8962-E7B1-0D08-30592BB66AF6}"/>
              </a:ext>
            </a:extLst>
          </p:cNvPr>
          <p:cNvSpPr/>
          <p:nvPr/>
        </p:nvSpPr>
        <p:spPr>
          <a:xfrm>
            <a:off x="2066925" y="646386"/>
            <a:ext cx="352425" cy="262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32B4B4-AE55-7806-2CB4-445FA0E4EE43}"/>
              </a:ext>
            </a:extLst>
          </p:cNvPr>
          <p:cNvSpPr txBox="1"/>
          <p:nvPr/>
        </p:nvSpPr>
        <p:spPr>
          <a:xfrm>
            <a:off x="2752726" y="646386"/>
            <a:ext cx="62293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実測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パターンを、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CIF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パターンとバックグラウンド多項式で線形最小二乗回帰する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FD3137-617E-B698-0C71-1F9C50FA96E0}"/>
              </a:ext>
            </a:extLst>
          </p:cNvPr>
          <p:cNvSpPr txBox="1"/>
          <p:nvPr/>
        </p:nvSpPr>
        <p:spPr>
          <a:xfrm>
            <a:off x="161926" y="1226104"/>
            <a:ext cx="8982074" cy="53091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コンソール出力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Lasso regression with varied alpha: start from 1e-08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                                                                       [“’Ag’”,        'Al’,          “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AlN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",    'phase1', 'phase2’,   'phase3’,   'phase3b’,   'phase4’,  'phase5', 'phase6']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0  alpha=   1e-08 RMSE=0.02084  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=-0.00015   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-9.117e-05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-0.01428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 0.8371    0.02828   0.006216    0.02903     0.1448      0.145    0.01163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1  alpha=   2e-08 RMSE=0.02084  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=-0.0001466 -8.942e-05   -0.01428    0.837      0.02828   0.006215    0.02903     0.1448      0.145    0.01163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2  alpha=   4e-08 RMSE=0.02084  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=-0.0001427 -8.591e-05   -0.01428    0.837      0.02828   0.006212    0.02903     0.1448      0.145    0.01163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3  alpha=   8e-08 RMSE=0.02084  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=-0.0001347  -7.89e-05   -0.01428     0.837      0.02829   0.006208    0.02903     0.1448      0.145    0.01162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4  alpha= 1.6e-07 RMSE=0.02084  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=-0.0001187 -6.488e-05   -0.01427   0.837      0.0283     0.0062        0.02902     0.1448      0.145    0.01162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5  alpha= 3.2e-07 RMSE=0.02084  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=-8.633e-05 -3.681e-05   -0.01425    0.837      0.02833   0.006183    0.02901     0.1447      0.145     0.0116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6  alpha= 6.4e-07 RMSE=0.02084  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=-2.002e-05 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    -0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      -0.01421    0.8369    0.02837   0.006152    0.02899     0.1446      0.145    0.01158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7  alpha= 1.3e-06 RMSE=0.02084  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      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-0              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-0         -0.01412    0.8368    0.02845   0.006106    0.02894     0.1445      0.1449    0.01152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8  alpha= 2.6e-06 RMSE=0.02084  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        -0               -0         -0.01394    0.8366    0.02861   0.006018    0.02884     0.1442      0.1449    0.01142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9  alpha= 5.1e-06 RMSE=0.02084  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        -0               -0         -0.01359    0.8361    0.02892   0.005843    0.02864     0.1436      0.1448    0.01121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10  alpha=   1e-05 RMSE=0.02084  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         0                 0         -0.01288    0.8352    0.0295     0.005493    0.02821     0.1424      0.1445    0.01081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11  alpha=   2e-05 RMSE=0.02084  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         0                 0         -0.01146    0.8334    0.03067   0.004795    0.02736     0.14          0.144    0.00999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12  alpha= 4.1e-05 RMSE=0.02086 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         0                0          -0.008615  0.8297    0.03299   0.003398    0.02565     0.1353      0.1431   0.008358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13  alpha= 8.2e-05 RMSE=0.02095 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         0                0          -0.002927  0.8225    0.03765   0.0006043  0.02224     0.1257      0.1411   0.005092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14  alpha= 0.00016 RMSE=0.02118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         0                0         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-0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            0.8084    0.0448         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0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          0.01743     0.1086      0.1371         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0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15  alpha= 0.00033 RMSE=0.02194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         0                0           0               0.7805    0.05817         0           0.006558    0.07603    0.129          0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16  alpha= 0.00066 RMSE=0.02457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         0                0           0               0.7233    0.08512         0            0                0.005673  0.1111          0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17  alpha=  0.0013 RMSE= 0.02884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         0                0           0               0.6418    0.08099         0            0                0               0.08471          0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18  alpha=  0.0026 RMSE= 0.04143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         0                0           0               0.4817    0.06801         0            0                0               0.03273          0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19  alpha=  0.0052 RMSE= 0.06968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         0                0           0               0.1698    0.008796        0           0                0               0                0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20  alpha=    0.01 RMSE=   0.08338 </a:t>
            </a:r>
            <a:r>
              <a:rPr kumimoji="1" lang="en-US" altLang="ja-JP" sz="11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coeff</a:t>
            </a: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=         0                0           0               0             0                    0           0                 0               0               0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lang="en-US" altLang="ja-JP" sz="1400" b="1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正則化係数を増やした時の各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CIF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ファイルの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パターンの係数。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鎖線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: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フィッティング誤差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(RMSE)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その他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: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係数。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負になっていたり、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RMSE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が大きくなっていないときにゼロになるものは削除対象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D789731-B025-9353-774D-C10A5A25F55A}"/>
              </a:ext>
            </a:extLst>
          </p:cNvPr>
          <p:cNvSpPr/>
          <p:nvPr/>
        </p:nvSpPr>
        <p:spPr>
          <a:xfrm>
            <a:off x="1276350" y="1800899"/>
            <a:ext cx="1104901" cy="2744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03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スパースモデリング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</a:rPr>
              <a:t>: “fit”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7C48B8-1E7E-9418-E6BE-14FA90271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00" r="26499" b="9956"/>
          <a:stretch/>
        </p:blipFill>
        <p:spPr>
          <a:xfrm>
            <a:off x="161926" y="635119"/>
            <a:ext cx="5181600" cy="57479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EC435B-8962-E7B1-0D08-30592BB66AF6}"/>
              </a:ext>
            </a:extLst>
          </p:cNvPr>
          <p:cNvSpPr/>
          <p:nvPr/>
        </p:nvSpPr>
        <p:spPr>
          <a:xfrm>
            <a:off x="2066925" y="646386"/>
            <a:ext cx="352425" cy="262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FD3137-617E-B698-0C71-1F9C50FA96E0}"/>
              </a:ext>
            </a:extLst>
          </p:cNvPr>
          <p:cNvSpPr txBox="1"/>
          <p:nvPr/>
        </p:nvSpPr>
        <p:spPr>
          <a:xfrm>
            <a:off x="161926" y="1226104"/>
            <a:ext cx="811529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正則化係数を増やした時の各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CIF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ファイルの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パターンの係数。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鎖線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: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フィッティング誤差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(RMSE)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その他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: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係数。負になっていたり、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RMSE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が大きくなっていないときにゼロになるものは削除対象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16D8928-DA6B-535A-7CDA-F5BEC094B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87" y="2552955"/>
            <a:ext cx="4406109" cy="366992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C8E419C-D19D-B8C5-D025-4FD166BFD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224" y="2543432"/>
            <a:ext cx="4191517" cy="349118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A1CEE29-4C7B-B77F-BC70-FCDCC8DFBE96}"/>
              </a:ext>
            </a:extLst>
          </p:cNvPr>
          <p:cNvSpPr txBox="1"/>
          <p:nvPr/>
        </p:nvSpPr>
        <p:spPr>
          <a:xfrm>
            <a:off x="5208494" y="2170383"/>
            <a:ext cx="22675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拡大図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C38319-B004-D5C7-28B2-8F2781A89896}"/>
              </a:ext>
            </a:extLst>
          </p:cNvPr>
          <p:cNvSpPr txBox="1"/>
          <p:nvPr/>
        </p:nvSpPr>
        <p:spPr>
          <a:xfrm>
            <a:off x="2752726" y="592596"/>
            <a:ext cx="62293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実測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パターンを、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CIF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パターンとバックグラウンド多項式で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線形最小二乗回帰・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LASSO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回帰する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2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スパースモデリング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</a:rPr>
              <a:t>: “fit”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7C48B8-1E7E-9418-E6BE-14FA90271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00" r="26499" b="9956"/>
          <a:stretch/>
        </p:blipFill>
        <p:spPr>
          <a:xfrm>
            <a:off x="161926" y="635119"/>
            <a:ext cx="5181600" cy="57479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EC435B-8962-E7B1-0D08-30592BB66AF6}"/>
              </a:ext>
            </a:extLst>
          </p:cNvPr>
          <p:cNvSpPr/>
          <p:nvPr/>
        </p:nvSpPr>
        <p:spPr>
          <a:xfrm>
            <a:off x="2066925" y="646386"/>
            <a:ext cx="352425" cy="262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7BA9FC6-2625-7C16-9B35-8232511BEC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94"/>
          <a:stretch/>
        </p:blipFill>
        <p:spPr>
          <a:xfrm>
            <a:off x="638175" y="2021266"/>
            <a:ext cx="7639050" cy="472122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F75E25-A4F6-FB43-FA19-936ED916EBBF}"/>
              </a:ext>
            </a:extLst>
          </p:cNvPr>
          <p:cNvSpPr txBox="1"/>
          <p:nvPr/>
        </p:nvSpPr>
        <p:spPr>
          <a:xfrm>
            <a:off x="161926" y="1307812"/>
            <a:ext cx="81152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LASSO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regularization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factor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は非常に小さい </a:t>
            </a:r>
            <a:r>
              <a:rPr lang="en-US" altLang="ja-JP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(a</a:t>
            </a:r>
            <a:r>
              <a:rPr kumimoji="1" lang="en-US" altLang="ja-JP" sz="1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lpha</a:t>
            </a:r>
            <a:r>
              <a:rPr kumimoji="1" lang="en-US" altLang="ja-JP" sz="1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= 10</a:t>
            </a:r>
            <a:r>
              <a:rPr kumimoji="1" lang="en-US" altLang="ja-JP" sz="14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-8</a:t>
            </a:r>
            <a:r>
              <a:rPr kumimoji="1" lang="en-US" altLang="ja-JP" sz="1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)</a:t>
            </a:r>
            <a:r>
              <a:rPr kumimoji="1" lang="ja-JP" altLang="en-US" sz="1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ので、通常の線形最小二乗法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28C509-2203-36B4-F98E-61D16C2D3E86}"/>
              </a:ext>
            </a:extLst>
          </p:cNvPr>
          <p:cNvSpPr txBox="1"/>
          <p:nvPr/>
        </p:nvSpPr>
        <p:spPr>
          <a:xfrm>
            <a:off x="2752726" y="592596"/>
            <a:ext cx="62293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実測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パターンを、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CIF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パターンとバックグラウンド多項式で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線形最小二乗回帰・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LASSO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回帰する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8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一般的な相同定の手順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A08E4B-EB0C-83B4-6983-F1680360C687}"/>
              </a:ext>
            </a:extLst>
          </p:cNvPr>
          <p:cNvSpPr txBox="1"/>
          <p:nvPr/>
        </p:nvSpPr>
        <p:spPr>
          <a:xfrm>
            <a:off x="162571" y="771850"/>
            <a:ext cx="898142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粉末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測定を行う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ピークサーチ、相同定プログラムで同定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2.</a:t>
            </a:r>
            <a:r>
              <a:rPr lang="ja-JP" alt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の相を用いて</a:t>
            </a:r>
            <a: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Pawley</a:t>
            </a:r>
            <a:r>
              <a:rPr lang="ja-JP" alt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法などによりフィッティングを行い、</a:t>
            </a:r>
            <a:b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ja-JP" alt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同定できない回折線を確認する</a:t>
            </a:r>
            <a:endParaRPr lang="en-US" altLang="ja-JP" sz="2400" b="1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同定できない回折線の同定を行う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C7C336EE-4ED8-E492-2E7F-95E5FED2A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776143"/>
              </p:ext>
            </p:extLst>
          </p:nvPr>
        </p:nvGraphicFramePr>
        <p:xfrm>
          <a:off x="257250" y="3555646"/>
          <a:ext cx="86295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675">
                  <a:extLst>
                    <a:ext uri="{9D8B030D-6E8A-4147-A177-3AD203B41FA5}">
                      <a16:colId xmlns:a16="http://schemas.microsoft.com/office/drawing/2014/main" val="1467085706"/>
                    </a:ext>
                  </a:extLst>
                </a:gridCol>
                <a:gridCol w="1733703">
                  <a:extLst>
                    <a:ext uri="{9D8B030D-6E8A-4147-A177-3AD203B41FA5}">
                      <a16:colId xmlns:a16="http://schemas.microsoft.com/office/drawing/2014/main" val="332010336"/>
                    </a:ext>
                  </a:extLst>
                </a:gridCol>
                <a:gridCol w="1382573">
                  <a:extLst>
                    <a:ext uri="{9D8B030D-6E8A-4147-A177-3AD203B41FA5}">
                      <a16:colId xmlns:a16="http://schemas.microsoft.com/office/drawing/2014/main" val="4144577067"/>
                    </a:ext>
                  </a:extLst>
                </a:gridCol>
                <a:gridCol w="1387183">
                  <a:extLst>
                    <a:ext uri="{9D8B030D-6E8A-4147-A177-3AD203B41FA5}">
                      <a16:colId xmlns:a16="http://schemas.microsoft.com/office/drawing/2014/main" val="1571810978"/>
                    </a:ext>
                  </a:extLst>
                </a:gridCol>
                <a:gridCol w="1387183">
                  <a:extLst>
                    <a:ext uri="{9D8B030D-6E8A-4147-A177-3AD203B41FA5}">
                      <a16:colId xmlns:a16="http://schemas.microsoft.com/office/drawing/2014/main" val="3318037448"/>
                    </a:ext>
                  </a:extLst>
                </a:gridCol>
                <a:gridCol w="1387183">
                  <a:extLst>
                    <a:ext uri="{9D8B030D-6E8A-4147-A177-3AD203B41FA5}">
                      <a16:colId xmlns:a16="http://schemas.microsoft.com/office/drawing/2014/main" val="2116303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回折角度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回折強度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回折線幅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フィッティング精度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63698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ピーク</a:t>
                      </a:r>
                      <a:br>
                        <a:rPr kumimoji="1" lang="en-US" altLang="ja-JP" sz="1600" dirty="0"/>
                      </a:br>
                      <a:r>
                        <a:rPr kumimoji="1" lang="ja-JP" altLang="en-US" sz="1600" dirty="0"/>
                        <a:t>フィッティング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個別プロファイルフィッティング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最適化変数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最適化変数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最適化変数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8851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Pawley</a:t>
                      </a:r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全プロファイルフィッティング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最適化変数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最適化変数</a:t>
                      </a:r>
                      <a:b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選択配向しても問題ない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回折角に</a:t>
                      </a:r>
                      <a:b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</a:br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関する関数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2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Rietveld</a:t>
                      </a:r>
                      <a:r>
                        <a:rPr kumimoji="1" lang="ja-JP" altLang="en-US" sz="1600" dirty="0"/>
                        <a:t>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全プロファイルフィッティング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格子定数が最適化変数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結晶構造 </a:t>
                      </a:r>
                      <a:r>
                        <a:rPr kumimoji="1" lang="en-US" altLang="ja-JP" sz="1400" dirty="0"/>
                        <a:t>(</a:t>
                      </a:r>
                      <a:r>
                        <a:rPr kumimoji="1" lang="ja-JP" altLang="en-US" sz="1400" dirty="0"/>
                        <a:t>原子種・位置</a:t>
                      </a:r>
                      <a:r>
                        <a:rPr kumimoji="1" lang="en-US" altLang="ja-JP" sz="1400" dirty="0"/>
                        <a:t>)</a:t>
                      </a:r>
                      <a:r>
                        <a:rPr kumimoji="1" lang="ja-JP" altLang="en-US" sz="1400" dirty="0"/>
                        <a:t>が最適化変数</a:t>
                      </a:r>
                      <a:br>
                        <a:rPr kumimoji="1" lang="en-US" altLang="ja-JP" sz="1400" dirty="0"/>
                      </a:b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選択配向している場合は難しい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回折角に</a:t>
                      </a:r>
                      <a:br>
                        <a:rPr kumimoji="1" lang="en-US" altLang="ja-JP" sz="1600" dirty="0"/>
                      </a:br>
                      <a:r>
                        <a:rPr kumimoji="1" lang="ja-JP" altLang="en-US" sz="1600" dirty="0"/>
                        <a:t>関する関数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3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229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95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スパースモデリング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</a:rPr>
              <a:t>: “fit”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7C48B8-1E7E-9418-E6BE-14FA90271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00" r="26499" b="9956"/>
          <a:stretch/>
        </p:blipFill>
        <p:spPr>
          <a:xfrm>
            <a:off x="161926" y="635119"/>
            <a:ext cx="5181600" cy="57479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EC435B-8962-E7B1-0D08-30592BB66AF6}"/>
              </a:ext>
            </a:extLst>
          </p:cNvPr>
          <p:cNvSpPr/>
          <p:nvPr/>
        </p:nvSpPr>
        <p:spPr>
          <a:xfrm>
            <a:off x="2066925" y="646386"/>
            <a:ext cx="352425" cy="262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FD3137-617E-B698-0C71-1F9C50FA96E0}"/>
              </a:ext>
            </a:extLst>
          </p:cNvPr>
          <p:cNvSpPr txBox="1"/>
          <p:nvPr/>
        </p:nvSpPr>
        <p:spPr>
          <a:xfrm>
            <a:off x="161926" y="1226104"/>
            <a:ext cx="81152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必要に応じて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LASSO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regularization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factor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を入れる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alpha=0.00016</a:t>
            </a:r>
            <a:r>
              <a:rPr kumimoji="1" lang="ja-JP" altLang="en-US" sz="1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を選択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B19B87-E73B-13B9-59E4-54D39538B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6" y="1856300"/>
            <a:ext cx="7381875" cy="49212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80ED61D-A18F-1FCE-2F27-E3416757E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486" y="2981324"/>
            <a:ext cx="5243513" cy="349567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A00B604-1739-A4AA-D1E7-AC4244E9CEE9}"/>
              </a:ext>
            </a:extLst>
          </p:cNvPr>
          <p:cNvSpPr txBox="1"/>
          <p:nvPr/>
        </p:nvSpPr>
        <p:spPr>
          <a:xfrm>
            <a:off x="5343526" y="1067251"/>
            <a:ext cx="3438525" cy="19543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1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Coefficients: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1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   Ag                  :          0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1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   Al                  :          0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1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   </a:t>
            </a:r>
            <a:r>
              <a:rPr lang="en-US" altLang="ja-JP" sz="1100" b="1" dirty="0" err="1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AlN</a:t>
            </a:r>
            <a:r>
              <a:rPr lang="en-US" altLang="ja-JP" sz="11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                :         -0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1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   phase1              :   0.809053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1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   phase2              :  0.0444915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1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   phase3              :          0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1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   phase3b             :  0.0176827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1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   phase4              :   0.109412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1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   phase5              :   0.137273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1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   phase6              :          0</a:t>
            </a:r>
            <a:endParaRPr kumimoji="1" lang="en-US" altLang="ja-JP" sz="11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34B2CDB-7C25-E4EC-0CEF-B89D1529710B}"/>
              </a:ext>
            </a:extLst>
          </p:cNvPr>
          <p:cNvSpPr txBox="1"/>
          <p:nvPr/>
        </p:nvSpPr>
        <p:spPr>
          <a:xfrm>
            <a:off x="4941571" y="5738335"/>
            <a:ext cx="392048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一致の悪い領域</a:t>
            </a:r>
            <a:endParaRPr lang="en-US" altLang="ja-JP" sz="1400" b="1" dirty="0">
              <a:solidFill>
                <a:srgbClr val="FF0000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・ </a:t>
            </a:r>
            <a:r>
              <a:rPr kumimoji="1" lang="en-US" altLang="ja-JP" sz="1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phase3b</a:t>
            </a:r>
            <a:r>
              <a:rPr kumimoji="1" lang="ja-JP" altLang="en-US" sz="1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か、</a:t>
            </a:r>
            <a:r>
              <a:rPr lang="ja-JP" altLang="en-US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係数が</a:t>
            </a:r>
            <a:r>
              <a:rPr lang="en-US" altLang="ja-JP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lang="ja-JP" altLang="en-US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になっている相のどれかが</a:t>
            </a:r>
            <a:br>
              <a:rPr lang="en-US" altLang="ja-JP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ja-JP" altLang="en-US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　対応する可能性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32B4B4-AE55-7806-2CB4-445FA0E4EE43}"/>
              </a:ext>
            </a:extLst>
          </p:cNvPr>
          <p:cNvSpPr txBox="1"/>
          <p:nvPr/>
        </p:nvSpPr>
        <p:spPr>
          <a:xfrm>
            <a:off x="2752726" y="592596"/>
            <a:ext cx="62293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実測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パターンを、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CIF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パターンとバックグラウンド多項式で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線形最小二乗回帰・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LASSO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回帰する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スパースモデリング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</a:rPr>
              <a:t>: “fit”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7C48B8-1E7E-9418-E6BE-14FA90271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00" r="26499" b="9956"/>
          <a:stretch/>
        </p:blipFill>
        <p:spPr>
          <a:xfrm>
            <a:off x="161926" y="635119"/>
            <a:ext cx="5181600" cy="57479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EC435B-8962-E7B1-0D08-30592BB66AF6}"/>
              </a:ext>
            </a:extLst>
          </p:cNvPr>
          <p:cNvSpPr/>
          <p:nvPr/>
        </p:nvSpPr>
        <p:spPr>
          <a:xfrm>
            <a:off x="2066925" y="646386"/>
            <a:ext cx="352425" cy="262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32B4B4-AE55-7806-2CB4-445FA0E4EE43}"/>
              </a:ext>
            </a:extLst>
          </p:cNvPr>
          <p:cNvSpPr txBox="1"/>
          <p:nvPr/>
        </p:nvSpPr>
        <p:spPr>
          <a:xfrm>
            <a:off x="2752726" y="646386"/>
            <a:ext cx="62293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実測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パターンを、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CIF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パターンとバックグラウンド多項式で線形最小二乗回帰する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FD3137-617E-B698-0C71-1F9C50FA96E0}"/>
              </a:ext>
            </a:extLst>
          </p:cNvPr>
          <p:cNvSpPr txBox="1"/>
          <p:nvPr/>
        </p:nvSpPr>
        <p:spPr>
          <a:xfrm>
            <a:off x="161926" y="1226104"/>
            <a:ext cx="81152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再度、正則化係数を</a:t>
            </a:r>
            <a:r>
              <a:rPr lang="ja-JP" alt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ほぼゼロ 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(alpha = 10</a:t>
            </a:r>
            <a:r>
              <a:rPr lang="en-US" altLang="ja-JP" sz="140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-8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) </a:t>
            </a:r>
            <a:r>
              <a:rPr lang="ja-JP" alt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にして、拡大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7BA9FC6-2625-7C16-9B35-8232511BEC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94"/>
          <a:stretch/>
        </p:blipFill>
        <p:spPr>
          <a:xfrm>
            <a:off x="-100965" y="1980958"/>
            <a:ext cx="7639050" cy="472122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C8DD1C7-4996-C473-7662-9731BB713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2770" y="2240280"/>
            <a:ext cx="5772150" cy="38481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27B991-A016-E30E-987A-B4923F3D13DE}"/>
              </a:ext>
            </a:extLst>
          </p:cNvPr>
          <p:cNvSpPr txBox="1"/>
          <p:nvPr/>
        </p:nvSpPr>
        <p:spPr>
          <a:xfrm>
            <a:off x="4572000" y="5472950"/>
            <a:ext cx="3920489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Phase3b</a:t>
            </a:r>
            <a:r>
              <a:rPr lang="ja-JP" altLang="en-US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か</a:t>
            </a:r>
            <a:r>
              <a:rPr lang="en-US" altLang="ja-JP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phase6</a:t>
            </a:r>
            <a:r>
              <a:rPr lang="ja-JP" altLang="en-US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の格子定数が変わっている可能性</a:t>
            </a:r>
            <a:r>
              <a:rPr lang="en-US" altLang="ja-JP" sz="1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a=5.9723243</a:t>
            </a:r>
            <a:endParaRPr lang="ja-JP" altLang="en-US" sz="1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b=8.1963675</a:t>
            </a:r>
            <a:endParaRPr lang="ja-JP" altLang="en-US" sz="1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C=7.5988989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92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スパースモデリング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</a:rPr>
              <a:t>: “fit”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7C48B8-1E7E-9418-E6BE-14FA90271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00" r="26499" b="9956"/>
          <a:stretch/>
        </p:blipFill>
        <p:spPr>
          <a:xfrm>
            <a:off x="161926" y="635119"/>
            <a:ext cx="5181600" cy="57479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EC435B-8962-E7B1-0D08-30592BB66AF6}"/>
              </a:ext>
            </a:extLst>
          </p:cNvPr>
          <p:cNvSpPr/>
          <p:nvPr/>
        </p:nvSpPr>
        <p:spPr>
          <a:xfrm>
            <a:off x="2066925" y="646386"/>
            <a:ext cx="352425" cy="262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32B4B4-AE55-7806-2CB4-445FA0E4EE43}"/>
              </a:ext>
            </a:extLst>
          </p:cNvPr>
          <p:cNvSpPr txBox="1"/>
          <p:nvPr/>
        </p:nvSpPr>
        <p:spPr>
          <a:xfrm>
            <a:off x="2752726" y="646386"/>
            <a:ext cx="62293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実測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パターンを、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CIF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パターンとバックグラウンド多項式で線形最小二乗回帰する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FD3137-617E-B698-0C71-1F9C50FA96E0}"/>
              </a:ext>
            </a:extLst>
          </p:cNvPr>
          <p:cNvSpPr txBox="1"/>
          <p:nvPr/>
        </p:nvSpPr>
        <p:spPr>
          <a:xfrm>
            <a:off x="161926" y="1226104"/>
            <a:ext cx="81152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ja-JP" alt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格子定数を修正した </a:t>
            </a:r>
            <a:r>
              <a:rPr lang="en-US" altLang="ja-JP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phase3b-2.cif</a:t>
            </a:r>
            <a:r>
              <a:rPr lang="ja-JP" alt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を追加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42FC00-0CCC-63A5-C3F0-E2661FEA3D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73" b="6927"/>
          <a:stretch/>
        </p:blipFill>
        <p:spPr>
          <a:xfrm>
            <a:off x="365760" y="1741019"/>
            <a:ext cx="8115299" cy="467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スパースモデリング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</a:rPr>
              <a:t>: “fit”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7C48B8-1E7E-9418-E6BE-14FA90271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00" r="26499" b="9956"/>
          <a:stretch/>
        </p:blipFill>
        <p:spPr>
          <a:xfrm>
            <a:off x="161926" y="635119"/>
            <a:ext cx="5181600" cy="57479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EC435B-8962-E7B1-0D08-30592BB66AF6}"/>
              </a:ext>
            </a:extLst>
          </p:cNvPr>
          <p:cNvSpPr/>
          <p:nvPr/>
        </p:nvSpPr>
        <p:spPr>
          <a:xfrm>
            <a:off x="2066925" y="646386"/>
            <a:ext cx="352425" cy="262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32B4B4-AE55-7806-2CB4-445FA0E4EE43}"/>
              </a:ext>
            </a:extLst>
          </p:cNvPr>
          <p:cNvSpPr txBox="1"/>
          <p:nvPr/>
        </p:nvSpPr>
        <p:spPr>
          <a:xfrm>
            <a:off x="2752726" y="646386"/>
            <a:ext cx="62293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実測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パターンを、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CIF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パターンとバックグラウンド多項式で線形最小二乗回帰する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FD3137-617E-B698-0C71-1F9C50FA96E0}"/>
              </a:ext>
            </a:extLst>
          </p:cNvPr>
          <p:cNvSpPr txBox="1"/>
          <p:nvPr/>
        </p:nvSpPr>
        <p:spPr>
          <a:xfrm>
            <a:off x="848563" y="5544791"/>
            <a:ext cx="83924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LASSO</a:t>
            </a:r>
            <a:r>
              <a:rPr lang="ja-JP" altLang="en-US" sz="20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解析から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Ag, Al, </a:t>
            </a:r>
            <a:r>
              <a:rPr lang="en-US" altLang="ja-JP" sz="2000" b="1" dirty="0" err="1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AlN</a:t>
            </a: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, phase3, phse6</a:t>
            </a:r>
            <a:r>
              <a:rPr lang="ja-JP" altLang="en-US" sz="20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を削除</a:t>
            </a:r>
            <a:endParaRPr lang="en-US" altLang="ja-JP" sz="2000" b="1" dirty="0">
              <a:solidFill>
                <a:srgbClr val="FF0000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格子定数を変えた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phase3b-2 </a:t>
            </a:r>
            <a:r>
              <a:rPr lang="ja-JP" altLang="en-US" sz="20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と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phase3b</a:t>
            </a:r>
            <a:r>
              <a:rPr lang="ja-JP" altLang="en-US" sz="20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 は非常に近いので、</a:t>
            </a: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phase3b</a:t>
            </a:r>
            <a:r>
              <a:rPr lang="ja-JP" altLang="en-US" sz="20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も削除</a:t>
            </a:r>
            <a:endParaRPr lang="en-US" altLang="ja-JP" sz="2000" b="1" dirty="0">
              <a:solidFill>
                <a:srgbClr val="FF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953872-841A-AD1C-9B63-AF718895E5E2}"/>
              </a:ext>
            </a:extLst>
          </p:cNvPr>
          <p:cNvSpPr txBox="1"/>
          <p:nvPr/>
        </p:nvSpPr>
        <p:spPr>
          <a:xfrm>
            <a:off x="161926" y="1590379"/>
            <a:ext cx="8982074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Lasso regression with varied alpha: start from 1e-08</a:t>
            </a:r>
          </a:p>
          <a:p>
            <a:r>
              <a:rPr lang="ja-JP" altLang="en-US" sz="1000" dirty="0"/>
              <a:t>                                                                           [“</a:t>
            </a:r>
            <a:r>
              <a:rPr lang="en-US" altLang="ja-JP" sz="1000" dirty="0"/>
              <a:t>Ag</a:t>
            </a:r>
            <a:r>
              <a:rPr lang="ja-JP" altLang="en-US" sz="1000" dirty="0"/>
              <a:t>”,       ‘Al</a:t>
            </a:r>
            <a:r>
              <a:rPr lang="en-US" altLang="ja-JP" sz="1000" dirty="0"/>
              <a:t>’</a:t>
            </a:r>
            <a:r>
              <a:rPr lang="ja-JP" altLang="en-US" sz="1000" dirty="0"/>
              <a:t>,              “</a:t>
            </a:r>
            <a:r>
              <a:rPr lang="en-US" altLang="ja-JP" sz="1000" dirty="0" err="1"/>
              <a:t>AlN</a:t>
            </a:r>
            <a:r>
              <a:rPr lang="ja-JP" altLang="en-US" sz="1000" dirty="0"/>
              <a:t>”,    'phase1‘,  'phase2‘,  'phase3‘,  'phase3b-2', 'phase3b', 'phase4', 'phase5', 'phase6']</a:t>
            </a:r>
          </a:p>
          <a:p>
            <a:r>
              <a:rPr lang="ja-JP" altLang="en-US" sz="1000" dirty="0"/>
              <a:t>   0  alpha=   1e-08 </a:t>
            </a:r>
            <a:r>
              <a:rPr lang="ja-JP" altLang="en-US" sz="1000" b="1" dirty="0">
                <a:solidFill>
                  <a:srgbClr val="FF0000"/>
                </a:solidFill>
              </a:rPr>
              <a:t>RMSE=     0.02073   </a:t>
            </a:r>
            <a:r>
              <a:rPr lang="ja-JP" altLang="en-US" sz="1000" dirty="0"/>
              <a:t>coeff=   0.00233 </a:t>
            </a:r>
            <a:r>
              <a:rPr lang="ja-JP" altLang="en-US" sz="1000" b="1" dirty="0">
                <a:solidFill>
                  <a:srgbClr val="FF0000"/>
                </a:solidFill>
              </a:rPr>
              <a:t>-0.0004087    -0.0122</a:t>
            </a:r>
            <a:r>
              <a:rPr lang="ja-JP" altLang="en-US" sz="1000" dirty="0"/>
              <a:t>     0.8414    0.02025   0.006449    0.03152    0.02479     0.1274     0.1458   0.007987</a:t>
            </a:r>
          </a:p>
          <a:p>
            <a:r>
              <a:rPr lang="ja-JP" altLang="en-US" sz="1000" dirty="0"/>
              <a:t>   1  alpha=   2e-08 RMSE=     0.02073   coeff=  0.002328 -0.0004065   -0.01219     0.8414    0.02025   0.006448    0.03152    0.02479     0.1274     0.1458   0.007986</a:t>
            </a:r>
          </a:p>
          <a:p>
            <a:r>
              <a:rPr lang="ja-JP" altLang="en-US" sz="1000" dirty="0"/>
              <a:t>   2  alpha=   4e-08 RMSE=     0.02073   coeff=  0.002324 -0.0004022   -0.01219     0.8414    0.02025   0.006447    0.03152    0.02479     0.1274     0.1458   0.007985</a:t>
            </a:r>
          </a:p>
          <a:p>
            <a:r>
              <a:rPr lang="ja-JP" altLang="en-US" sz="1000" dirty="0"/>
              <a:t>   3  alpha=   8e-08 RMSE=     0.02073   coeff=  0.002316 -0.0003934   -0.01219     0.8414    0.02025   0.006444    0.03152    0.02478     0.1274     0.1458   0.007982</a:t>
            </a:r>
          </a:p>
          <a:p>
            <a:r>
              <a:rPr lang="ja-JP" altLang="en-US" sz="1000" dirty="0"/>
              <a:t>   4  alpha= 1.6e-07 RMSE=     0.02073   coeff=  0.002301 -0.0003759   -0.01217     0.8414    0.02026   0.006438    0.03152    0.02478     0.1274     0.1458   0.007976</a:t>
            </a:r>
          </a:p>
          <a:p>
            <a:r>
              <a:rPr lang="ja-JP" altLang="en-US" sz="1000" dirty="0"/>
              <a:t>   5  alpha= 3.2e-07 RMSE=     0.02073   coeff=   0.00227 -0.0003409   -0.01215     0.8414    0.02028   0.006425    0.03151    0.02476     0.1273     0.1458   0.007964</a:t>
            </a:r>
          </a:p>
          <a:p>
            <a:r>
              <a:rPr lang="ja-JP" altLang="en-US" sz="1000" dirty="0"/>
              <a:t>   6  alpha= 6.4e-07 RMSE=     0.02073   coeff=  0.002208 -0.0002708    -0.0121     0.8413    0.02031   0.006401     0.0315    0.02473     0.1273     0.1457    0.00794</a:t>
            </a:r>
          </a:p>
          <a:p>
            <a:r>
              <a:rPr lang="ja-JP" altLang="en-US" sz="1000" dirty="0"/>
              <a:t>   7  alpha= 1.3e-06 RMSE=     0.02073   coeff=  0.002087 -0.0001306   -0.01201     0.8412    0.02037   0.006352    0.03148    0.02468     0.1272     0.1457   0.007892</a:t>
            </a:r>
          </a:p>
          <a:p>
            <a:r>
              <a:rPr lang="ja-JP" altLang="en-US" sz="1000" dirty="0"/>
              <a:t>   8  alpha= 2.6e-06 RMSE=     0.02073   coeff=  0.001865         -</a:t>
            </a:r>
            <a:r>
              <a:rPr lang="ja-JP" altLang="en-US" sz="1000" b="1" dirty="0">
                <a:solidFill>
                  <a:srgbClr val="FF0000"/>
                </a:solidFill>
              </a:rPr>
              <a:t>0 </a:t>
            </a:r>
            <a:r>
              <a:rPr lang="ja-JP" altLang="en-US" sz="1000" dirty="0"/>
              <a:t>       -0.01182      0.841       0.0205     0.006267    0.03146    0.02457     0.1269     0.1457   0.007792</a:t>
            </a:r>
          </a:p>
          <a:p>
            <a:r>
              <a:rPr lang="ja-JP" altLang="en-US" sz="1000" dirty="0"/>
              <a:t>   9  alpha= 5.1e-06 RMSE=     0.02073   coeff=  0.001438         -0        -0.01144     0.8406      0.02076   0.006128    0.03138    0.02434     0.1265     0.1455     0.0076</a:t>
            </a:r>
          </a:p>
          <a:p>
            <a:r>
              <a:rPr lang="ja-JP" altLang="en-US" sz="1000" dirty="0"/>
              <a:t>  10  alpha=   1e-05 RMSE=     0.02073   coeff= 0.0005826         -0       -0.01067     0.8397      0.0213     0.00585      0.03124    0.02387     0.1256     0.1453   0.007216</a:t>
            </a:r>
          </a:p>
          <a:p>
            <a:r>
              <a:rPr lang="ja-JP" altLang="en-US" sz="1000" dirty="0"/>
              <a:t>  11  alpha=   2e-05 </a:t>
            </a:r>
            <a:r>
              <a:rPr lang="ja-JP" altLang="en-US" sz="1000" b="1" dirty="0">
                <a:solidFill>
                  <a:srgbClr val="FF0000"/>
                </a:solidFill>
              </a:rPr>
              <a:t>RMSE=     0.02074   </a:t>
            </a:r>
            <a:r>
              <a:rPr lang="ja-JP" altLang="en-US" sz="1000" dirty="0"/>
              <a:t>coeff=         </a:t>
            </a:r>
            <a:r>
              <a:rPr lang="ja-JP" altLang="en-US" sz="1000" b="1" dirty="0">
                <a:solidFill>
                  <a:srgbClr val="FF0000"/>
                </a:solidFill>
              </a:rPr>
              <a:t>0</a:t>
            </a:r>
            <a:r>
              <a:rPr lang="ja-JP" altLang="en-US" sz="1000" dirty="0"/>
              <a:t>          0              -0.009231     0.8379    0.02243   0.005195    0.03106    0.02301     0.1234     0.1448   0.006421</a:t>
            </a:r>
          </a:p>
          <a:p>
            <a:r>
              <a:rPr lang="ja-JP" altLang="en-US" sz="1000" dirty="0"/>
              <a:t>  12  alpha= 4.1e-05 RMSE=     0.02076   coeff=         0          0             -0.006403     0.8342    0.02483   0.003796    0.03079    0.02134     0.1188     0.1438    0.00482</a:t>
            </a:r>
          </a:p>
          <a:p>
            <a:r>
              <a:rPr lang="ja-JP" altLang="en-US" sz="1000" dirty="0"/>
              <a:t>  13  alpha= 8.2e-05 RMSE=     0.02085   coeff=         0          0            -0.0007505     0.8269    0.02965   0.000996    0.03027    0.01801     0.1096     0.1419   0.001613</a:t>
            </a:r>
          </a:p>
          <a:p>
            <a:r>
              <a:rPr lang="ja-JP" altLang="en-US" sz="1000" dirty="0"/>
              <a:t>  14  alpha= 0.00016 RMSE=     0.02106   coeff=         0             0         -0                 0.8123     0.03771          </a:t>
            </a:r>
            <a:r>
              <a:rPr lang="ja-JP" altLang="en-US" sz="1000" b="1" dirty="0">
                <a:solidFill>
                  <a:srgbClr val="FF0000"/>
                </a:solidFill>
              </a:rPr>
              <a:t>0        </a:t>
            </a:r>
            <a:r>
              <a:rPr lang="ja-JP" altLang="en-US" sz="1000" dirty="0"/>
              <a:t>   0.02639    0.01348    0.09497     0.1378          </a:t>
            </a:r>
            <a:r>
              <a:rPr lang="ja-JP" altLang="en-US" sz="1000" b="1" dirty="0">
                <a:solidFill>
                  <a:srgbClr val="FF0000"/>
                </a:solidFill>
              </a:rPr>
              <a:t>0</a:t>
            </a:r>
          </a:p>
          <a:p>
            <a:r>
              <a:rPr lang="ja-JP" altLang="en-US" sz="1000" dirty="0"/>
              <a:t>  15  alpha= 0.00033 RMSE=     0.02184   coeff=         0             0          0                 0.7832     0.05338          0           0.01776   0.003893    0.06685     0.1295          0</a:t>
            </a:r>
          </a:p>
          <a:p>
            <a:r>
              <a:rPr lang="ja-JP" altLang="en-US" sz="1000" dirty="0"/>
              <a:t>  16  alpha= 0.00066 RMSE=     0.02457   coeff=         0             0          0                 0.7233     0.08511          0            0              0               0.005677     0.1111          0</a:t>
            </a:r>
          </a:p>
          <a:p>
            <a:r>
              <a:rPr lang="ja-JP" altLang="en-US" sz="1000" dirty="0"/>
              <a:t>  17  alpha=  0.0013 RMSE=     0.02884   coeff=         0             0            0                0.6418     0.08099          0            0              0                0             0.08471          0</a:t>
            </a:r>
          </a:p>
          <a:p>
            <a:r>
              <a:rPr lang="ja-JP" altLang="en-US" sz="1000" dirty="0"/>
              <a:t>  18  alpha=  0.0026 RMSE=     0.04143   coeff=         0             0            0                0.4817     0.06801          0            0              0               0             0.03273          0</a:t>
            </a:r>
          </a:p>
          <a:p>
            <a:r>
              <a:rPr lang="ja-JP" altLang="en-US" sz="1000" dirty="0"/>
              <a:t>  19  alpha=  0.0052 RMSE=     0.06968   coeff=         0             0            0                0.1698     0.008796          0          0              0               0              0                   0</a:t>
            </a:r>
          </a:p>
          <a:p>
            <a:r>
              <a:rPr lang="ja-JP" altLang="en-US" sz="1000" dirty="0"/>
              <a:t>  20  alpha=    0.01 RMSE=     0.08338     coeff=         0            0            0                   0               0                    0          0              0               0              0                    0</a:t>
            </a:r>
          </a:p>
        </p:txBody>
      </p:sp>
    </p:spTree>
    <p:extLst>
      <p:ext uri="{BB962C8B-B14F-4D97-AF65-F5344CB8AC3E}">
        <p14:creationId xmlns:p14="http://schemas.microsoft.com/office/powerpoint/2010/main" val="130598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694BEB5-C76C-8E50-68C9-975B37CD95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52" b="7576"/>
          <a:stretch/>
        </p:blipFill>
        <p:spPr>
          <a:xfrm>
            <a:off x="161926" y="1856300"/>
            <a:ext cx="8221211" cy="4774976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スパースモデリング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</a:rPr>
              <a:t>: “fit”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7C48B8-1E7E-9418-E6BE-14FA90271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000" r="26499" b="9956"/>
          <a:stretch/>
        </p:blipFill>
        <p:spPr>
          <a:xfrm>
            <a:off x="161926" y="635119"/>
            <a:ext cx="5181600" cy="57479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EC435B-8962-E7B1-0D08-30592BB66AF6}"/>
              </a:ext>
            </a:extLst>
          </p:cNvPr>
          <p:cNvSpPr/>
          <p:nvPr/>
        </p:nvSpPr>
        <p:spPr>
          <a:xfrm>
            <a:off x="2066925" y="646386"/>
            <a:ext cx="352425" cy="262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32B4B4-AE55-7806-2CB4-445FA0E4EE43}"/>
              </a:ext>
            </a:extLst>
          </p:cNvPr>
          <p:cNvSpPr txBox="1"/>
          <p:nvPr/>
        </p:nvSpPr>
        <p:spPr>
          <a:xfrm>
            <a:off x="2752726" y="646386"/>
            <a:ext cx="62293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実測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パターンを、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CIF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パターンとバックグラウンド多項式で線形最小二乗回帰する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FD3137-617E-B698-0C71-1F9C50FA96E0}"/>
              </a:ext>
            </a:extLst>
          </p:cNvPr>
          <p:cNvSpPr txBox="1"/>
          <p:nvPr/>
        </p:nvSpPr>
        <p:spPr>
          <a:xfrm>
            <a:off x="4733926" y="993438"/>
            <a:ext cx="4154522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Ag, Al, </a:t>
            </a:r>
            <a:r>
              <a:rPr lang="en-US" altLang="ja-JP" b="1" dirty="0" err="1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AlN</a:t>
            </a:r>
            <a:r>
              <a:rPr lang="en-US" altLang="ja-JP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, phase3, phase3b,</a:t>
            </a:r>
            <a:r>
              <a:rPr lang="ja-JP" altLang="en-US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phase6</a:t>
            </a:r>
            <a:r>
              <a:rPr lang="ja-JP" altLang="en-US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を削除しても良好なフィッティング</a:t>
            </a:r>
            <a:endParaRPr lang="en-US" altLang="ja-JP" b="1" dirty="0">
              <a:solidFill>
                <a:srgbClr val="FF0000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400" dirty="0">
                <a:latin typeface="Times New Roman" pitchFamily="18" charset="0"/>
                <a:ea typeface="ＭＳ Ｐゴシック" pitchFamily="50" charset="-128"/>
              </a:rPr>
              <a:t>Lasso regression with alpha=1e-08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400" dirty="0">
                <a:latin typeface="Times New Roman" pitchFamily="18" charset="0"/>
                <a:ea typeface="ＭＳ Ｐゴシック" pitchFamily="50" charset="-128"/>
              </a:rPr>
              <a:t>  Coefficients:</a:t>
            </a:r>
            <a:r>
              <a:rPr lang="ja-JP" altLang="en-US" sz="1400" dirty="0">
                <a:latin typeface="Times New Roman" pitchFamily="18" charset="0"/>
                <a:ea typeface="ＭＳ Ｐゴシック" pitchFamily="50" charset="-128"/>
              </a:rPr>
              <a:t>　</a:t>
            </a:r>
            <a:r>
              <a:rPr lang="ja-JP" altLang="en-US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すべて正</a:t>
            </a:r>
            <a:endParaRPr lang="en-US" altLang="ja-JP" sz="1400" b="1" dirty="0">
              <a:solidFill>
                <a:srgbClr val="FF0000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400" dirty="0">
                <a:latin typeface="Times New Roman" pitchFamily="18" charset="0"/>
                <a:ea typeface="ＭＳ Ｐゴシック" pitchFamily="50" charset="-128"/>
              </a:rPr>
              <a:t>    phase1              :   0.841419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400" dirty="0">
                <a:latin typeface="Times New Roman" pitchFamily="18" charset="0"/>
                <a:ea typeface="ＭＳ Ｐゴシック" pitchFamily="50" charset="-128"/>
              </a:rPr>
              <a:t>    phase2              :  0.0220462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400" dirty="0">
                <a:latin typeface="Times New Roman" pitchFamily="18" charset="0"/>
                <a:ea typeface="ＭＳ Ｐゴシック" pitchFamily="50" charset="-128"/>
              </a:rPr>
              <a:t>    phase3b-2           :  0.0350004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400" dirty="0">
                <a:latin typeface="Times New Roman" pitchFamily="18" charset="0"/>
                <a:ea typeface="ＭＳ Ｐゴシック" pitchFamily="50" charset="-128"/>
              </a:rPr>
              <a:t>    phase3b             :  0.0230536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400" dirty="0">
                <a:latin typeface="Times New Roman" pitchFamily="18" charset="0"/>
                <a:ea typeface="ＭＳ Ｐゴシック" pitchFamily="50" charset="-128"/>
              </a:rPr>
              <a:t>    phase4              :   0.123113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400" dirty="0">
                <a:latin typeface="Times New Roman" pitchFamily="18" charset="0"/>
                <a:ea typeface="ＭＳ Ｐゴシック" pitchFamily="50" charset="-128"/>
              </a:rPr>
              <a:t>    phase5              :   0.146172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400" dirty="0">
                <a:latin typeface="Times New Roman" pitchFamily="18" charset="0"/>
                <a:ea typeface="ＭＳ Ｐゴシック" pitchFamily="50" charset="-128"/>
              </a:rPr>
              <a:t>  MAE :     0.008629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400" dirty="0">
                <a:latin typeface="Times New Roman" pitchFamily="18" charset="0"/>
                <a:ea typeface="ＭＳ Ｐゴシック" pitchFamily="50" charset="-128"/>
              </a:rPr>
              <a:t>  MSE :    0.0004324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  RMSE:      0.02079</a:t>
            </a:r>
            <a:endParaRPr lang="en-US" altLang="ja-JP" b="1" dirty="0">
              <a:solidFill>
                <a:srgbClr val="FF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2D1FEC0-6446-E8BC-A273-17811A8F6F06}"/>
              </a:ext>
            </a:extLst>
          </p:cNvPr>
          <p:cNvSpPr txBox="1"/>
          <p:nvPr/>
        </p:nvSpPr>
        <p:spPr>
          <a:xfrm>
            <a:off x="61259" y="1309309"/>
            <a:ext cx="45107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ja-JP" altLang="en-US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バックグランド多項式の次数を５にした</a:t>
            </a:r>
            <a:endParaRPr kumimoji="1" lang="en-US" altLang="ja-JP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24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必ず事前に準備しましょう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A08E4B-EB0C-83B4-6983-F1680360C687}"/>
              </a:ext>
            </a:extLst>
          </p:cNvPr>
          <p:cNvSpPr txBox="1"/>
          <p:nvPr/>
        </p:nvSpPr>
        <p:spPr>
          <a:xfrm>
            <a:off x="162571" y="749905"/>
            <a:ext cx="89814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扱っている材料系で、可能性のある相を検索し、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CIF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ファイルを集める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可能性のある相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: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・ 目的相に含まれる元素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・ 混入する可能性のある元素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　　</a:t>
            </a:r>
            <a:r>
              <a:rPr lang="ja-JP" alt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大気</a:t>
            </a:r>
            <a: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:</a:t>
            </a:r>
            <a:r>
              <a:rPr lang="ja-JP" alt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H, O, N</a:t>
            </a:r>
            <a:b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ja-JP" alt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　　乳鉢</a:t>
            </a:r>
            <a: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:</a:t>
            </a:r>
            <a:r>
              <a:rPr lang="ja-JP" alt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Si,</a:t>
            </a:r>
            <a:r>
              <a:rPr lang="ja-JP" alt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Al</a:t>
            </a:r>
            <a:b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ja-JP" alt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　　　　などのうち、検出可能な量が混入する可能性があるもの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99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相同定の手順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A08E4B-EB0C-83B4-6983-F1680360C687}"/>
              </a:ext>
            </a:extLst>
          </p:cNvPr>
          <p:cNvSpPr txBox="1"/>
          <p:nvPr/>
        </p:nvSpPr>
        <p:spPr>
          <a:xfrm>
            <a:off x="162571" y="771850"/>
            <a:ext cx="898142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可能性のある相の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CIF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ファイルを集める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粉末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測定を行う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ピークサーチ、相同定プログラムで同定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ja-JP" sz="2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1.</a:t>
            </a:r>
            <a:r>
              <a:rPr lang="ja-JP" altLang="en-US" sz="2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の</a:t>
            </a:r>
            <a:r>
              <a:rPr lang="en-US" altLang="ja-JP" sz="2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CIF</a:t>
            </a:r>
            <a:r>
              <a:rPr lang="ja-JP" altLang="en-US" sz="2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ファイルから、測定した粉末</a:t>
            </a:r>
            <a:r>
              <a:rPr lang="en-US" altLang="ja-JP" sz="2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XRD</a:t>
            </a:r>
            <a:r>
              <a:rPr lang="ja-JP" altLang="en-US" sz="2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パターンで可能性のある相を抽出する</a:t>
            </a:r>
            <a:endParaRPr lang="en-US" altLang="ja-JP" sz="2400" b="1" dirty="0">
              <a:solidFill>
                <a:srgbClr val="FF0000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ja-JP" sz="2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4.</a:t>
            </a:r>
            <a:r>
              <a:rPr lang="ja-JP" altLang="en-US" sz="2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の</a:t>
            </a:r>
            <a:r>
              <a:rPr lang="en-US" altLang="ja-JP" sz="2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CIF</a:t>
            </a:r>
            <a:r>
              <a:rPr lang="ja-JP" altLang="en-US" sz="2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ファイルから、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不純物相が含まれていることを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決定できる回折線を選択する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3.</a:t>
            </a:r>
            <a:r>
              <a:rPr lang="ja-JP" alt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の相を用いて</a:t>
            </a:r>
            <a: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Pawley</a:t>
            </a:r>
            <a:r>
              <a:rPr lang="ja-JP" alt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法によりフィッティングを行い、</a:t>
            </a:r>
            <a:b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ja-JP" alt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同定できない回折線を確認する</a:t>
            </a:r>
            <a:endParaRPr lang="en-US" altLang="ja-JP" sz="2400" b="1" dirty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同定できない回折線の同定を行う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　 可能性のある相の</a:t>
            </a:r>
            <a:r>
              <a:rPr lang="ja-JP" alt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回折線を計算し、照合を行う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xrd_fit.py: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入力ファイル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A08E4B-EB0C-83B4-6983-F1680360C687}"/>
              </a:ext>
            </a:extLst>
          </p:cNvPr>
          <p:cNvSpPr txBox="1"/>
          <p:nvPr/>
        </p:nvSpPr>
        <p:spPr>
          <a:xfrm>
            <a:off x="162571" y="771850"/>
            <a:ext cx="898142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実測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ファイル形式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:</a:t>
            </a:r>
            <a:b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・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RIGAKU,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Bruker,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RIETAN-FP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の各ファイル</a:t>
            </a:r>
            <a:b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・ </a:t>
            </a:r>
            <a:r>
              <a:rPr kumimoji="1" lang="en-US" altLang="ja-JP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xy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ファイル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(1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行目から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x,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y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データ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)</a:t>
            </a:r>
            <a:b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・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Excel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.xlsx,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CSV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ファイル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(1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行目はラベル行、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2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行目からデータ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)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ja-JP" alt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ありえる相の</a:t>
            </a:r>
            <a: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CIF</a:t>
            </a:r>
            <a:r>
              <a:rPr lang="ja-JP" altLang="en-US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ファイル</a:t>
            </a:r>
            <a:br>
              <a:rPr lang="en-US" altLang="ja-JP" sz="2400" b="1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ja-JP" alt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　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1</a:t>
            </a:r>
            <a:r>
              <a:rPr lang="ja-JP" altLang="en-US" sz="2400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つのディレクトリにまとめて保存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88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22F5F67-F067-EDC4-0AAF-E09F1E66D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6" y="1641118"/>
            <a:ext cx="3988507" cy="517094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7FF0E66-FD12-AB03-A5DA-8AC995D18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35" y="641052"/>
            <a:ext cx="7943850" cy="430530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xrd_fit.py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44AA2BE-B965-130E-C908-8F439C96DD3A}"/>
              </a:ext>
            </a:extLst>
          </p:cNvPr>
          <p:cNvSpPr/>
          <p:nvPr/>
        </p:nvSpPr>
        <p:spPr>
          <a:xfrm>
            <a:off x="313845" y="938727"/>
            <a:ext cx="534835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[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tkprog_XX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]\XRD\mixuture.txt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を選択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8459E68-04B0-8E0E-2C35-AAE9B993A373}"/>
              </a:ext>
            </a:extLst>
          </p:cNvPr>
          <p:cNvSpPr/>
          <p:nvPr/>
        </p:nvSpPr>
        <p:spPr>
          <a:xfrm>
            <a:off x="1380411" y="4977109"/>
            <a:ext cx="1196282" cy="29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AB24C6E6-3808-E069-DF20-E85AC76789EB}"/>
              </a:ext>
            </a:extLst>
          </p:cNvPr>
          <p:cNvCxnSpPr>
            <a:cxnSpLocks/>
          </p:cNvCxnSpPr>
          <p:nvPr/>
        </p:nvCxnSpPr>
        <p:spPr>
          <a:xfrm flipH="1" flipV="1">
            <a:off x="948931" y="1308059"/>
            <a:ext cx="443449" cy="36730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xrd_fit.py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7B854DE-1902-1B69-343F-D28D838F70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654"/>
          <a:stretch/>
        </p:blipFill>
        <p:spPr>
          <a:xfrm>
            <a:off x="3278960" y="692696"/>
            <a:ext cx="5111574" cy="43053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C787A7-9E14-1C64-60E4-2ADAB4798843}"/>
              </a:ext>
            </a:extLst>
          </p:cNvPr>
          <p:cNvSpPr txBox="1"/>
          <p:nvPr/>
        </p:nvSpPr>
        <p:spPr>
          <a:xfrm>
            <a:off x="1228652" y="1631919"/>
            <a:ext cx="20266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CIF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dir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を選択</a:t>
            </a:r>
            <a:endParaRPr kumimoji="1" lang="en-US" altLang="ja-JP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2FCD25-D2F4-2F68-12AE-BF30FBBD7412}"/>
              </a:ext>
            </a:extLst>
          </p:cNvPr>
          <p:cNvSpPr txBox="1"/>
          <p:nvPr/>
        </p:nvSpPr>
        <p:spPr>
          <a:xfrm>
            <a:off x="870893" y="2522180"/>
            <a:ext cx="238437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CIF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XRD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パターンの半値全幅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0684C0-647E-D590-7DDF-AF3036EAFAED}"/>
              </a:ext>
            </a:extLst>
          </p:cNvPr>
          <p:cNvSpPr txBox="1"/>
          <p:nvPr/>
        </p:nvSpPr>
        <p:spPr>
          <a:xfrm>
            <a:off x="95102" y="1962359"/>
            <a:ext cx="31616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X</a:t>
            </a:r>
            <a:r>
              <a:rPr lang="ja-JP" altLang="en-US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線源</a:t>
            </a:r>
            <a:endParaRPr lang="en-US" altLang="ja-JP" sz="1400" b="1" dirty="0">
              <a:solidFill>
                <a:srgbClr val="FF0000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marR="0" lvl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Cu</a:t>
            </a:r>
            <a:r>
              <a:rPr lang="ja-JP" altLang="en-US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Kα1</a:t>
            </a:r>
            <a:r>
              <a:rPr lang="ja-JP" altLang="en-US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 と </a:t>
            </a:r>
            <a:r>
              <a:rPr lang="en-US" altLang="ja-JP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Kα2</a:t>
            </a:r>
            <a:r>
              <a:rPr lang="ja-JP" altLang="en-US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 の強度を</a:t>
            </a:r>
            <a:r>
              <a:rPr lang="en-US" altLang="ja-JP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1 : 0.5</a:t>
            </a:r>
            <a:r>
              <a:rPr lang="ja-JP" altLang="en-US" sz="14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としている</a:t>
            </a:r>
            <a:endParaRPr kumimoji="1" lang="en-US" altLang="ja-JP" sz="140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B73745-0EB8-CE00-ABEE-612076D296E5}"/>
              </a:ext>
            </a:extLst>
          </p:cNvPr>
          <p:cNvSpPr txBox="1"/>
          <p:nvPr/>
        </p:nvSpPr>
        <p:spPr>
          <a:xfrm>
            <a:off x="695328" y="1060502"/>
            <a:ext cx="247946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入力データは</a:t>
            </a:r>
            <a:b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ダイアログ起動時に選択</a:t>
            </a:r>
            <a:endParaRPr kumimoji="1" lang="en-US" altLang="ja-JP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0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入力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XRD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パターンの確認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: “Plot: input data”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239447D-F257-A7C2-28E8-519327E15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21" y="1454270"/>
            <a:ext cx="7805557" cy="520370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27F974C-6539-549B-0DCC-F9EB740D58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000" r="26499" b="9956"/>
          <a:stretch/>
        </p:blipFill>
        <p:spPr>
          <a:xfrm>
            <a:off x="161926" y="635119"/>
            <a:ext cx="5181600" cy="57479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922017A-6FC7-E3AF-DB35-E8F469AED84A}"/>
              </a:ext>
            </a:extLst>
          </p:cNvPr>
          <p:cNvSpPr/>
          <p:nvPr/>
        </p:nvSpPr>
        <p:spPr>
          <a:xfrm>
            <a:off x="561975" y="925667"/>
            <a:ext cx="847725" cy="262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1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全データを並べる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</a:rPr>
              <a:t>: “Plot: each curve in a box”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7C48B8-1E7E-9418-E6BE-14FA90271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00" r="26499" b="9956"/>
          <a:stretch/>
        </p:blipFill>
        <p:spPr>
          <a:xfrm>
            <a:off x="161926" y="635119"/>
            <a:ext cx="5181600" cy="57479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EC435B-8962-E7B1-0D08-30592BB66AF6}"/>
              </a:ext>
            </a:extLst>
          </p:cNvPr>
          <p:cNvSpPr/>
          <p:nvPr/>
        </p:nvSpPr>
        <p:spPr>
          <a:xfrm>
            <a:off x="1294791" y="907250"/>
            <a:ext cx="1457936" cy="262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470EC0-F397-CA93-919D-B151FAD908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29" b="5437"/>
          <a:stretch/>
        </p:blipFill>
        <p:spPr>
          <a:xfrm>
            <a:off x="161926" y="1209914"/>
            <a:ext cx="8661197" cy="561245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104FFB-5311-42F5-008A-E8A0709C9B19}"/>
              </a:ext>
            </a:extLst>
          </p:cNvPr>
          <p:cNvSpPr txBox="1"/>
          <p:nvPr/>
        </p:nvSpPr>
        <p:spPr>
          <a:xfrm>
            <a:off x="5127955" y="4839101"/>
            <a:ext cx="287487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ja-JP" altLang="en-US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ピーク近くでクリックすると、</a:t>
            </a:r>
            <a:br>
              <a:rPr lang="en-US" altLang="ja-JP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ja-JP" altLang="en-US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最近接</a:t>
            </a:r>
            <a:r>
              <a:rPr lang="en-US" altLang="ja-JP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2θ</a:t>
            </a:r>
            <a:r>
              <a:rPr lang="ja-JP" altLang="en-US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のデータ情報を</a:t>
            </a:r>
            <a:br>
              <a:rPr lang="en-US" altLang="ja-JP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ja-JP" altLang="en-US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コンソールに表示</a:t>
            </a:r>
            <a:endParaRPr kumimoji="1" lang="en-US" altLang="ja-JP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30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3706</TotalTime>
  <Words>3044</Words>
  <Application>Microsoft Office PowerPoint</Application>
  <PresentationFormat>画面に合わせる (4:3)</PresentationFormat>
  <Paragraphs>241</Paragraphs>
  <Slides>24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33" baseType="lpstr">
      <vt:lpstr>ＭＳ ゴシック</vt:lpstr>
      <vt:lpstr>游ゴシック</vt:lpstr>
      <vt:lpstr>Arial</vt:lpstr>
      <vt:lpstr>Calibri</vt:lpstr>
      <vt:lpstr>Calibri Light</vt:lpstr>
      <vt:lpstr>Cambria Math</vt:lpstr>
      <vt:lpstr>Times New Roman</vt:lpstr>
      <vt:lpstr>Office テーマ</vt:lpstr>
      <vt:lpstr>20_標準デザイン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レポートS6点群のステレオ投影</dc:title>
  <dc:creator>神谷利夫</dc:creator>
  <cp:lastModifiedBy>利夫 神谷</cp:lastModifiedBy>
  <cp:revision>268</cp:revision>
  <cp:lastPrinted>2020-04-20T20:05:09Z</cp:lastPrinted>
  <dcterms:created xsi:type="dcterms:W3CDTF">2013-04-22T01:26:47Z</dcterms:created>
  <dcterms:modified xsi:type="dcterms:W3CDTF">2023-09-11T08:45:35Z</dcterms:modified>
</cp:coreProperties>
</file>