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380" r:id="rId2"/>
    <p:sldMasterId id="2147484453" r:id="rId3"/>
    <p:sldMasterId id="2147484700" r:id="rId4"/>
    <p:sldMasterId id="2147484712" r:id="rId5"/>
    <p:sldMasterId id="2147484724" r:id="rId6"/>
    <p:sldMasterId id="2147484736" r:id="rId7"/>
    <p:sldMasterId id="2147484748" r:id="rId8"/>
    <p:sldMasterId id="2147484761" r:id="rId9"/>
    <p:sldMasterId id="2147484773" r:id="rId10"/>
    <p:sldMasterId id="2147484786" r:id="rId11"/>
    <p:sldMasterId id="2147484823" r:id="rId12"/>
  </p:sldMasterIdLst>
  <p:notesMasterIdLst>
    <p:notesMasterId r:id="rId96"/>
  </p:notesMasterIdLst>
  <p:handoutMasterIdLst>
    <p:handoutMasterId r:id="rId97"/>
  </p:handoutMasterIdLst>
  <p:sldIdLst>
    <p:sldId id="4036" r:id="rId13"/>
    <p:sldId id="4037" r:id="rId14"/>
    <p:sldId id="4038" r:id="rId15"/>
    <p:sldId id="4040" r:id="rId16"/>
    <p:sldId id="4042" r:id="rId17"/>
    <p:sldId id="4043" r:id="rId18"/>
    <p:sldId id="4044" r:id="rId19"/>
    <p:sldId id="4045" r:id="rId20"/>
    <p:sldId id="4041" r:id="rId21"/>
    <p:sldId id="4046" r:id="rId22"/>
    <p:sldId id="4039" r:id="rId23"/>
    <p:sldId id="3963" r:id="rId24"/>
    <p:sldId id="3942" r:id="rId25"/>
    <p:sldId id="3974" r:id="rId26"/>
    <p:sldId id="3976" r:id="rId27"/>
    <p:sldId id="3968" r:id="rId28"/>
    <p:sldId id="3969" r:id="rId29"/>
    <p:sldId id="3971" r:id="rId30"/>
    <p:sldId id="3972" r:id="rId31"/>
    <p:sldId id="3970" r:id="rId32"/>
    <p:sldId id="3998" r:id="rId33"/>
    <p:sldId id="3999" r:id="rId34"/>
    <p:sldId id="4000" r:id="rId35"/>
    <p:sldId id="3984" r:id="rId36"/>
    <p:sldId id="3950" r:id="rId37"/>
    <p:sldId id="3985" r:id="rId38"/>
    <p:sldId id="3973" r:id="rId39"/>
    <p:sldId id="4035" r:id="rId40"/>
    <p:sldId id="3975" r:id="rId41"/>
    <p:sldId id="3986" r:id="rId42"/>
    <p:sldId id="3978" r:id="rId43"/>
    <p:sldId id="3977" r:id="rId44"/>
    <p:sldId id="3980" r:id="rId45"/>
    <p:sldId id="3979" r:id="rId46"/>
    <p:sldId id="3981" r:id="rId47"/>
    <p:sldId id="3983" r:id="rId48"/>
    <p:sldId id="4032" r:id="rId49"/>
    <p:sldId id="4031" r:id="rId50"/>
    <p:sldId id="4033" r:id="rId51"/>
    <p:sldId id="4034" r:id="rId52"/>
    <p:sldId id="3967" r:id="rId53"/>
    <p:sldId id="4002" r:id="rId54"/>
    <p:sldId id="4003" r:id="rId55"/>
    <p:sldId id="4004" r:id="rId56"/>
    <p:sldId id="4005" r:id="rId57"/>
    <p:sldId id="4006" r:id="rId58"/>
    <p:sldId id="4007" r:id="rId59"/>
    <p:sldId id="4009" r:id="rId60"/>
    <p:sldId id="4010" r:id="rId61"/>
    <p:sldId id="4011" r:id="rId62"/>
    <p:sldId id="4012" r:id="rId63"/>
    <p:sldId id="4013" r:id="rId64"/>
    <p:sldId id="4014" r:id="rId65"/>
    <p:sldId id="4015" r:id="rId66"/>
    <p:sldId id="4016" r:id="rId67"/>
    <p:sldId id="4017" r:id="rId68"/>
    <p:sldId id="4018" r:id="rId69"/>
    <p:sldId id="4019" r:id="rId70"/>
    <p:sldId id="4020" r:id="rId71"/>
    <p:sldId id="4021" r:id="rId72"/>
    <p:sldId id="4022" r:id="rId73"/>
    <p:sldId id="4023" r:id="rId74"/>
    <p:sldId id="4024" r:id="rId75"/>
    <p:sldId id="4025" r:id="rId76"/>
    <p:sldId id="4026" r:id="rId77"/>
    <p:sldId id="4027" r:id="rId78"/>
    <p:sldId id="4028" r:id="rId79"/>
    <p:sldId id="4029" r:id="rId80"/>
    <p:sldId id="4030" r:id="rId81"/>
    <p:sldId id="1090" r:id="rId82"/>
    <p:sldId id="730" r:id="rId83"/>
    <p:sldId id="1043" r:id="rId84"/>
    <p:sldId id="1094" r:id="rId85"/>
    <p:sldId id="1091" r:id="rId86"/>
    <p:sldId id="3990" r:id="rId87"/>
    <p:sldId id="1191" r:id="rId88"/>
    <p:sldId id="1491" r:id="rId89"/>
    <p:sldId id="1454" r:id="rId90"/>
    <p:sldId id="3991" r:id="rId91"/>
    <p:sldId id="3992" r:id="rId92"/>
    <p:sldId id="3993" r:id="rId93"/>
    <p:sldId id="1529" r:id="rId94"/>
    <p:sldId id="1490" r:id="rId9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B6812C0-9857-4F2A-8959-4ABAC2FC867E}">
          <p14:sldIdLst>
            <p14:sldId id="4036"/>
            <p14:sldId id="4037"/>
            <p14:sldId id="4038"/>
            <p14:sldId id="4040"/>
            <p14:sldId id="4042"/>
            <p14:sldId id="4043"/>
            <p14:sldId id="4044"/>
            <p14:sldId id="4045"/>
            <p14:sldId id="4041"/>
            <p14:sldId id="4046"/>
            <p14:sldId id="4039"/>
            <p14:sldId id="3963"/>
            <p14:sldId id="3942"/>
            <p14:sldId id="3974"/>
            <p14:sldId id="3976"/>
            <p14:sldId id="3968"/>
            <p14:sldId id="3969"/>
            <p14:sldId id="3971"/>
            <p14:sldId id="3972"/>
            <p14:sldId id="3970"/>
            <p14:sldId id="3998"/>
            <p14:sldId id="3999"/>
            <p14:sldId id="4000"/>
            <p14:sldId id="3984"/>
            <p14:sldId id="3950"/>
            <p14:sldId id="3985"/>
            <p14:sldId id="3973"/>
            <p14:sldId id="4035"/>
            <p14:sldId id="3975"/>
            <p14:sldId id="3986"/>
            <p14:sldId id="3978"/>
            <p14:sldId id="3977"/>
            <p14:sldId id="3980"/>
            <p14:sldId id="3979"/>
            <p14:sldId id="3981"/>
            <p14:sldId id="3983"/>
            <p14:sldId id="4032"/>
            <p14:sldId id="4031"/>
            <p14:sldId id="4033"/>
            <p14:sldId id="4034"/>
            <p14:sldId id="3967"/>
            <p14:sldId id="4002"/>
            <p14:sldId id="4003"/>
            <p14:sldId id="4004"/>
            <p14:sldId id="4005"/>
            <p14:sldId id="4006"/>
            <p14:sldId id="4007"/>
            <p14:sldId id="4009"/>
            <p14:sldId id="4010"/>
            <p14:sldId id="4011"/>
            <p14:sldId id="4012"/>
            <p14:sldId id="4013"/>
            <p14:sldId id="4014"/>
            <p14:sldId id="4015"/>
            <p14:sldId id="4016"/>
            <p14:sldId id="4017"/>
            <p14:sldId id="4018"/>
            <p14:sldId id="4019"/>
            <p14:sldId id="4020"/>
            <p14:sldId id="4021"/>
            <p14:sldId id="4022"/>
            <p14:sldId id="4023"/>
            <p14:sldId id="4024"/>
            <p14:sldId id="4025"/>
            <p14:sldId id="4026"/>
            <p14:sldId id="4027"/>
            <p14:sldId id="4028"/>
            <p14:sldId id="4029"/>
            <p14:sldId id="4030"/>
            <p14:sldId id="1090"/>
            <p14:sldId id="730"/>
            <p14:sldId id="1043"/>
            <p14:sldId id="1094"/>
            <p14:sldId id="1091"/>
            <p14:sldId id="3990"/>
            <p14:sldId id="1191"/>
            <p14:sldId id="1491"/>
            <p14:sldId id="1454"/>
            <p14:sldId id="3991"/>
            <p14:sldId id="3992"/>
            <p14:sldId id="3993"/>
            <p14:sldId id="1529"/>
            <p14:sldId id="14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68" autoAdjust="0"/>
    <p:restoredTop sz="94660"/>
  </p:normalViewPr>
  <p:slideViewPr>
    <p:cSldViewPr snapToGrid="0">
      <p:cViewPr>
        <p:scale>
          <a:sx n="75" d="100"/>
          <a:sy n="75" d="100"/>
        </p:scale>
        <p:origin x="816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icrosoft%20PowerPoint%20&#20869;&#12398;&#12464;&#12521;&#12501;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icrosoft%20PowerPoint%20&#20869;&#12398;&#12464;&#12521;&#12501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B75BB-7587-4FED-A0D3-23CB87AEC749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95ED6-638C-442E-ACD3-13D2AE8F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95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04013-2DC4-4BD0-8A93-A4FF6A7CFA70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9B3D8-56FD-430C-8F26-0A2952F00A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5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963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781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03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2611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130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716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021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2804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0737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7486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3168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4023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7379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071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660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26923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1435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7097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08790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1210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69488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069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302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5994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693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9165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96094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58788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2661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0840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93763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9529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4288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1262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71779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4EAAA-3C85-4AC9-8578-C1099B40560A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4483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67E29-C7FA-42A9-87FB-B73F13B78875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4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4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063008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4397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10245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86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F52FC-85CF-4425-874C-A7039119B76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4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77623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6742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102455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4EAAA-3C85-4AC9-8578-C1099B40560A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4483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67E29-C7FA-42A9-87FB-B73F13B78875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4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4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063008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8723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0001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1012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5F01-4DA2-47B6-B458-DD6C4F3DDE31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71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8707" name="Rectangle 7"/>
          <p:cNvSpPr txBox="1">
            <a:spLocks noGrp="1" noChangeArrowheads="1"/>
          </p:cNvSpPr>
          <p:nvPr/>
        </p:nvSpPr>
        <p:spPr bwMode="auto">
          <a:xfrm>
            <a:off x="4164013" y="10883900"/>
            <a:ext cx="3184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7" tIns="53635" rIns="107267" bIns="53635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BF06D-7326-46A4-9855-004BE76D9E9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8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858838"/>
            <a:ext cx="5727700" cy="4295775"/>
          </a:xfrm>
          <a:ln/>
        </p:spPr>
      </p:sp>
      <p:sp>
        <p:nvSpPr>
          <p:cNvPr id="328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7267" tIns="53635" rIns="107267" bIns="53635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196968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71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71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5F01-4DA2-47B6-B458-DD6C4F3DDE31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71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8707" name="Rectangle 7"/>
          <p:cNvSpPr txBox="1">
            <a:spLocks noGrp="1" noChangeArrowheads="1"/>
          </p:cNvSpPr>
          <p:nvPr/>
        </p:nvSpPr>
        <p:spPr bwMode="auto">
          <a:xfrm>
            <a:off x="4164013" y="10883900"/>
            <a:ext cx="3184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7" tIns="53635" rIns="107267" bIns="53635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BF06D-7326-46A4-9855-004BE76D9E9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8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858838"/>
            <a:ext cx="5727700" cy="4295775"/>
          </a:xfrm>
          <a:ln/>
        </p:spPr>
      </p:sp>
      <p:sp>
        <p:nvSpPr>
          <p:cNvPr id="328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07267" tIns="53635" rIns="107267" bIns="53635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5008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395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623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8093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07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4AC2F-9B2F-4F77-BE12-15589C1FBCF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8268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3DE4C-DDDD-4E97-A0CF-16EBBC04CC8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63946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74511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40EC-107E-497C-A9C1-A09B6E78DB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291732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591C-1ACD-429E-B558-91FAD4EEDC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5468073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DA99-9F91-49E2-BCC6-C88A703DC8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9034609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3E64D-50D7-4970-87A0-629C766AB6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5375359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107E-BE89-4C16-957D-A5B535E100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1728022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68F5-0FCE-4CBF-B93E-C9ACDAA113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2630492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295C-C2FE-414E-952F-1F8A46C489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383358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2DD3-1062-4035-ADFA-ADAB5EC686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561679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C7DF-CDEE-44CE-A454-A7BFFDE7AC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0508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2F4B5-7DBE-4EA2-87C4-4E56861609D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5225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426F-6795-48DA-A36E-201BE331FD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461738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A765-D857-4EFB-B231-3A752A9573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997227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7BD4-789F-4FCA-A586-B19D559022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5596980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5AE7A9-F933-4CA4-8298-EC379C551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8902914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C2C89B-B844-475C-8C75-2E9FE54B4C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0650215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FB6860-973F-45C4-9694-3D1A064DF6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5921856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6F6AF1-BED9-49CC-8BB8-525A78676F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1858819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433ED3-0E19-4C66-8534-00670EA5E0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9337744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A19234-F789-4F35-A993-D99160CF51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51589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4B742B-FCD1-4D5F-A007-72405B3F4B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683408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557" y="548643"/>
            <a:ext cx="7046667" cy="1442477"/>
          </a:xfrm>
        </p:spPr>
        <p:txBody>
          <a:bodyPr/>
          <a:lstStyle>
            <a:lvl1pPr>
              <a:defRPr sz="2443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556" y="2205062"/>
            <a:ext cx="7045355" cy="3529409"/>
          </a:xfrm>
        </p:spPr>
        <p:txBody>
          <a:bodyPr/>
          <a:lstStyle>
            <a:lvl1pPr marL="0" indent="0">
              <a:buFontTx/>
              <a:buNone/>
              <a:defRPr sz="1527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ADDB0-8D5C-4201-A496-22E942289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" y="6381750"/>
            <a:ext cx="8024813" cy="476250"/>
          </a:xfrm>
        </p:spPr>
        <p:txBody>
          <a:bodyPr/>
          <a:lstStyle>
            <a:lvl1pPr>
              <a:defRPr b="1">
                <a:solidFill>
                  <a:srgbClr val="FFFFD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8C3DA0-4646-49AE-BF88-20569CF0B4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3876" y="6381750"/>
            <a:ext cx="1000125" cy="476250"/>
          </a:xfrm>
        </p:spPr>
        <p:txBody>
          <a:bodyPr rIns="0"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100BE-C240-48F4-87E0-EBA423DFECD8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024356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56C0F0-DD00-4BF8-B8F0-5747A1B795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8762290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FF0AA2-C1BB-404F-94A8-2392DEE43F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4335193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30A1982-7368-4AC1-9C78-C4A962A75A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2313575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043517-898F-4605-B52B-FF504384C3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9659981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EA5FB-83B0-4ABA-9959-0786305B0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2941F5-5979-48B1-A03F-1D53BC3DC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2BE4F-4B02-4B7F-830E-084AA1F7B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265008-044A-4966-958C-445358400FB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53531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84FF4-51C0-49F6-8245-DE186289A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B236F0-87E3-4181-B07E-D37BF83EF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4E940E-7177-4C0C-9CFD-66E4802B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5CA31-C387-437E-B792-D76360EF1E8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575127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65470-9056-46F3-811A-D0181D6AE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99E503-81DB-4F07-9642-207A53CB8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07911-EEF8-4A97-B1E2-E43E8B259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86B78-2C3E-400E-9B32-01852468E43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607108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817E5-4561-4AAC-B1E7-D0248A520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AA9B3-1F0D-4DCE-BF8B-1F69CD8F7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06CF6-4FE0-4548-811A-813E80B52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1F895-121A-4CD4-B3F7-9EA4F404285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536485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C1BC5F-30B3-460C-ABD7-C31278EB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371F19-F13B-4B36-A13D-09110DBC1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F6F818-C514-4E8A-B3E3-41DF56C3C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75812-2E3E-46AB-879D-64BE7E30728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84379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1895D1-A170-4902-AE5C-2EE2D73AD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3B02FD-4791-4D25-952A-6D84C3BDD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AE173F-09B6-4812-9963-5996B6CED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7865D-4973-4DE2-8AA8-FEC648940CF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136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3A00CB-4A37-4C0A-AA96-1FFDB0739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5E4F8C-4BCA-4F41-9F8D-BBEF41933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83135-A04B-4B7C-8961-7F8588DC5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A619C-908D-48CE-8A06-566EED636873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33438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3A2B73-B482-47AB-B597-2368A87F4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E67A6-5178-4156-81D5-802FB2BF0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0DF55C-C669-4562-A365-F173AAC9A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8757D-B8DC-4524-873C-8A57D448804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46172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CE348-18BF-47EE-AFE4-6DAFE7E50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EAB5C-1409-4980-BE05-972D6FF8C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DCB445-D75D-4F76-BA8E-800D2C12A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9624A5-C308-4C8B-B2DC-DDA43CA8B7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63722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ECD5B-9878-4B57-86F7-C15D1A749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24BBD-D4C2-4255-A7BD-B3732B235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97762-B2CF-4873-8F58-7468E04CD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43920-E708-44DB-B513-CB6F7E67644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26031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A67265-B8E0-4095-8369-029A5284F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16FC7A-A351-4D40-AC26-DF0278888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E94F5-6A01-4192-AB48-564B22C58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51A70-AA5F-4660-A02E-771D6AB5BEF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637421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69B65-1AE8-4502-B899-5B957DA63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AEA9D-F729-4BA8-AA41-1DC35D0CD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64F83-DE6F-4F9A-9EDA-65D3C266E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EC4A-F219-4C3E-AE6F-55C362FA5C2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489526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25D221-6570-4C1B-BC02-A5AE16EA0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96D8F0-D7D1-4965-9A61-1CEAF6BC9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AEEA8B-48AE-4438-A79E-275A533FE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11822-554C-44FD-8EC3-966420A3419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0470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862" y="4407495"/>
            <a:ext cx="7772465" cy="1361100"/>
          </a:xfrm>
        </p:spPr>
        <p:txBody>
          <a:bodyPr anchor="t"/>
          <a:lstStyle>
            <a:lvl1pPr algn="l">
              <a:defRPr sz="305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1862" y="2907267"/>
            <a:ext cx="7772465" cy="1500228"/>
          </a:xfrm>
        </p:spPr>
        <p:txBody>
          <a:bodyPr anchor="b"/>
          <a:lstStyle>
            <a:lvl1pPr marL="0" indent="0">
              <a:buNone/>
              <a:defRPr sz="1527"/>
            </a:lvl1pPr>
            <a:lvl2pPr marL="348944" indent="0">
              <a:buNone/>
              <a:defRPr sz="1374"/>
            </a:lvl2pPr>
            <a:lvl3pPr marL="697888" indent="0">
              <a:buNone/>
              <a:defRPr sz="1221"/>
            </a:lvl3pPr>
            <a:lvl4pPr marL="1046831" indent="0">
              <a:buNone/>
              <a:defRPr sz="1069"/>
            </a:lvl4pPr>
            <a:lvl5pPr marL="1395775" indent="0">
              <a:buNone/>
              <a:defRPr sz="1069"/>
            </a:lvl5pPr>
            <a:lvl6pPr marL="1744719" indent="0">
              <a:buNone/>
              <a:defRPr sz="1069"/>
            </a:lvl6pPr>
            <a:lvl7pPr marL="2093663" indent="0">
              <a:buNone/>
              <a:defRPr sz="1069"/>
            </a:lvl7pPr>
            <a:lvl8pPr marL="2442607" indent="0">
              <a:buNone/>
              <a:defRPr sz="1069"/>
            </a:lvl8pPr>
            <a:lvl9pPr marL="2791550" indent="0">
              <a:buNone/>
              <a:defRPr sz="10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3BB78A-EA00-4EAD-8DC2-47E36799C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9346EE-40D3-41E9-A418-41854CBE8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3E14CD-8618-4BBF-9DC6-9F8D57CC3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41FF4-C06C-4FFE-94E3-60AD8B816B37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15393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4181" y="908277"/>
            <a:ext cx="4111978" cy="5616341"/>
          </a:xfrm>
        </p:spPr>
        <p:txBody>
          <a:bodyPr/>
          <a:lstStyle>
            <a:lvl1pPr>
              <a:defRPr sz="2137"/>
            </a:lvl1pPr>
            <a:lvl2pPr>
              <a:defRPr sz="1831"/>
            </a:lvl2pPr>
            <a:lvl3pPr>
              <a:defRPr sz="1527"/>
            </a:lvl3pPr>
            <a:lvl4pPr>
              <a:defRPr sz="1374"/>
            </a:lvl4pPr>
            <a:lvl5pPr>
              <a:defRPr sz="1374"/>
            </a:lvl5pPr>
            <a:lvl6pPr>
              <a:defRPr sz="1374"/>
            </a:lvl6pPr>
            <a:lvl7pPr>
              <a:defRPr sz="1374"/>
            </a:lvl7pPr>
            <a:lvl8pPr>
              <a:defRPr sz="1374"/>
            </a:lvl8pPr>
            <a:lvl9pPr>
              <a:defRPr sz="13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62157" y="908277"/>
            <a:ext cx="4113290" cy="5616341"/>
          </a:xfrm>
        </p:spPr>
        <p:txBody>
          <a:bodyPr/>
          <a:lstStyle>
            <a:lvl1pPr>
              <a:defRPr sz="2137"/>
            </a:lvl1pPr>
            <a:lvl2pPr>
              <a:defRPr sz="1831"/>
            </a:lvl2pPr>
            <a:lvl3pPr>
              <a:defRPr sz="1527"/>
            </a:lvl3pPr>
            <a:lvl4pPr>
              <a:defRPr sz="1374"/>
            </a:lvl4pPr>
            <a:lvl5pPr>
              <a:defRPr sz="1374"/>
            </a:lvl5pPr>
            <a:lvl6pPr>
              <a:defRPr sz="1374"/>
            </a:lvl6pPr>
            <a:lvl7pPr>
              <a:defRPr sz="1374"/>
            </a:lvl7pPr>
            <a:lvl8pPr>
              <a:defRPr sz="1374"/>
            </a:lvl8pPr>
            <a:lvl9pPr>
              <a:defRPr sz="13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F2AF4-50AC-4079-AA1B-5558413E8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A885F-1EC4-406E-BCB4-E1B6407E4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8C57D-6551-4760-8551-549AEB10B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CD8BE-FA30-4F0B-A03B-B72A7A8384D6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53906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741" y="274321"/>
            <a:ext cx="8230519" cy="114321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6741" y="1535667"/>
            <a:ext cx="4041105" cy="639205"/>
          </a:xfrm>
        </p:spPr>
        <p:txBody>
          <a:bodyPr anchor="b"/>
          <a:lstStyle>
            <a:lvl1pPr marL="0" indent="0">
              <a:buNone/>
              <a:defRPr sz="1831" b="1"/>
            </a:lvl1pPr>
            <a:lvl2pPr marL="348944" indent="0">
              <a:buNone/>
              <a:defRPr sz="1527" b="1"/>
            </a:lvl2pPr>
            <a:lvl3pPr marL="697888" indent="0">
              <a:buNone/>
              <a:defRPr sz="1374" b="1"/>
            </a:lvl3pPr>
            <a:lvl4pPr marL="1046831" indent="0">
              <a:buNone/>
              <a:defRPr sz="1221" b="1"/>
            </a:lvl4pPr>
            <a:lvl5pPr marL="1395775" indent="0">
              <a:buNone/>
              <a:defRPr sz="1221" b="1"/>
            </a:lvl5pPr>
            <a:lvl6pPr marL="1744719" indent="0">
              <a:buNone/>
              <a:defRPr sz="1221" b="1"/>
            </a:lvl6pPr>
            <a:lvl7pPr marL="2093663" indent="0">
              <a:buNone/>
              <a:defRPr sz="1221" b="1"/>
            </a:lvl7pPr>
            <a:lvl8pPr marL="2442607" indent="0">
              <a:buNone/>
              <a:defRPr sz="1221" b="1"/>
            </a:lvl8pPr>
            <a:lvl9pPr marL="2791550" indent="0">
              <a:buNone/>
              <a:defRPr sz="122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6741" y="2174875"/>
            <a:ext cx="4041105" cy="3950733"/>
          </a:xfrm>
        </p:spPr>
        <p:txBody>
          <a:bodyPr/>
          <a:lstStyle>
            <a:lvl1pPr>
              <a:defRPr sz="1831"/>
            </a:lvl1pPr>
            <a:lvl2pPr>
              <a:defRPr sz="1527"/>
            </a:lvl2pPr>
            <a:lvl3pPr>
              <a:defRPr sz="1374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843" y="1535667"/>
            <a:ext cx="4042417" cy="639205"/>
          </a:xfrm>
        </p:spPr>
        <p:txBody>
          <a:bodyPr anchor="b"/>
          <a:lstStyle>
            <a:lvl1pPr marL="0" indent="0">
              <a:buNone/>
              <a:defRPr sz="1831" b="1"/>
            </a:lvl1pPr>
            <a:lvl2pPr marL="348944" indent="0">
              <a:buNone/>
              <a:defRPr sz="1527" b="1"/>
            </a:lvl2pPr>
            <a:lvl3pPr marL="697888" indent="0">
              <a:buNone/>
              <a:defRPr sz="1374" b="1"/>
            </a:lvl3pPr>
            <a:lvl4pPr marL="1046831" indent="0">
              <a:buNone/>
              <a:defRPr sz="1221" b="1"/>
            </a:lvl4pPr>
            <a:lvl5pPr marL="1395775" indent="0">
              <a:buNone/>
              <a:defRPr sz="1221" b="1"/>
            </a:lvl5pPr>
            <a:lvl6pPr marL="1744719" indent="0">
              <a:buNone/>
              <a:defRPr sz="1221" b="1"/>
            </a:lvl6pPr>
            <a:lvl7pPr marL="2093663" indent="0">
              <a:buNone/>
              <a:defRPr sz="1221" b="1"/>
            </a:lvl7pPr>
            <a:lvl8pPr marL="2442607" indent="0">
              <a:buNone/>
              <a:defRPr sz="1221" b="1"/>
            </a:lvl8pPr>
            <a:lvl9pPr marL="2791550" indent="0">
              <a:buNone/>
              <a:defRPr sz="122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843" y="2174875"/>
            <a:ext cx="4042417" cy="3950733"/>
          </a:xfrm>
        </p:spPr>
        <p:txBody>
          <a:bodyPr/>
          <a:lstStyle>
            <a:lvl1pPr>
              <a:defRPr sz="1831"/>
            </a:lvl1pPr>
            <a:lvl2pPr>
              <a:defRPr sz="1527"/>
            </a:lvl2pPr>
            <a:lvl3pPr>
              <a:defRPr sz="1374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8B6B97-21E2-4A7B-9962-77D3D5AB5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98E88E-B280-40E9-BF6C-3DA400415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CCAB24-F50C-49D2-8C2A-1EF784717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ABB23-859A-4F9B-9453-05E4F0B8B6E5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10096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A7F98B-7499-471C-B3B3-801873CD8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E6A9E9-6409-49A6-9E6F-B9D85407F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C26BDF-4B8A-4E08-9026-38A5224CD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B26CD-E58A-40D1-9F3F-E07342F52EC0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26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D0262D-5BF3-435E-A193-898CA2F37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530AC5-D323-4410-BD6B-FAAFEF2CF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79C91-CD2D-4A40-832F-6580BAB1B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5BB97-0022-43CF-9B04-87A669EBCB5C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1140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741" y="273009"/>
            <a:ext cx="3008188" cy="1161595"/>
          </a:xfrm>
        </p:spPr>
        <p:txBody>
          <a:bodyPr anchor="b"/>
          <a:lstStyle>
            <a:lvl1pPr algn="l">
              <a:defRPr sz="152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178" y="273008"/>
            <a:ext cx="5112083" cy="5852598"/>
          </a:xfrm>
        </p:spPr>
        <p:txBody>
          <a:bodyPr/>
          <a:lstStyle>
            <a:lvl1pPr>
              <a:defRPr sz="2443"/>
            </a:lvl1pPr>
            <a:lvl2pPr>
              <a:defRPr sz="2137"/>
            </a:lvl2pPr>
            <a:lvl3pPr>
              <a:defRPr sz="1831"/>
            </a:lvl3pPr>
            <a:lvl4pPr>
              <a:defRPr sz="1527"/>
            </a:lvl4pPr>
            <a:lvl5pPr>
              <a:defRPr sz="1527"/>
            </a:lvl5pPr>
            <a:lvl6pPr>
              <a:defRPr sz="1527"/>
            </a:lvl6pPr>
            <a:lvl7pPr>
              <a:defRPr sz="1527"/>
            </a:lvl7pPr>
            <a:lvl8pPr>
              <a:defRPr sz="1527"/>
            </a:lvl8pPr>
            <a:lvl9pPr>
              <a:defRPr sz="15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6741" y="1434602"/>
            <a:ext cx="3008188" cy="4691003"/>
          </a:xfrm>
        </p:spPr>
        <p:txBody>
          <a:bodyPr/>
          <a:lstStyle>
            <a:lvl1pPr marL="0" indent="0">
              <a:buNone/>
              <a:defRPr sz="1069"/>
            </a:lvl1pPr>
            <a:lvl2pPr marL="348944" indent="0">
              <a:buNone/>
              <a:defRPr sz="916"/>
            </a:lvl2pPr>
            <a:lvl3pPr marL="697888" indent="0">
              <a:buNone/>
              <a:defRPr sz="763"/>
            </a:lvl3pPr>
            <a:lvl4pPr marL="1046831" indent="0">
              <a:buNone/>
              <a:defRPr sz="687"/>
            </a:lvl4pPr>
            <a:lvl5pPr marL="1395775" indent="0">
              <a:buNone/>
              <a:defRPr sz="687"/>
            </a:lvl5pPr>
            <a:lvl6pPr marL="1744719" indent="0">
              <a:buNone/>
              <a:defRPr sz="687"/>
            </a:lvl6pPr>
            <a:lvl7pPr marL="2093663" indent="0">
              <a:buNone/>
              <a:defRPr sz="687"/>
            </a:lvl7pPr>
            <a:lvl8pPr marL="2442607" indent="0">
              <a:buNone/>
              <a:defRPr sz="687"/>
            </a:lvl8pPr>
            <a:lvl9pPr marL="2791550" indent="0">
              <a:buNone/>
              <a:defRPr sz="6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FD722-159D-4DF5-90C5-82EEDA690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69B64-4052-4252-9C9A-910D24B23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AC0CB-1192-47FE-BAB2-8DA6E2D1C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86A31-A3E9-4AE0-BF0C-16D932002D6D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0164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03E84-976A-44CC-8624-E0152866EE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3645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839" y="4801259"/>
            <a:ext cx="5486137" cy="565703"/>
          </a:xfrm>
        </p:spPr>
        <p:txBody>
          <a:bodyPr anchor="b"/>
          <a:lstStyle>
            <a:lvl1pPr algn="l">
              <a:defRPr sz="152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839" y="612957"/>
            <a:ext cx="5486137" cy="4114799"/>
          </a:xfrm>
        </p:spPr>
        <p:txBody>
          <a:bodyPr/>
          <a:lstStyle>
            <a:lvl1pPr marL="0" indent="0">
              <a:buNone/>
              <a:defRPr sz="2443"/>
            </a:lvl1pPr>
            <a:lvl2pPr marL="348944" indent="0">
              <a:buNone/>
              <a:defRPr sz="2137"/>
            </a:lvl2pPr>
            <a:lvl3pPr marL="697888" indent="0">
              <a:buNone/>
              <a:defRPr sz="1831"/>
            </a:lvl3pPr>
            <a:lvl4pPr marL="1046831" indent="0">
              <a:buNone/>
              <a:defRPr sz="1527"/>
            </a:lvl4pPr>
            <a:lvl5pPr marL="1395775" indent="0">
              <a:buNone/>
              <a:defRPr sz="1527"/>
            </a:lvl5pPr>
            <a:lvl6pPr marL="1744719" indent="0">
              <a:buNone/>
              <a:defRPr sz="1527"/>
            </a:lvl6pPr>
            <a:lvl7pPr marL="2093663" indent="0">
              <a:buNone/>
              <a:defRPr sz="1527"/>
            </a:lvl7pPr>
            <a:lvl8pPr marL="2442607" indent="0">
              <a:buNone/>
              <a:defRPr sz="1527"/>
            </a:lvl8pPr>
            <a:lvl9pPr marL="2791550" indent="0">
              <a:buNone/>
              <a:defRPr sz="1527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839" y="5366962"/>
            <a:ext cx="5486137" cy="805897"/>
          </a:xfrm>
        </p:spPr>
        <p:txBody>
          <a:bodyPr/>
          <a:lstStyle>
            <a:lvl1pPr marL="0" indent="0">
              <a:buNone/>
              <a:defRPr sz="1069"/>
            </a:lvl1pPr>
            <a:lvl2pPr marL="348944" indent="0">
              <a:buNone/>
              <a:defRPr sz="916"/>
            </a:lvl2pPr>
            <a:lvl3pPr marL="697888" indent="0">
              <a:buNone/>
              <a:defRPr sz="763"/>
            </a:lvl3pPr>
            <a:lvl4pPr marL="1046831" indent="0">
              <a:buNone/>
              <a:defRPr sz="687"/>
            </a:lvl4pPr>
            <a:lvl5pPr marL="1395775" indent="0">
              <a:buNone/>
              <a:defRPr sz="687"/>
            </a:lvl5pPr>
            <a:lvl6pPr marL="1744719" indent="0">
              <a:buNone/>
              <a:defRPr sz="687"/>
            </a:lvl6pPr>
            <a:lvl7pPr marL="2093663" indent="0">
              <a:buNone/>
              <a:defRPr sz="687"/>
            </a:lvl7pPr>
            <a:lvl8pPr marL="2442607" indent="0">
              <a:buNone/>
              <a:defRPr sz="687"/>
            </a:lvl8pPr>
            <a:lvl9pPr marL="2791550" indent="0">
              <a:buNone/>
              <a:defRPr sz="6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C5B01-DB4D-4AE2-9D2B-D03C84E84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49D11-A707-4712-B5C6-D981FD0D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6DF16-AC57-4511-AD31-2531D50AF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68411-7BC0-4346-8AE6-023F57550C8B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56009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B3060-FBA0-4169-9C37-7D83C1BE5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30E2F-BD4D-47DA-8B8C-296DC81DB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F482D-DA0A-48C1-A853-93B966A43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5A473-8800-4C32-839E-59FE9A0B8B87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5783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88615" y="333384"/>
            <a:ext cx="2086832" cy="619123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24182" y="333384"/>
            <a:ext cx="6138436" cy="619123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81D47B-F246-4E2E-99C4-5CC2308CD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2B20C-06AD-4E55-8DD5-341739AE6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33284F-C8FF-45E3-8258-E9873D98B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6BCE5-1919-4898-9C69-550A2CBC2DB1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79324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556" y="548641"/>
            <a:ext cx="7046667" cy="1442477"/>
          </a:xfrm>
        </p:spPr>
        <p:txBody>
          <a:bodyPr/>
          <a:lstStyle>
            <a:lvl1pPr>
              <a:defRPr sz="2646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555" y="2205060"/>
            <a:ext cx="7045355" cy="3529409"/>
          </a:xfrm>
        </p:spPr>
        <p:txBody>
          <a:bodyPr/>
          <a:lstStyle>
            <a:lvl1pPr marL="0" indent="0">
              <a:buFontTx/>
              <a:buNone/>
              <a:defRPr sz="1654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549"/>
            <a:ext cx="8024460" cy="4764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2015.4.24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3896" y="6381549"/>
            <a:ext cx="1000104" cy="476451"/>
          </a:xfrm>
        </p:spPr>
        <p:txBody>
          <a:bodyPr rIns="0"/>
          <a:lstStyle>
            <a:lvl1pPr>
              <a:defRPr smtClean="0"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EBBAE-28ED-41ED-9C66-67FDE62F7CBE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5704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0A42D-1159-480F-BEFF-21869B0356DC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1304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861" y="4407495"/>
            <a:ext cx="7772465" cy="1361100"/>
          </a:xfrm>
        </p:spPr>
        <p:txBody>
          <a:bodyPr anchor="t"/>
          <a:lstStyle>
            <a:lvl1pPr algn="l">
              <a:defRPr sz="3307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1861" y="2907267"/>
            <a:ext cx="7772465" cy="1500228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13" indent="0">
              <a:buNone/>
              <a:defRPr sz="1488"/>
            </a:lvl2pPr>
            <a:lvl3pPr marL="756026" indent="0">
              <a:buNone/>
              <a:defRPr sz="1323"/>
            </a:lvl3pPr>
            <a:lvl4pPr marL="1134039" indent="0">
              <a:buNone/>
              <a:defRPr sz="1158"/>
            </a:lvl4pPr>
            <a:lvl5pPr marL="1512052" indent="0">
              <a:buNone/>
              <a:defRPr sz="1158"/>
            </a:lvl5pPr>
            <a:lvl6pPr marL="1890065" indent="0">
              <a:buNone/>
              <a:defRPr sz="1158"/>
            </a:lvl6pPr>
            <a:lvl7pPr marL="2268078" indent="0">
              <a:buNone/>
              <a:defRPr sz="1158"/>
            </a:lvl7pPr>
            <a:lvl8pPr marL="2646091" indent="0">
              <a:buNone/>
              <a:defRPr sz="1158"/>
            </a:lvl8pPr>
            <a:lvl9pPr marL="3024104" indent="0">
              <a:buNone/>
              <a:defRPr sz="115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74A828-A0E7-4AC4-B4F7-F630864EF485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6534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4181" y="908275"/>
            <a:ext cx="4111978" cy="5616341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62157" y="908275"/>
            <a:ext cx="4113290" cy="5616341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BDDEE-24D2-4347-A287-ED96D026364D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2542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741" y="274321"/>
            <a:ext cx="8230519" cy="114321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6741" y="1535667"/>
            <a:ext cx="4041105" cy="639205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6741" y="2174873"/>
            <a:ext cx="4041105" cy="3950733"/>
          </a:xfr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842" y="1535667"/>
            <a:ext cx="4042417" cy="639205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842" y="2174873"/>
            <a:ext cx="4042417" cy="3950733"/>
          </a:xfr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6A698-0E50-46AA-A3EC-81E8F54699D9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9686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0CE64-DE2E-424E-A303-50C1E937EC71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0358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D3D7CF-795E-401C-8F5E-091199D8394B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73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F1ED6-D480-449D-9E05-3CC2EC938CB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76262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741" y="273007"/>
            <a:ext cx="3008188" cy="1161595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177" y="273008"/>
            <a:ext cx="5112083" cy="5852598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6741" y="1434602"/>
            <a:ext cx="3008188" cy="4691003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FEDB22-BC4E-4D1A-9FCA-35D907BF33EA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0223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838" y="4801257"/>
            <a:ext cx="5486137" cy="56570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838" y="612955"/>
            <a:ext cx="5486137" cy="411479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838" y="5366960"/>
            <a:ext cx="5486137" cy="805897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AE5DC-0E3A-4424-887A-BDA973CDF53B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93261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27991-7255-402F-8228-B75CECE6B6AD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2983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88615" y="333384"/>
            <a:ext cx="2086832" cy="619123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24182" y="333384"/>
            <a:ext cx="6138436" cy="619123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38026-8D4A-44EE-9843-DA4ECB194A03}" type="slidenum">
              <a:rPr kumimoji="1" lang="en-US" altLang="ja-JP" sz="1654" b="1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1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5029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09A5F-6E7E-4534-90CE-D4146FDB7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E9152-BE6D-447A-B3D6-EC1D4C674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B331C-9EBD-4037-A464-C81E845FD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62AFF-228B-44CC-80C3-237860E8F1BE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09612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BD3C0-B098-4D0A-9FDE-75B368293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F9002-E78D-4AD7-934A-1C3368EF0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44A38-13E5-4D6A-BDA2-585A91734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CA4FF-363E-4FD6-A376-CB9677533176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17914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EA5ED-B84A-4D9C-B10F-B38AD9218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75348-5840-4A75-8FE0-588EAF079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1E0CB-43A9-451C-A2E7-8C7C67635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3759E-FD01-4EDE-A9DB-59EB649729FA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3402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61D2E-0F0C-4441-B208-0FD648BED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1AE71-D42B-4A05-8E29-612B45E43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CAF49-4657-4A07-91D7-5BE8B3D5B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9D427-48B8-4AA6-B5BD-FC92AAF91FF4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0393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71A9B8-57FE-4EB8-955D-DAF4CCB60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A55536-90A9-4FB3-9547-1BBF64C63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82E971-D850-4B6B-B1EB-E04B53ED9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E6432-6C3B-4162-B4C5-945170AA87E3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7141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6ED64-FEBE-4D1B-969A-CF1B169FE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F62628-64C2-42C5-AF6D-E9E925EC0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AEFF45-595A-47F9-9345-EF0946496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40F6-92C7-4FEE-B247-D93048D0C240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1509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31E55-BC05-453B-9193-2F9B8BBF3DA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41361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0EF05A-FB31-4CC8-BE79-0DEE16CD5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6FE9F8-FBE5-4F97-A0DE-C7FFF564D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FB37C1-C501-4FEA-897B-64B819F90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AB4B0-31C3-442A-BFBA-D9F39942CF25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5779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A0EC6-44EB-4380-8E24-BB449E3BF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E0B4E-71C7-4774-BAE5-0FB463CB7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AF65-613D-45BA-91B2-EB94B659F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5B1F-50B2-4D1C-BCF5-D4B59FC8005B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0433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8F7D5-21DF-4E4C-B441-CB5E26139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4EBD0-28C0-4D06-A14E-1C82A625B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B6B4F-B891-4B93-BF2C-431F9F1B4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3E648-C4BA-43EB-B003-D57BCB509AAE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6044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D8057-49FE-4994-A41D-D0F55DEAB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2693D-95E8-4646-8B24-D18BC0E9B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3BE0ED-372E-4DAA-9C41-EB1677206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E0AC6-5D4A-4D03-AC68-41EB4E35602B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8087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B5A48-92A3-4434-A02F-2CCF6FB61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0F3C9-2624-48BB-8D6E-778FDCA90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E14CF-3A35-4F8A-8D76-47288CFBC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5B8A-4573-4FA7-BF64-460983A133EB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5486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D7CE-D2CB-43B2-B6D2-0D7607CB58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8272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68C1-861C-44A6-9A63-474BF88A736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59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500D-559E-4EBA-8A75-B4DC3034C8F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20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C95-28CF-4903-8B74-CB5A682613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6798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D807-A7AC-4A06-B0AE-F343077C1A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3875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97103-DE09-487D-916B-B9E95ACC11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33836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C337-3A62-4311-A09E-9BF05EE057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7260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27C-892F-4E3F-B25C-541ED0AAE9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1566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813-5CFA-4ABA-A9F1-700B556039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341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F29-1ED5-44CB-8D8B-03ED8637273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90821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37A5-F47A-4EA4-9737-56D8D04B82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85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8EBE-14C5-4D85-A346-87F0E87BD3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0025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DACA-1D26-4959-A1FB-4D55AA0C25D9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512F4-D980-47AF-B3F0-6CB358435D3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5877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8DC58-A0F2-4027-B76D-5F2B471477B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765A-82A8-4504-941A-FEECD581D4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40906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9073B-849B-4EF7-AF5E-9CE822E997A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FA26-2EBC-4E47-B60F-477FC80DD9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6075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463B8-3BD6-46BC-9790-6077C9857A6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9986F-142F-4A9E-B27B-193EAFBCA29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973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EBBED-C13B-4BF9-AC92-EF310E3A7E1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34597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DE3CB-7C64-46B2-A383-C05A3ED4654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7445-21BE-4265-A993-561323A64E6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4327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22D18-42B5-4927-898B-E37534C39E3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87E86-DE94-4399-973A-C8CCB525C9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54661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DA3ED-3F3A-4C03-AC4D-7B1758CAF7D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8EB11-C282-4906-BB24-F7E7B51CCC9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21032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6F330-6C1F-48D6-AC4F-DC4141A2067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825BF-554C-42F7-9901-25AFF23923E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8776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F1AB5-91AF-4D30-9057-003444D29286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99521-6402-4CA5-B242-8389DDF04A2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13127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83C15-4582-48C4-8261-6C5FD7D59BC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1ECE7-D120-4A7D-A32A-FF53BD7826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15880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7BEA0-FAE9-45F5-B93E-2E853EDD177D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E53DE-DEF1-4529-BC2C-077B8619919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64532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C95DEB-C3C7-4866-8081-5B6892F54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961731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54FF618-FB23-4406-AA5F-90923A0AB0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228727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4CDCAE-1FB1-41A9-956B-8D0F3DB834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644482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444A5-BFF1-4C78-BD5A-9F3CC7E347C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62523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BD782B-B2D3-474A-B4F9-C878C02A3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532281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BC77A8-6E21-43DF-9FB4-26568B8511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628401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DFD9C1-24F8-4B7B-8AC2-7B93739559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6789097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D68592-1E33-4DA4-AF40-8CA85ECD9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655915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43F714-7AFC-4A41-BEF7-2287C5E68B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7768486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6A598-E6C3-490F-8B9A-6E6A15DD6C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6380813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A686C5-27CC-4185-B22A-4C7CED8CD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549976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7C6AB5-DA06-4D6C-968A-E55286C336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24045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853E3-0B25-4004-AB72-A9E6956F7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88B00-1830-4FEA-8A24-1C9861B8D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E13CCF-6C19-4811-9450-1685623BB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A934A1-AED5-4638-A0E1-F391DC44BC1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69258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7F5FE3-086E-4D9E-ACF2-FD323402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8994C-F98D-4A47-B1E4-D0B54F21A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6C93D-757B-4800-86E1-68E933B33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D8EA2-0E6D-4BF5-9B5F-23D7F3CA6C2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8745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A13A1A-A592-4523-A9BF-4CAC2B1EA13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903135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B2BA3B-336F-40EC-B4BC-2FCCE63CB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01175-9BFB-49DE-B7B2-3AAC85102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B4739-A720-4C72-9ECC-6D2367429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BBE91-85E1-4867-98F4-46A846F41D3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76178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D3746-48E7-488C-B866-4113280B7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A236A-BD7A-4485-B0B4-709524094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53351-BA2B-459A-8F46-62E68F9F9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68A8-D9AE-4220-8323-BEB6B5F285B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59840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EDC205-2ABA-4EE7-8A66-6BF645535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4447A7-9A4C-457E-A2DC-104680F17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E2CA10-02A4-4B1C-BAF3-DB1D1D120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26D2C-C7F9-4546-8245-AE460EDACAF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65255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2EF574-0677-4F2B-8CBC-D9F982C51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287658-6716-4311-9855-8FF406B31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C12581-37AE-47CC-A868-21AA79CB6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29556E-707A-473E-8872-1D2F43F653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73870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560EBF-4628-4F57-9242-B72E2048E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AFA457-EE26-4E31-8DE8-79FCC8259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0F1A76-2A9A-4BE6-982C-2E612A27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8C0943-BAA5-4B6F-8F39-F9F9F10FFC1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16413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B6AEC-DAFB-4684-A621-A6B56D0BE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36A17-8347-40F6-84D1-895F4211F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91A55-9DD0-428D-B3DE-80F0435C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F7530-C894-44AC-9370-26055513C2E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32316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03E0A-1F67-4494-8833-8DC68426D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388B5-860F-4591-BE2D-7030306E5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C3C88-28C1-4842-A4ED-E058BF2E5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DE68F-CEBE-4657-BE55-EAFC00DC9F9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97625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5E5E3-3565-4D6A-8206-BF46A6A90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CFF3C-0B8E-45C9-84E9-017AFCF90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1005E4-2077-4083-BAC0-1627026F2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A2C26-D4EE-4690-9EC1-F76A363531E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93995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4583C-959B-445B-A4D4-0EA3D7A4A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990C2C-E9DB-44A7-A6F0-3E2EDA9D0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F5C16-D58D-49C2-824A-0B9F174C1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DBFA2-18C2-475A-B6D8-6ED066A6B01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67604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859114-9B8B-4431-B826-24B5A906A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F5A70B-7FD2-48B7-888F-664BAA04D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EC8842-A3F1-48CD-872E-D0D605FA0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A0404E-BBE6-4B66-AB96-8C4D03A23E1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78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C5D8C-57D7-43E2-AB95-05BC89AEA69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341410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59823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7579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56081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37434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96904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368543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455047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38908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53868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51143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01468-7477-4B6A-85DD-6876499B29C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0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E9D219C-C650-42B4-BB78-13635033DC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96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D65BFE-DDB6-4FA0-BD4E-5E40442613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47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9D8378F-2054-4C21-B818-A36B619A5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476B448-29CE-4BFC-802C-7286024BE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CAD25A-4D93-40AF-94F4-E58A10F391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CE8B0D-D764-4D58-9387-8C7600A125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B75919-9ADE-4C6B-9643-3477A00DF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24E15-4C97-4814-AE0B-0C1466A3892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8" r:id="rId5"/>
    <p:sldLayoutId id="2147484829" r:id="rId6"/>
    <p:sldLayoutId id="2147484830" r:id="rId7"/>
    <p:sldLayoutId id="2147484831" r:id="rId8"/>
    <p:sldLayoutId id="2147484832" r:id="rId9"/>
    <p:sldLayoutId id="2147484833" r:id="rId10"/>
    <p:sldLayoutId id="2147484834" r:id="rId11"/>
    <p:sldLayoutId id="2147484835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79A607-C2B4-451A-955F-839E7FAB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333377"/>
            <a:ext cx="81153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97" tIns="55298" rIns="110597" bIns="552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04379CC-813B-4C43-9977-A086C58C7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2"/>
            <a:ext cx="83518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97" tIns="55298" rIns="110597" bIns="55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AB05CF05-EDC3-4847-9601-D56115DB78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0597" tIns="55298" rIns="110597" bIns="55298" numCol="1" anchor="t" anchorCtr="0" compatLnSpc="1">
            <a:prstTxWarp prst="textNoShape">
              <a:avLst/>
            </a:prstTxWarp>
          </a:bodyPr>
          <a:lstStyle>
            <a:lvl1pPr algn="ctr" defTabSz="844492" eaLnBrk="1" hangingPunct="1">
              <a:defRPr sz="1298" b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646CAE33-61DB-45BD-B16F-3136DFD7DC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5439" y="6608763"/>
            <a:ext cx="6072187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0597" tIns="55298" rIns="110597" bIns="55298" numCol="1" anchor="t" anchorCtr="0" compatLnSpc="1">
            <a:prstTxWarp prst="textNoShape">
              <a:avLst/>
            </a:prstTxWarp>
          </a:bodyPr>
          <a:lstStyle>
            <a:lvl1pPr algn="ctr" defTabSz="844492" eaLnBrk="1" hangingPunct="1">
              <a:defRPr sz="1298" b="0">
                <a:solidFill>
                  <a:srgbClr val="FFFFCC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/>
              <a:t>学振１６６委員会　チュートリアル　</a:t>
            </a:r>
            <a:r>
              <a:rPr kumimoji="1" lang="en-US" altLang="ja-JP"/>
              <a:t>2015.4.24</a:t>
            </a:r>
          </a:p>
        </p:txBody>
      </p:sp>
      <p:sp>
        <p:nvSpPr>
          <p:cNvPr id="526342" name="Rectangle 6">
            <a:extLst>
              <a:ext uri="{FF2B5EF4-FFF2-40B4-BE49-F238E27FC236}">
                <a16:creationId xmlns:a16="http://schemas.microsoft.com/office/drawing/2014/main" id="{659F385F-A6C3-48C7-821B-01C4C18B3E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2614" y="6381750"/>
            <a:ext cx="94138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0597" tIns="55298" rIns="39600" bIns="55298" numCol="1" anchor="t" anchorCtr="0" compatLnSpc="1">
            <a:prstTxWarp prst="textNoShape">
              <a:avLst/>
            </a:prstTxWarp>
          </a:bodyPr>
          <a:lstStyle>
            <a:lvl1pPr algn="r" defTabSz="844492" eaLnBrk="1" hangingPunct="1">
              <a:defRPr sz="1527" b="0">
                <a:solidFill>
                  <a:srgbClr val="FFFFD9"/>
                </a:solidFill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DBD33-F0FA-4473-8B4A-0495D0D6E60A}" type="slidenum">
              <a:rPr kumimoji="1"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7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 spd="slow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rgbClr val="0000FF"/>
          </a:solidFill>
          <a:latin typeface="+mj-lt"/>
          <a:ea typeface="+mj-ea"/>
          <a:cs typeface="小塚ゴシック Pro B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rgbClr val="0000FF"/>
          </a:solidFill>
          <a:latin typeface="Swis721 BlkCn BT" pitchFamily="34" charset="0"/>
          <a:ea typeface="小塚ゴシック Pro B" pitchFamily="34" charset="-128"/>
          <a:cs typeface="小塚ゴシック Pro 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rgbClr val="0000FF"/>
          </a:solidFill>
          <a:latin typeface="Swis721 BlkCn BT" pitchFamily="34" charset="0"/>
          <a:ea typeface="小塚ゴシック Pro B" pitchFamily="34" charset="-128"/>
          <a:cs typeface="小塚ゴシック Pro 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rgbClr val="0000FF"/>
          </a:solidFill>
          <a:latin typeface="Swis721 BlkCn BT" pitchFamily="34" charset="0"/>
          <a:ea typeface="小塚ゴシック Pro B" pitchFamily="34" charset="-128"/>
          <a:cs typeface="小塚ゴシック Pro 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rgbClr val="0000FF"/>
          </a:solidFill>
          <a:latin typeface="Swis721 BlkCn BT" pitchFamily="34" charset="0"/>
          <a:ea typeface="小塚ゴシック Pro B" pitchFamily="34" charset="-128"/>
          <a:cs typeface="小塚ゴシック Pro B"/>
        </a:defRPr>
      </a:lvl5pPr>
      <a:lvl6pPr marL="348944" algn="l" defTabSz="844492" rtl="0" fontAlgn="base">
        <a:spcBef>
          <a:spcPct val="0"/>
        </a:spcBef>
        <a:spcAft>
          <a:spcPct val="0"/>
        </a:spcAft>
        <a:defRPr kumimoji="1" sz="2289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6pPr>
      <a:lvl7pPr marL="697888" algn="l" defTabSz="844492" rtl="0" fontAlgn="base">
        <a:spcBef>
          <a:spcPct val="0"/>
        </a:spcBef>
        <a:spcAft>
          <a:spcPct val="0"/>
        </a:spcAft>
        <a:defRPr kumimoji="1" sz="2289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7pPr>
      <a:lvl8pPr marL="1046831" algn="l" defTabSz="844492" rtl="0" fontAlgn="base">
        <a:spcBef>
          <a:spcPct val="0"/>
        </a:spcBef>
        <a:spcAft>
          <a:spcPct val="0"/>
        </a:spcAft>
        <a:defRPr kumimoji="1" sz="2289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8pPr>
      <a:lvl9pPr marL="1395775" algn="l" defTabSz="844492" rtl="0" fontAlgn="base">
        <a:spcBef>
          <a:spcPct val="0"/>
        </a:spcBef>
        <a:spcAft>
          <a:spcPct val="0"/>
        </a:spcAft>
        <a:defRPr kumimoji="1" sz="2289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9pPr>
    </p:titleStyle>
    <p:bodyStyle>
      <a:lvl1pPr marL="315066" indent="-315066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939">
          <a:solidFill>
            <a:srgbClr val="0033CC"/>
          </a:solidFill>
          <a:latin typeface="+mn-lt"/>
          <a:ea typeface="+mn-ea"/>
          <a:cs typeface="小塚ゴシック Std R"/>
        </a:defRPr>
      </a:lvl1pPr>
      <a:lvl2pPr marL="684352" indent="-263776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754">
          <a:solidFill>
            <a:srgbClr val="333333"/>
          </a:solidFill>
          <a:latin typeface="+mn-lt"/>
          <a:ea typeface="+mn-ea"/>
          <a:cs typeface="小塚ゴシック Std R"/>
        </a:defRPr>
      </a:lvl2pPr>
      <a:lvl3pPr marL="1055103" indent="-209556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477">
          <a:solidFill>
            <a:srgbClr val="333333"/>
          </a:solidFill>
          <a:latin typeface="+mn-lt"/>
          <a:ea typeface="+mn-ea"/>
          <a:cs typeface="小塚ゴシック Std R"/>
        </a:defRPr>
      </a:lvl3pPr>
      <a:lvl4pPr marL="1475680" indent="-209556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477">
          <a:solidFill>
            <a:srgbClr val="333333"/>
          </a:solidFill>
          <a:latin typeface="+mn-lt"/>
          <a:ea typeface="+mn-ea"/>
          <a:cs typeface="小塚ゴシック Std R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477">
          <a:solidFill>
            <a:srgbClr val="333333"/>
          </a:solidFill>
          <a:latin typeface="+mn-lt"/>
          <a:ea typeface="+mn-ea"/>
          <a:cs typeface="小塚ゴシック Std R"/>
        </a:defRPr>
      </a:lvl5pPr>
      <a:lvl6pPr marL="2248749" indent="-212032" algn="l" defTabSz="844492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527">
          <a:solidFill>
            <a:srgbClr val="333333"/>
          </a:solidFill>
          <a:latin typeface="+mn-lt"/>
          <a:ea typeface="+mn-ea"/>
        </a:defRPr>
      </a:lvl6pPr>
      <a:lvl7pPr marL="2597692" indent="-212032" algn="l" defTabSz="844492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527">
          <a:solidFill>
            <a:srgbClr val="333333"/>
          </a:solidFill>
          <a:latin typeface="+mn-lt"/>
          <a:ea typeface="+mn-ea"/>
        </a:defRPr>
      </a:lvl7pPr>
      <a:lvl8pPr marL="2946636" indent="-212032" algn="l" defTabSz="844492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527">
          <a:solidFill>
            <a:srgbClr val="333333"/>
          </a:solidFill>
          <a:latin typeface="+mn-lt"/>
          <a:ea typeface="+mn-ea"/>
        </a:defRPr>
      </a:lvl8pPr>
      <a:lvl9pPr marL="3295580" indent="-212032" algn="l" defTabSz="844492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527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1pPr>
      <a:lvl2pPr marL="348944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2pPr>
      <a:lvl3pPr marL="697888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3pPr>
      <a:lvl4pPr marL="1046831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4pPr>
      <a:lvl5pPr marL="1395775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5pPr>
      <a:lvl6pPr marL="1744719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6pPr>
      <a:lvl7pPr marL="2093663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7pPr>
      <a:lvl8pPr marL="2442607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8pPr>
      <a:lvl9pPr marL="2791550" algn="l" defTabSz="697888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181" y="333384"/>
            <a:ext cx="8115020" cy="57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597" tIns="55298" rIns="110597" bIns="552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181" y="908275"/>
            <a:ext cx="8351265" cy="561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597" tIns="55298" rIns="110597" bIns="55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112" y="6245046"/>
            <a:ext cx="2134081" cy="47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597" tIns="55298" rIns="110597" bIns="55298" numCol="1" anchor="t" anchorCtr="0" compatLnSpc="1">
            <a:prstTxWarp prst="textNoShape">
              <a:avLst/>
            </a:prstTxWarp>
          </a:bodyPr>
          <a:lstStyle>
            <a:lvl1pPr defTabSz="914844" eaLnBrk="1" hangingPunct="1">
              <a:defRPr sz="1406">
                <a:latin typeface="Arial" charset="0"/>
                <a:ea typeface="ＭＳ Ｐゴシック" pitchFamily="1" charset="-128"/>
              </a:defRPr>
            </a:lvl1pPr>
          </a:lstStyle>
          <a:p>
            <a:pPr marL="0" marR="0" lvl="0" indent="0" algn="l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4655" y="6608618"/>
            <a:ext cx="6072812" cy="27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597" tIns="55298" rIns="110597" bIns="55298" numCol="1" anchor="t" anchorCtr="0" compatLnSpc="1">
            <a:prstTxWarp prst="textNoShape">
              <a:avLst/>
            </a:prstTxWarp>
          </a:bodyPr>
          <a:lstStyle>
            <a:lvl1pPr algn="ctr" defTabSz="914844" eaLnBrk="1" hangingPunct="1">
              <a:defRPr sz="1406">
                <a:solidFill>
                  <a:srgbClr val="FFFFCC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6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学振１６６委員会　チュートリアル　</a:t>
            </a:r>
            <a:r>
              <a:rPr kumimoji="1" lang="en-US" altLang="ja-JP" sz="1406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小塚ゴシック Std R"/>
                <a:cs typeface="+mn-cs"/>
              </a:rPr>
              <a:t>2015.4.24</a:t>
            </a:r>
          </a:p>
        </p:txBody>
      </p:sp>
      <p:sp>
        <p:nvSpPr>
          <p:cNvPr id="526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2956" y="6381549"/>
            <a:ext cx="941044" cy="47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597" tIns="55298" rIns="39600" bIns="55298" numCol="1" anchor="t" anchorCtr="0" compatLnSpc="1">
            <a:prstTxWarp prst="textNoShape">
              <a:avLst/>
            </a:prstTxWarp>
          </a:bodyPr>
          <a:lstStyle>
            <a:lvl1pPr algn="r" defTabSz="914844" eaLnBrk="1" hangingPunct="1">
              <a:defRPr sz="1654" smtClean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r" defTabSz="914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173FCF-0373-4C91-8B25-D350EAE66BCD}" type="slidenum">
              <a:rPr kumimoji="1" lang="en-US" altLang="ja-JP" sz="1654" b="0" i="0" u="none" strike="noStrike" kern="1200" cap="none" spc="0" normalizeH="0" baseline="0" noProof="0">
                <a:ln>
                  <a:noFill/>
                </a:ln>
                <a:solidFill>
                  <a:srgbClr val="FFFFD9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8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54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8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ransition spd="slow"/>
  <p:hf hdr="0" dt="0"/>
  <p:txStyles>
    <p:titleStyle>
      <a:lvl1pPr algn="l" defTabSz="914844" rtl="0" eaLnBrk="0" fontAlgn="base" hangingPunct="0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+mj-lt"/>
          <a:ea typeface="+mj-ea"/>
          <a:cs typeface="+mj-cs"/>
        </a:defRPr>
      </a:lvl1pPr>
      <a:lvl2pPr algn="l" defTabSz="914844" rtl="0" eaLnBrk="0" fontAlgn="base" hangingPunct="0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2pPr>
      <a:lvl3pPr algn="l" defTabSz="914844" rtl="0" eaLnBrk="0" fontAlgn="base" hangingPunct="0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3pPr>
      <a:lvl4pPr algn="l" defTabSz="914844" rtl="0" eaLnBrk="0" fontAlgn="base" hangingPunct="0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4pPr>
      <a:lvl5pPr algn="l" defTabSz="914844" rtl="0" eaLnBrk="0" fontAlgn="base" hangingPunct="0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5pPr>
      <a:lvl6pPr marL="378013" algn="l" defTabSz="914844" rtl="0" fontAlgn="base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6pPr>
      <a:lvl7pPr marL="756026" algn="l" defTabSz="914844" rtl="0" fontAlgn="base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7pPr>
      <a:lvl8pPr marL="1134039" algn="l" defTabSz="914844" rtl="0" fontAlgn="base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8pPr>
      <a:lvl9pPr marL="1512052" algn="l" defTabSz="914844" rtl="0" fontAlgn="base">
        <a:spcBef>
          <a:spcPct val="0"/>
        </a:spcBef>
        <a:spcAft>
          <a:spcPct val="0"/>
        </a:spcAft>
        <a:defRPr kumimoji="1" sz="2480" b="1">
          <a:solidFill>
            <a:srgbClr val="0000FF"/>
          </a:solidFill>
          <a:latin typeface="Swis721 BlkCn BT" pitchFamily="34" charset="0"/>
          <a:ea typeface="小塚ゴシック Pro B" pitchFamily="34" charset="-128"/>
        </a:defRPr>
      </a:lvl9pPr>
    </p:titleStyle>
    <p:bodyStyle>
      <a:lvl1pPr marL="342575" indent="-342575" algn="l" defTabSz="914844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150">
          <a:solidFill>
            <a:srgbClr val="0033CC"/>
          </a:solidFill>
          <a:latin typeface="+mn-lt"/>
          <a:ea typeface="+mn-ea"/>
          <a:cs typeface="+mn-cs"/>
        </a:defRPr>
      </a:lvl1pPr>
      <a:lvl2pPr marL="742900" indent="-286135" algn="l" defTabSz="914844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984">
          <a:solidFill>
            <a:srgbClr val="333333"/>
          </a:solidFill>
          <a:latin typeface="+mn-lt"/>
          <a:ea typeface="+mn-ea"/>
        </a:defRPr>
      </a:lvl2pPr>
      <a:lvl3pPr marL="1143227" indent="-228383" algn="l" defTabSz="914844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3pPr>
      <a:lvl4pPr marL="1599993" indent="-228383" algn="l" defTabSz="914844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4pPr>
      <a:lvl5pPr marL="2058071" indent="-229696" algn="l" defTabSz="914844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5pPr>
      <a:lvl6pPr marL="2436084" indent="-229696" algn="l" defTabSz="914844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6pPr>
      <a:lvl7pPr marL="2814096" indent="-229696" algn="l" defTabSz="914844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7pPr>
      <a:lvl8pPr marL="3192109" indent="-229696" algn="l" defTabSz="914844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8pPr>
      <a:lvl9pPr marL="3570122" indent="-229696" algn="l" defTabSz="914844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54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99A1FF-A136-4BC9-9FC0-17AAA74A0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0E9C7F2-DADB-4AA5-ACC6-FA318088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7EB2A3-DDA3-474C-98ED-7DF57A1614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DF4C9B-C517-4B1F-815A-219CD9D4D8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86C409-0BC4-44E8-9224-0FF1D457FC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0BE9F-FBDC-4B23-BF17-537A70EF3594}" type="slidenum"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01F74-92F0-4324-AAE0-06A65AC617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1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BF4BA-D6E1-4339-ADD6-74167A1D6FA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BF748-4DFC-4068-ADDF-C1AF73BFC0B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4C90DA-E985-4CB0-BA71-73DB65F8E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71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F305A9-5CE0-4BA2-B4E8-18938C8B1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2837521-FF3C-4560-A0EE-416387314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CE26F5-B552-4889-A96D-9272722908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0705CA-928F-4033-AE58-0B4A19D2C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90BDBD-2461-41EF-A84D-AF1BF49817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A8C64E-F2A4-4430-B8EC-23F9236F6D5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7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28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1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1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6.png"/><Relationship Id="rId4" Type="http://schemas.openxmlformats.org/officeDocument/2006/relationships/image" Target="../media/image25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6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4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400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7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6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7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NULL"/><Relationship Id="rId4" Type="http://schemas.openxmlformats.org/officeDocument/2006/relationships/image" Target="../media/image18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18" Type="http://schemas.openxmlformats.org/officeDocument/2006/relationships/image" Target="../media/image70.wmf"/><Relationship Id="rId3" Type="http://schemas.openxmlformats.org/officeDocument/2006/relationships/image" Target="../media/image55.wmf"/><Relationship Id="rId7" Type="http://schemas.openxmlformats.org/officeDocument/2006/relationships/image" Target="../media/image59.png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4.wmf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wmf"/><Relationship Id="rId19" Type="http://schemas.openxmlformats.org/officeDocument/2006/relationships/image" Target="../media/image71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1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82.wmf"/><Relationship Id="rId18" Type="http://schemas.openxmlformats.org/officeDocument/2006/relationships/image" Target="../media/image40.wmf"/><Relationship Id="rId3" Type="http://schemas.openxmlformats.org/officeDocument/2006/relationships/image" Target="../media/image39.wmf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4.wmf"/><Relationship Id="rId2" Type="http://schemas.openxmlformats.org/officeDocument/2006/relationships/notesSlide" Target="../notesSlides/notesSlide5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85.wmf"/><Relationship Id="rId1" Type="http://schemas.openxmlformats.org/officeDocument/2006/relationships/slideLayout" Target="../slideLayouts/slideLayout73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81.wmf"/><Relationship Id="rId5" Type="http://schemas.openxmlformats.org/officeDocument/2006/relationships/image" Target="../media/image44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8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7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2800" b="1" dirty="0">
                <a:solidFill>
                  <a:srgbClr val="0000FF"/>
                </a:solidFill>
              </a:rPr>
              <a:t> analysis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D49BA8-8D44-32AA-DD08-8EB0086A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694738"/>
            <a:ext cx="4495800" cy="60198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3F5D2C-AFF4-592E-093D-FECBE4B4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687118"/>
            <a:ext cx="4495800" cy="60198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B46832-3A6F-3B9C-C839-C41A869419B2}"/>
              </a:ext>
            </a:extLst>
          </p:cNvPr>
          <p:cNvSpPr/>
          <p:nvPr/>
        </p:nvSpPr>
        <p:spPr>
          <a:xfrm>
            <a:off x="103473" y="4369296"/>
            <a:ext cx="1512168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262F897-4DD0-1A59-E52B-5951F9A0601E}"/>
              </a:ext>
            </a:extLst>
          </p:cNvPr>
          <p:cNvSpPr/>
          <p:nvPr/>
        </p:nvSpPr>
        <p:spPr>
          <a:xfrm>
            <a:off x="4450080" y="4369296"/>
            <a:ext cx="1512168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8361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4000" b="1" dirty="0">
                <a:solidFill>
                  <a:srgbClr val="0000FF"/>
                </a:solidFill>
              </a:rPr>
              <a:t>Old documents</a:t>
            </a:r>
          </a:p>
        </p:txBody>
      </p:sp>
    </p:spTree>
    <p:extLst>
      <p:ext uri="{BB962C8B-B14F-4D97-AF65-F5344CB8AC3E}">
        <p14:creationId xmlns:p14="http://schemas.microsoft.com/office/powerpoint/2010/main" val="310574989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we can know from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Seebeck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measurement?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/>
              <p:nvPr/>
            </p:nvSpPr>
            <p:spPr>
              <a:xfrm>
                <a:off x="95901" y="869102"/>
                <a:ext cx="39483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Known: </a:t>
                </a:r>
                <a14:m>
                  <m:oMath xmlns:m="http://schemas.openxmlformats.org/officeDocument/2006/math">
                    <m:r>
                      <a:rPr kumimoji="0" lang="ja-JP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𝛔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S</a:t>
                </a:r>
                <a:endParaRPr kumimoji="0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" y="869102"/>
                <a:ext cx="3948399" cy="584775"/>
              </a:xfrm>
              <a:prstGeom prst="rect">
                <a:avLst/>
              </a:prstGeom>
              <a:blipFill>
                <a:blip r:embed="rId2"/>
                <a:stretch>
                  <a:fillRect l="-4019" t="-14737" b="-3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/>
              <p:nvPr/>
            </p:nvSpPr>
            <p:spPr>
              <a:xfrm>
                <a:off x="269549" y="1536154"/>
                <a:ext cx="8861751" cy="4398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Non-degenerated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semi.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ja-JP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𝒅</m:t>
                                        </m:r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kumimoji="0" lang="ja-JP" alt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+2−</m:t>
                        </m:r>
                        <m:func>
                          <m:func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Metal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2/3</m:t>
                        </m:r>
                      </m:sup>
                    </m:sSup>
                  </m:oMath>
                </a14:m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</m:t>
                            </m:r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: Density-of-states effective mass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  (Different from carrier effective mass except for </a:t>
                </a:r>
                <a:b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  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single parabolic band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case (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free electron model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))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9" y="1536154"/>
                <a:ext cx="8861751" cy="4398448"/>
              </a:xfrm>
              <a:prstGeom prst="rect">
                <a:avLst/>
              </a:prstGeom>
              <a:blipFill>
                <a:blip r:embed="rId3"/>
                <a:stretch>
                  <a:fillRect l="-1719" t="-1939" b="-2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BCE2D7-B53A-4C64-987A-4194CC6CCB35}"/>
              </a:ext>
            </a:extLst>
          </p:cNvPr>
          <p:cNvSpPr txBox="1"/>
          <p:nvPr/>
        </p:nvSpPr>
        <p:spPr>
          <a:xfrm>
            <a:off x="174783" y="6190063"/>
            <a:ext cx="8861750" cy="5847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General case: Need simulation and fitting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2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Seebeck.py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571" y="1030626"/>
            <a:ext cx="898142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Purpose: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Simulate </a:t>
            </a:r>
            <a:r>
              <a:rPr lang="en-US" altLang="ja-JP" sz="1800" dirty="0" err="1">
                <a:solidFill>
                  <a:srgbClr val="000000"/>
                </a:solidFill>
              </a:rPr>
              <a:t>Seebeck</a:t>
            </a:r>
            <a:r>
              <a:rPr lang="en-US" altLang="ja-JP" sz="1800" dirty="0">
                <a:solidFill>
                  <a:srgbClr val="000000"/>
                </a:solidFill>
              </a:rPr>
              <a:t> related properties based on free electron model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Model: </a:t>
            </a:r>
            <a:r>
              <a:rPr lang="en-US" altLang="ja-JP" sz="1800" dirty="0">
                <a:solidFill>
                  <a:srgbClr val="000000"/>
                </a:solidFill>
              </a:rPr>
              <a:t>Free electron model (Single parabolic band model) 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(electron only)</a:t>
            </a:r>
            <a:br>
              <a:rPr lang="en-US" altLang="ja-JP" sz="1800" dirty="0">
                <a:solidFill>
                  <a:srgbClr val="000000"/>
                </a:solidFill>
              </a:rPr>
            </a:br>
            <a:r>
              <a:rPr lang="ja-JP" altLang="en-US" sz="1800" dirty="0">
                <a:solidFill>
                  <a:srgbClr val="000000"/>
                </a:solidFill>
              </a:rPr>
              <a:t>　　　  </a:t>
            </a:r>
            <a:r>
              <a:rPr lang="en-US" altLang="ja-JP" sz="1800" dirty="0">
                <a:solidFill>
                  <a:srgbClr val="000000"/>
                </a:solidFill>
              </a:rPr>
              <a:t>+ Boltzmann equation + relaxation time approximation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Theory: </a:t>
            </a:r>
            <a:r>
              <a:rPr lang="en-US" altLang="ja-JP" sz="1800" dirty="0">
                <a:solidFill>
                  <a:srgbClr val="000000"/>
                </a:solidFill>
              </a:rPr>
              <a:t>Attached in this file after usage of the program</a:t>
            </a: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dirty="0">
              <a:solidFill>
                <a:srgbClr val="000000"/>
              </a:solidFill>
            </a:endParaRP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Functions: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en-US" altLang="ja-JP" sz="1800" dirty="0" err="1">
                <a:solidFill>
                  <a:srgbClr val="000000"/>
                </a:solidFill>
              </a:rPr>
              <a:t>i</a:t>
            </a:r>
            <a:r>
              <a:rPr lang="en-US" altLang="ja-JP" sz="1800" dirty="0">
                <a:solidFill>
                  <a:srgbClr val="000000"/>
                </a:solidFill>
              </a:rPr>
              <a:t>) mode = ‘basic’: For debug / development purpose. </a:t>
            </a:r>
            <a:br>
              <a:rPr lang="en-US" altLang="ja-JP" sz="1800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                               Plot distribution functions and Fermi integrals</a:t>
            </a:r>
            <a:br>
              <a:rPr lang="en-US" altLang="ja-JP" sz="1800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(ii) mode = ‘prop’: Plot </a:t>
            </a:r>
            <a:r>
              <a:rPr lang="en-US" altLang="ja-JP" sz="1800" dirty="0" err="1">
                <a:solidFill>
                  <a:srgbClr val="000000"/>
                </a:solidFill>
              </a:rPr>
              <a:t>Seebeck</a:t>
            </a:r>
            <a:r>
              <a:rPr lang="en-US" altLang="ja-JP" sz="1800" dirty="0">
                <a:solidFill>
                  <a:srgbClr val="000000"/>
                </a:solidFill>
              </a:rPr>
              <a:t> related properties. </a:t>
            </a:r>
            <a:r>
              <a:rPr lang="en-US" altLang="ja-JP" dirty="0">
                <a:solidFill>
                  <a:srgbClr val="000000"/>
                </a:solidFill>
              </a:rPr>
              <a:t>Carrier density, mobility, conductivity, 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                          </a:t>
            </a:r>
            <a:r>
              <a:rPr lang="en-US" altLang="ja-JP" dirty="0" err="1">
                <a:solidFill>
                  <a:srgbClr val="000000"/>
                </a:solidFill>
              </a:rPr>
              <a:t>Seebeck</a:t>
            </a:r>
            <a:r>
              <a:rPr lang="en-US" altLang="ja-JP" dirty="0">
                <a:solidFill>
                  <a:srgbClr val="000000"/>
                </a:solidFill>
              </a:rPr>
              <a:t> coefficient, electron thermal conductivity, Lorentz number</a:t>
            </a:r>
            <a:b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(ii’) mode = ‘Hall’: Plot Hall related properties. </a:t>
            </a:r>
            <a:r>
              <a:rPr lang="en-US" altLang="ja-JP" dirty="0">
                <a:solidFill>
                  <a:srgbClr val="000000"/>
                </a:solidFill>
              </a:rPr>
              <a:t>Carrier density, mobility, conductivity, 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                          Hall coefficient, Hall factor</a:t>
            </a:r>
            <a:b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(iii) mode = ‘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’: Create .in file for the following analysis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(iv) mode = ‘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sim’: Calculate weighted mobility, carrier density and conductivity.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      Simulate Jonker / 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Pisarenko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plots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(v) mode = ‘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fit’: Fit to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Pisarenko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plot to extract effective mass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(vi) mode = ‘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T’: Simulate T dependences of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-related properties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(vii) mode = ‘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’: Calculate L and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κ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from T, Ne data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(viii) mode = ‘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calF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’: Calculate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and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drift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from T,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and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Hall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data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403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Seebeck.py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984" y="480594"/>
            <a:ext cx="90018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Program: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.py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[Programs]\python\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electrical\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\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.py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Data folder: [data-COE]\SnSeTe-S-Hall.xlsx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</a:t>
            </a:r>
            <a:r>
              <a:rPr kumimoji="0"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 Data file (.xlsx / .csv)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　   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Parameter file (.in)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(created by mode = ‘</a:t>
            </a:r>
            <a:r>
              <a:rPr lang="en-US" altLang="ja-JP" sz="1400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init</a:t>
            </a:r>
            <a:r>
              <a:rPr lang="en-US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’, ‘sim’ and ‘fit’))</a:t>
            </a:r>
            <a:endParaRPr kumimoji="0" lang="en-US" altLang="ja-JP" sz="14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parameter file (.in),   CSV files</a:t>
            </a:r>
            <a:endParaRPr kumimoji="0" lang="en-US" altLang="ja-JP" sz="1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python Seebeck.py basic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Plot basic functions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(ii) python Seebeck.py prop T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 l0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kappa_latt</a:t>
            </a:r>
            <a:endParaRPr kumimoji="0" lang="en-US" altLang="ja-JP" sz="12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me0, l0 in m,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kappa_latt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in W/m/K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Plot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related properties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ex: python Seebeck.py basic 300.0 0.39111328125000017 0.5 1e-08 5.0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(ii') python Seebeck.py Hall T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 l0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Plot Hall related properties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ex: python Seebeck.py Hall 300.0 0.39111328125000017 0.5 1e-08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(iii) python Seebeck.py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endParaRPr kumimoji="0" lang="en-US" altLang="ja-JP" sz="12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Create .in file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(iv) python Seebeck.py sim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 l0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Calculate weight mobility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etc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from input file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Plot Jonker /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Pisarenko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plots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ex: python Seebeck.py sim SnSeTe-S-Hall.xlsx 300.0 0.39111328125000017 0.5 1e-08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(v) python Seebeck.py fit T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 l0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Fit to Jonker /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Pisarenko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plots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ex: python Seebeck.py fit SnSeTe-S-Hall.xlsx 300.0 0.39111328125000017 0.5 1e-08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(vi) python Seebeck.py T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Tmin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Tmax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nT</a:t>
            </a:r>
            <a:endParaRPr kumimoji="0" lang="en-US" altLang="ja-JP" sz="12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Simulate T dependences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ex: python Seebeck.py fit SnSeTe-S-Hall.xlsx 300.0 800.0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(vii) python Seebeck.py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 l0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Calculate L and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kappa,e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from Ne and sigma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ex: python Seebeck.py </a:t>
            </a:r>
            <a:r>
              <a:rPr kumimoji="0" lang="en-US" altLang="ja-JP" sz="12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</a:t>
            </a:r>
            <a:r>
              <a:rPr kumimoji="0" lang="en-US" altLang="ja-JP" sz="12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SnSeTe-S-Hall.xlsx 0.39111328125000017 0.5 1e-08</a:t>
            </a:r>
          </a:p>
        </p:txBody>
      </p:sp>
    </p:spTree>
    <p:extLst>
      <p:ext uri="{BB962C8B-B14F-4D97-AF65-F5344CB8AC3E}">
        <p14:creationId xmlns:p14="http://schemas.microsoft.com/office/powerpoint/2010/main" val="176282204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Data file (.xlsx / .csv)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\SnSeTe-S-Hall.xlsx, SnSeTe-S-Hall.csv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The order of the data columns are arbitrary.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The data types are judged by the key words in the first line labels.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Sample specification		: Any numbers.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                   		  Label must be distinguished from the other columns.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coefficient in </a:t>
            </a:r>
            <a:r>
              <a:rPr kumimoji="0" lang="en-US" altLang="ja-JP" sz="1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μV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/K	: Label must start from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capital ‘S’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Conductivity in S/cm		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‘sigma’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Carrier density in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		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‘n’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Mobility in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/(Vs)		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‘mu’</a:t>
            </a: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C5A6B5C-A869-4595-83FD-9BBBBDBB4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14495"/>
              </p:ext>
            </p:extLst>
          </p:nvPr>
        </p:nvGraphicFramePr>
        <p:xfrm>
          <a:off x="1679121" y="1048432"/>
          <a:ext cx="5954485" cy="289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271">
                  <a:extLst>
                    <a:ext uri="{9D8B030D-6E8A-4147-A177-3AD203B41FA5}">
                      <a16:colId xmlns:a16="http://schemas.microsoft.com/office/drawing/2014/main" val="467560405"/>
                    </a:ext>
                  </a:extLst>
                </a:gridCol>
                <a:gridCol w="907670">
                  <a:extLst>
                    <a:ext uri="{9D8B030D-6E8A-4147-A177-3AD203B41FA5}">
                      <a16:colId xmlns:a16="http://schemas.microsoft.com/office/drawing/2014/main" val="3994725806"/>
                    </a:ext>
                  </a:extLst>
                </a:gridCol>
                <a:gridCol w="1298473">
                  <a:extLst>
                    <a:ext uri="{9D8B030D-6E8A-4147-A177-3AD203B41FA5}">
                      <a16:colId xmlns:a16="http://schemas.microsoft.com/office/drawing/2014/main" val="1968319436"/>
                    </a:ext>
                  </a:extLst>
                </a:gridCol>
                <a:gridCol w="907670">
                  <a:extLst>
                    <a:ext uri="{9D8B030D-6E8A-4147-A177-3AD203B41FA5}">
                      <a16:colId xmlns:a16="http://schemas.microsoft.com/office/drawing/2014/main" val="3972987309"/>
                    </a:ext>
                  </a:extLst>
                </a:gridCol>
                <a:gridCol w="1546401">
                  <a:extLst>
                    <a:ext uri="{9D8B030D-6E8A-4147-A177-3AD203B41FA5}">
                      <a16:colId xmlns:a16="http://schemas.microsoft.com/office/drawing/2014/main" val="3692896515"/>
                    </a:ext>
                  </a:extLst>
                </a:gridCol>
              </a:tblGrid>
              <a:tr h="41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Te</a:t>
                      </a:r>
                      <a:r>
                        <a:rPr lang="en-US" sz="1600" u="none" strike="noStrike" dirty="0">
                          <a:effectLst/>
                        </a:rPr>
                        <a:t> conc,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 (</a:t>
                      </a:r>
                      <a:r>
                        <a:rPr lang="en-US" sz="1600" u="none" strike="noStrike" dirty="0" err="1">
                          <a:effectLst/>
                        </a:rPr>
                        <a:t>uV</a:t>
                      </a:r>
                      <a:r>
                        <a:rPr lang="en-US" sz="1600" u="none" strike="noStrike" dirty="0">
                          <a:effectLst/>
                        </a:rPr>
                        <a:t>/K)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sigma (S/cm)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 (cm-3)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mu (cm2/Vs)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163210"/>
                  </a:ext>
                </a:extLst>
              </a:tr>
              <a:tr h="4135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900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0.000640871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1.00E+15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2381959"/>
                  </a:ext>
                </a:extLst>
              </a:tr>
              <a:tr h="4135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672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0.032172413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6.77E+16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2.96582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860215"/>
                  </a:ext>
                </a:extLst>
              </a:tr>
              <a:tr h="4135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560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0.230976754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2.54E+17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5.6868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015533"/>
                  </a:ext>
                </a:extLst>
              </a:tr>
              <a:tr h="4135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448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0.563164534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6.97E+17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5.04614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489659"/>
                  </a:ext>
                </a:extLst>
              </a:tr>
              <a:tr h="4135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350.98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2.300066702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1.94E+18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7.4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35265"/>
                  </a:ext>
                </a:extLst>
              </a:tr>
              <a:tr h="4135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168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5.952380952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7.33E+18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5.06769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813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6752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Parameter file (.in)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Created by 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mode=‘</a:t>
            </a:r>
            <a:r>
              <a:rPr lang="en-US" altLang="ja-JP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init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’,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‘sim’ and mode = ‘fit’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[Preferences]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infile=SnSeTe-S-Hall.xlsx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charge=1.0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rfac</a:t>
            </a: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EC=0.0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NC=7.655183943025066e+18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DC0=2.0781132532558804e+21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S2=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T0=300.0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[Parameters] </a:t>
            </a:r>
            <a:r>
              <a:rPr kumimoji="0" lang="pt-BR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key=value:opt_id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>
              <a:defRPr/>
            </a:pPr>
            <a:r>
              <a:rPr lang="pt-BR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                      opt_id must be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=0.3:1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l0=1e-08:1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5647098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distribution functions and Fermi integrals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python Seebeck.py basic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None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fFD.csv: Fermi-Dirac distribution functions and their approximations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     Fj.csv: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Fermi integrals and their approximations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DBA227-B009-4C82-B464-12C46DF5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07" y="1764336"/>
            <a:ext cx="6378881" cy="50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322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</a:t>
            </a:r>
            <a:r>
              <a:rPr lang="en-US" altLang="ja-JP" sz="28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2800" b="1" dirty="0">
                <a:solidFill>
                  <a:srgbClr val="0000FF"/>
                </a:solidFill>
              </a:rPr>
              <a:t> related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96688" y="1043465"/>
                <a:ext cx="9001896" cy="231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(ii) python Seebeck.py prop T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meff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r l0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kappa_latt</a:t>
                </a:r>
                <a:endParaRPr kumimoji="0" lang="en-US" altLang="ja-JP" sz="1600" b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Effective mass,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meff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[m</a:t>
                </a:r>
                <a:r>
                  <a:rPr kumimoji="0" lang="en-US" altLang="ja-JP" sz="1600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en-US" altLang="ja-JP" sz="16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]</a:t>
                </a:r>
              </a:p>
              <a:p>
                <a:pPr defTabSz="457200">
                  <a:defRPr/>
                </a:pPr>
                <a:r>
                  <a:rPr kumimoji="0" lang="ja-JP" alt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Scattering factor in τ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　</a:t>
                </a:r>
                <a:endParaRPr kumimoji="0" lang="en-US" altLang="ja-JP" sz="1600" b="0" i="1" dirty="0">
                  <a:solidFill>
                    <a:srgbClr val="000000"/>
                  </a:solidFill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Prefactor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of mean free path, l</a:t>
                </a:r>
                <a:r>
                  <a:rPr kumimoji="0" lang="en-US" altLang="ja-JP" sz="1600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[m]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     Lattice thermal conductivity,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κ</a:t>
                </a:r>
                <a:r>
                  <a:rPr kumimoji="0" lang="en-US" altLang="ja-JP" sz="1600" b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latt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[W/m/K]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Plot properties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Input files: None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Output files:</a:t>
                </a:r>
                <a:r>
                  <a:rPr kumimoji="0"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properties.csv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88" y="1043465"/>
                <a:ext cx="9001896" cy="2317558"/>
              </a:xfrm>
              <a:prstGeom prst="rect">
                <a:avLst/>
              </a:prstGeom>
              <a:blipFill>
                <a:blip r:embed="rId3"/>
                <a:stretch>
                  <a:fillRect l="-339" t="-789"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1096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</a:t>
            </a:r>
            <a:r>
              <a:rPr lang="en-US" altLang="ja-JP" sz="28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2800" b="1" dirty="0">
                <a:solidFill>
                  <a:srgbClr val="0000FF"/>
                </a:solidFill>
              </a:rPr>
              <a:t> related properties: r = 0.5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prop 300.0 0.3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0.5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1e-08 5.0</a:t>
            </a:r>
          </a:p>
          <a:p>
            <a:pPr defTabSz="457200"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properties.csv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57CD67-B656-4FF9-9824-A5A0D713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66" y="1255594"/>
            <a:ext cx="7089300" cy="56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902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</a:t>
            </a:r>
            <a:r>
              <a:rPr lang="en-US" altLang="ja-JP" sz="28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2800" b="1" dirty="0">
                <a:solidFill>
                  <a:srgbClr val="0000FF"/>
                </a:solidFill>
              </a:rPr>
              <a:t> related properties: r = 0.0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prop 300.0 0.3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1e-08 5.0</a:t>
            </a:r>
          </a:p>
          <a:p>
            <a:pPr defTabSz="457200"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properties.csv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1B9847-06E4-41AC-9B98-8DD7E2F8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92" y="1177774"/>
            <a:ext cx="7187774" cy="56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56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2800" b="1" dirty="0">
                <a:solidFill>
                  <a:srgbClr val="0000FF"/>
                </a:solidFill>
              </a:rPr>
              <a:t> analysis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E61D6E-FDD9-5473-6664-A082AEBC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27" y="674612"/>
            <a:ext cx="6699974" cy="618338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F3CC0B-ADD5-403F-49DF-27CD31611471}"/>
              </a:ext>
            </a:extLst>
          </p:cNvPr>
          <p:cNvSpPr/>
          <p:nvPr/>
        </p:nvSpPr>
        <p:spPr>
          <a:xfrm>
            <a:off x="762000" y="6183388"/>
            <a:ext cx="7501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04B074-474F-9686-991D-BC587241D189}"/>
              </a:ext>
            </a:extLst>
          </p:cNvPr>
          <p:cNvSpPr txBox="1"/>
          <p:nvPr/>
        </p:nvSpPr>
        <p:spPr>
          <a:xfrm>
            <a:off x="137171" y="497226"/>
            <a:ext cx="89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[</a:t>
            </a:r>
            <a:r>
              <a:rPr lang="en-US" altLang="ja-JP" sz="1800" dirty="0" err="1">
                <a:solidFill>
                  <a:srgbClr val="000000"/>
                </a:solidFill>
              </a:rPr>
              <a:t>tkprog_X_path</a:t>
            </a:r>
            <a:r>
              <a:rPr lang="en-US" altLang="ja-JP" sz="1800" dirty="0">
                <a:solidFill>
                  <a:srgbClr val="000000"/>
                </a:solidFill>
              </a:rPr>
              <a:t>]\electrical\</a:t>
            </a:r>
            <a:r>
              <a:rPr lang="en-US" altLang="ja-JP" sz="1800" dirty="0" err="1">
                <a:solidFill>
                  <a:srgbClr val="000000"/>
                </a:solidFill>
              </a:rPr>
              <a:t>Seebeck</a:t>
            </a:r>
            <a:r>
              <a:rPr lang="en-US" altLang="ja-JP" sz="1800" dirty="0">
                <a:solidFill>
                  <a:srgbClr val="000000"/>
                </a:solidFill>
              </a:rPr>
              <a:t>\SnSeTe-S-Hall.xlsx\</a:t>
            </a:r>
          </a:p>
        </p:txBody>
      </p:sp>
    </p:spTree>
    <p:extLst>
      <p:ext uri="{BB962C8B-B14F-4D97-AF65-F5344CB8AC3E}">
        <p14:creationId xmlns:p14="http://schemas.microsoft.com/office/powerpoint/2010/main" val="188170338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</a:t>
            </a:r>
            <a:r>
              <a:rPr lang="en-US" altLang="ja-JP" sz="28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2800" b="1" dirty="0">
                <a:solidFill>
                  <a:srgbClr val="0000FF"/>
                </a:solidFill>
              </a:rPr>
              <a:t> related properties: r = -0.5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prop 300.0 0.3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-0.5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1e-08 5.0</a:t>
            </a:r>
          </a:p>
          <a:p>
            <a:pPr defTabSz="457200"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properties.csv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9A62A4-29A9-4071-81E1-5E6FFF87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188892"/>
            <a:ext cx="7173706" cy="56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5252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Hall related properties: r = 0.5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40624"/>
            <a:ext cx="900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Hall 300 0.3 0.5 1e-8</a:t>
            </a:r>
          </a:p>
          <a:p>
            <a:pPr defTabSz="457200"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properties.csv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CEF833-E7D3-4420-AFFA-B991D2A7F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4" y="1194450"/>
            <a:ext cx="7166672" cy="56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03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Hall related properties: r = 0.0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Hall 300 0.3 0.0 1e-8</a:t>
            </a:r>
          </a:p>
          <a:p>
            <a:pPr defTabSz="457200"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properties.csv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D49FF3-570F-409C-B49C-F8372F56C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665" y="1238918"/>
            <a:ext cx="7110401" cy="56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707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Plot Hall related properties: r = 2.0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Hall 300 0.3 2.0 1e-8</a:t>
            </a:r>
          </a:p>
          <a:p>
            <a:pPr defTabSz="457200"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properties.csv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10E22B0-14B7-4B19-996D-21A9BA73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188892"/>
            <a:ext cx="7173706" cy="56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185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81373692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</a:t>
            </a:r>
            <a:r>
              <a:rPr lang="ja-JP" altLang="en-US" sz="2800" b="1" dirty="0">
                <a:solidFill>
                  <a:srgbClr val="0000FF"/>
                </a:solidFill>
              </a:rPr>
              <a:t>　</a:t>
            </a:r>
            <a:r>
              <a:rPr lang="en-US" altLang="ja-JP" sz="2800" b="1" dirty="0">
                <a:solidFill>
                  <a:srgbClr val="0000FF"/>
                </a:solidFill>
              </a:rPr>
              <a:t>0’: Delete parameter file for reset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052" y="1556792"/>
            <a:ext cx="9001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Seebeck.py </a:t>
            </a:r>
            <a:r>
              <a:rPr kumimoji="0" lang="en-US" altLang="ja-JP" sz="3200" b="1" dirty="0">
                <a:latin typeface="Times New Roman"/>
                <a:ea typeface="ＭＳ Ｐゴシック"/>
              </a:rPr>
              <a:t>reads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 from </a:t>
            </a:r>
            <a:b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parameter file (.in) if it exists.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dirty="0">
                <a:latin typeface="Times New Roman"/>
                <a:ea typeface="ＭＳ Ｐゴシック"/>
              </a:rPr>
              <a:t>If you restart from scratch, </a:t>
            </a:r>
            <a:r>
              <a:rPr kumimoji="0" lang="en-US" altLang="ja-JP" sz="32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delete it</a:t>
            </a:r>
            <a:r>
              <a:rPr kumimoji="0" lang="en-US" altLang="ja-JP" sz="3200" b="1" dirty="0">
                <a:latin typeface="Times New Roman"/>
                <a:ea typeface="ＭＳ Ｐゴシック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dirty="0">
                <a:latin typeface="Times New Roman"/>
                <a:ea typeface="ＭＳ Ｐゴシック"/>
              </a:rPr>
              <a:t>C:&gt; </a:t>
            </a:r>
            <a:r>
              <a:rPr kumimoji="0" lang="en-US" altLang="ja-JP" sz="32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del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Hall-SnSe.in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(change the file name)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82894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0: Analyze scattering factor </a:t>
            </a:r>
            <a:r>
              <a:rPr lang="en-US" altLang="ja-JP" sz="2800" b="1" i="1" dirty="0">
                <a:solidFill>
                  <a:srgbClr val="0000FF"/>
                </a:solidFill>
              </a:rPr>
              <a:t>r</a:t>
            </a:r>
            <a:r>
              <a:rPr lang="en-US" altLang="ja-JP" sz="2800" b="1" dirty="0">
                <a:solidFill>
                  <a:srgbClr val="0000FF"/>
                </a:solidFill>
              </a:rPr>
              <a:t> if possible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9CF2F4-0BD1-4606-9315-79F652FE4DC4}"/>
              </a:ext>
            </a:extLst>
          </p:cNvPr>
          <p:cNvSpPr txBox="1"/>
          <p:nvPr/>
        </p:nvSpPr>
        <p:spPr>
          <a:xfrm>
            <a:off x="161603" y="498604"/>
            <a:ext cx="9001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 50-02-mu-T-Fit.pptx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..\mu-T-Fit.py fit 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latin typeface="Times New Roman"/>
                <a:ea typeface="ＭＳ Ｐゴシック"/>
              </a:rPr>
              <a:t>Console output: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Optimized at S2=   0.0669359: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Eb        : -0.00019852912 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apolyi[0] :   -0.012429574 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ppolyi[0] :              0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apolyi[1] :   0.0058160275 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ppolyi[1] :           -1.5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apolyi[2] :    0.019690371 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ppolyi[2] :            1.5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apolyi[3] :              0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ppolyi[3] :             -1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apolyi[4] :              0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ppolyi[4] :              1 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T(K)            mu,obs(cm2/Vs)  mu,ini(cm2/Vs)  mu,fin(cm2/Vs)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249.9             3.76297         3.61235          3.5679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274.4             4.06679          4.0624         4.01455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297                   4         4.44804          4.4005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325                   5         4.86122         4.81963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370                 5.5         5.29669         5.27746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428                 5.3         5.35618         5.37808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472                 4.7          5.0755         5.12468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523                 4.8         4.54923         4.61726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572                 4.3          3.9778         4.05157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625                 3.6         3.38755         3.45877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672                 2.7          2.9256         2.99088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95E1487-3FDD-4175-A321-CAD4DE932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" t="8465"/>
          <a:stretch/>
        </p:blipFill>
        <p:spPr>
          <a:xfrm>
            <a:off x="3841762" y="3212976"/>
            <a:ext cx="5302237" cy="35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222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File format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SnSeTe-S-Hall.xlsx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4893EC05-36B7-E4DF-6B39-86BD648AD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43803"/>
              </p:ext>
            </p:extLst>
          </p:nvPr>
        </p:nvGraphicFramePr>
        <p:xfrm>
          <a:off x="447592" y="1199321"/>
          <a:ext cx="4495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95723" imgH="1676536" progId="Excel.Sheet.12">
                  <p:embed/>
                </p:oleObj>
              </mc:Choice>
              <mc:Fallback>
                <p:oleObj name="Worksheet" r:id="rId3" imgW="4495723" imgH="1676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592" y="1199321"/>
                        <a:ext cx="44958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68108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0’: Create and edit .in file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init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SnSeTe-S-Hall.xlsx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Input file: SnSeTe-S-Hall.xlsx / SnSeTe-S-Hall.csv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Output file: SnSeTe-S-Hall.in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SnSeTe-S-Hall.in</a:t>
            </a:r>
            <a:r>
              <a:rPr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endParaRPr kumimoji="0" lang="en-US" altLang="ja-JP" sz="16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[Preferences]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infile=SnSeTe-S-Hall.xlsx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</a:rPr>
              <a:t>charge=1.0			# Check polarity of S. -1.0 for electron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rfac</a:t>
            </a:r>
            <a:r>
              <a:rPr kumimoji="0"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</a:rPr>
              <a:t>=0.5			# Change according to the scattering mechanism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EC=0.0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NC=4.1233891183644324e+18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DC0=1.119355150572396e+21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S2=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[Parameters]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meff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=0.3:1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l0=1e-08:1</a:t>
            </a:r>
          </a:p>
        </p:txBody>
      </p:sp>
    </p:spTree>
    <p:extLst>
      <p:ext uri="{BB962C8B-B14F-4D97-AF65-F5344CB8AC3E}">
        <p14:creationId xmlns:p14="http://schemas.microsoft.com/office/powerpoint/2010/main" val="261507387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Simulate Jonker / </a:t>
            </a:r>
            <a:r>
              <a:rPr lang="en-US" altLang="ja-JP" sz="2800" b="1" dirty="0" err="1">
                <a:solidFill>
                  <a:srgbClr val="0000FF"/>
                </a:solidFill>
              </a:rPr>
              <a:t>Pisarenko</a:t>
            </a:r>
            <a:r>
              <a:rPr lang="en-US" altLang="ja-JP" sz="2800" b="1" dirty="0">
                <a:solidFill>
                  <a:srgbClr val="0000FF"/>
                </a:solidFill>
              </a:rPr>
              <a:t>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0" y="687118"/>
                <a:ext cx="9001896" cy="256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python Seebeck.py sim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infile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T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meff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r l0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Input file,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infile</a:t>
                </a:r>
                <a:endParaRPr kumimoji="0" lang="en-US" altLang="ja-JP" sz="1600" b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     Temperature, T [K]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Effective mass,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meff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[m</a:t>
                </a:r>
                <a:r>
                  <a:rPr kumimoji="0" lang="en-US" altLang="ja-JP" sz="1600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en-US" altLang="ja-JP" sz="16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]</a:t>
                </a:r>
              </a:p>
              <a:p>
                <a:pPr defTabSz="457200">
                  <a:defRPr/>
                </a:pPr>
                <a:r>
                  <a:rPr kumimoji="0" lang="ja-JP" alt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Scattering factor in τ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　</a:t>
                </a:r>
                <a:endParaRPr kumimoji="0" lang="en-US" altLang="ja-JP" sz="1600" b="0" i="1" dirty="0">
                  <a:solidFill>
                    <a:srgbClr val="000000"/>
                  </a:solidFill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Prefactor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of mean free path, l</a:t>
                </a:r>
                <a:r>
                  <a:rPr kumimoji="0" lang="en-US" altLang="ja-JP" sz="1600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[m]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Input files: Data file (.xlsx / .csv)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              Parameter file (.in) if exists</a:t>
                </a: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Output files:</a:t>
                </a:r>
                <a:r>
                  <a:rPr kumimoji="0"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SnSeTe-S-Hall-Seebeck-sim.csv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7118"/>
                <a:ext cx="9001896" cy="2563779"/>
              </a:xfrm>
              <a:prstGeom prst="rect">
                <a:avLst/>
              </a:prstGeom>
              <a:blipFill>
                <a:blip r:embed="rId3"/>
                <a:stretch>
                  <a:fillRect l="-339" t="-714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6873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Simulate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04FE9F-7947-1FFA-C8D5-09A6ED3B7EF8}"/>
              </a:ext>
            </a:extLst>
          </p:cNvPr>
          <p:cNvSpPr txBox="1"/>
          <p:nvPr/>
        </p:nvSpPr>
        <p:spPr>
          <a:xfrm>
            <a:off x="137171" y="497226"/>
            <a:ext cx="89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[</a:t>
            </a:r>
            <a:r>
              <a:rPr lang="en-US" altLang="ja-JP" sz="1800" dirty="0" err="1">
                <a:solidFill>
                  <a:srgbClr val="000000"/>
                </a:solidFill>
              </a:rPr>
              <a:t>tkprog_X_path</a:t>
            </a:r>
            <a:r>
              <a:rPr lang="en-US" altLang="ja-JP" sz="1800" dirty="0">
                <a:solidFill>
                  <a:srgbClr val="000000"/>
                </a:solidFill>
              </a:rPr>
              <a:t>]\electrical\</a:t>
            </a:r>
            <a:r>
              <a:rPr lang="en-US" altLang="ja-JP" sz="1800" dirty="0" err="1">
                <a:solidFill>
                  <a:srgbClr val="000000"/>
                </a:solidFill>
              </a:rPr>
              <a:t>Seebeck</a:t>
            </a:r>
            <a:r>
              <a:rPr lang="en-US" altLang="ja-JP" sz="1800" dirty="0">
                <a:solidFill>
                  <a:srgbClr val="000000"/>
                </a:solidFill>
              </a:rPr>
              <a:t>\SnSeTe-S-Hall.xlsx\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C4CC8F-25A4-9CA7-3C09-BB7F2406F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8" b="7919"/>
          <a:stretch/>
        </p:blipFill>
        <p:spPr>
          <a:xfrm>
            <a:off x="0" y="2247900"/>
            <a:ext cx="7938984" cy="4610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C5A2F-658C-81D2-4EB6-B394683CC977}"/>
                  </a:ext>
                </a:extLst>
              </p:cNvPr>
              <p:cNvSpPr txBox="1"/>
              <p:nvPr/>
            </p:nvSpPr>
            <p:spPr>
              <a:xfrm>
                <a:off x="137171" y="1105165"/>
                <a:ext cx="5078516" cy="9930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ja-JP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Non-degenerated</a:t>
                </a:r>
                <a:endParaRPr kumimoji="0" lang="en-US" altLang="ja-JP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0" lang="en-US" altLang="ja-JP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kumimoji="0" lang="en-US" altLang="ja-JP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altLang="ja-JP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ja-JP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kumimoji="0" lang="en-US" altLang="ja-JP" sz="16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16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  <m:r>
                                            <a:rPr kumimoji="0" lang="en-US" altLang="ja-JP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0" lang="en-US" altLang="ja-JP" sz="1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kumimoji="0" lang="en-US" altLang="ja-JP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altLang="ja-JP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kumimoji="0" lang="en-US" altLang="ja-JP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ja-JP" sz="1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ja-JP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altLang="ja-JP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kumimoji="0" lang="ja-JP" altLang="en-US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ja-JP" sz="16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ja-JP" sz="16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ja-JP" sz="16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ja-JP" sz="16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kumimoji="0" lang="en-US" altLang="ja-JP" sz="16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altLang="ja-JP" sz="16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𝒉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altLang="ja-JP" sz="16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ja-JP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en-US" altLang="ja-JP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altLang="ja-JP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altLang="ja-JP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ja-JP" altLang="en-US" sz="1600" b="1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C5A2F-658C-81D2-4EB6-B394683CC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1" y="1105165"/>
                <a:ext cx="5078516" cy="993029"/>
              </a:xfrm>
              <a:prstGeom prst="rect">
                <a:avLst/>
              </a:prstGeom>
              <a:blipFill>
                <a:blip r:embed="rId4"/>
                <a:stretch>
                  <a:fillRect l="-720" t="-18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A2205F9-1336-262F-A24D-689E44AD2549}"/>
              </a:ext>
            </a:extLst>
          </p:cNvPr>
          <p:cNvCxnSpPr>
            <a:cxnSpLocks/>
          </p:cNvCxnSpPr>
          <p:nvPr/>
        </p:nvCxnSpPr>
        <p:spPr>
          <a:xfrm>
            <a:off x="3695700" y="2059395"/>
            <a:ext cx="2146300" cy="1217205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1F0194-61E5-7F74-E07A-6E257284D97A}"/>
                  </a:ext>
                </a:extLst>
              </p:cNvPr>
              <p:cNvSpPr txBox="1"/>
              <p:nvPr/>
            </p:nvSpPr>
            <p:spPr>
              <a:xfrm>
                <a:off x="5346700" y="1001861"/>
                <a:ext cx="3860800" cy="1057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Degenerated (metal)</a:t>
                </a:r>
                <a:endParaRPr kumimoji="0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ja-JP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kumimoji="0" lang="en-US" altLang="ja-JP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𝒒</m:t>
                          </m:r>
                          <m:sSup>
                            <m:sSupPr>
                              <m:ctrlP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𝒅𝒆</m:t>
                              </m:r>
                            </m:sub>
                          </m:sSub>
                        </m:e>
                        <m:sup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0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sSup>
                        <m:sSupPr>
                          <m:ctrlP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kumimoji="0" lang="en-US" altLang="ja-JP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ja-JP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kumimoji="0" lang="en-US" altLang="ja-JP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ja-JP" altLang="en-US" b="1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1F0194-61E5-7F74-E07A-6E257284D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00" y="1001861"/>
                <a:ext cx="3860800" cy="1057534"/>
              </a:xfrm>
              <a:prstGeom prst="rect">
                <a:avLst/>
              </a:prstGeom>
              <a:blipFill>
                <a:blip r:embed="rId5"/>
                <a:stretch>
                  <a:fillRect l="-1264" t="-28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EFE3580-43A1-6D78-0E99-B51D8A560A3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054850" y="2059395"/>
            <a:ext cx="222250" cy="1852205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2015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1: Simulate Jonker / </a:t>
            </a:r>
            <a:r>
              <a:rPr lang="en-US" altLang="ja-JP" sz="2800" b="1" dirty="0" err="1">
                <a:solidFill>
                  <a:srgbClr val="0000FF"/>
                </a:solidFill>
              </a:rPr>
              <a:t>Pisarenko</a:t>
            </a:r>
            <a:r>
              <a:rPr lang="en-US" altLang="ja-JP" sz="2800" b="1" dirty="0">
                <a:solidFill>
                  <a:srgbClr val="0000FF"/>
                </a:solidFill>
              </a:rPr>
              <a:t> plots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sim SnSeTe-S-Hall.xlsx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SnSeTe-S-Hall.xlsx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SnSeTe-S-Hall-muT-sim.csv (including weighted mobility </a:t>
            </a:r>
            <a:r>
              <a:rPr kumimoji="0"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etc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1D30BD-EA9E-43DE-9090-00B086BF7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92" y="1553567"/>
            <a:ext cx="7176407" cy="51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5938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2: Find better fit </a:t>
            </a:r>
            <a:r>
              <a:rPr lang="en-US" altLang="ja-JP" sz="2800" b="1" dirty="0">
                <a:solidFill>
                  <a:srgbClr val="FF0000"/>
                </a:solidFill>
              </a:rPr>
              <a:t>by changing </a:t>
            </a:r>
            <a:r>
              <a:rPr lang="en-US" altLang="ja-JP" sz="2800" b="1" dirty="0" err="1">
                <a:solidFill>
                  <a:srgbClr val="FF0000"/>
                </a:solidFill>
              </a:rPr>
              <a:t>meff</a:t>
            </a:r>
            <a:r>
              <a:rPr lang="en-US" altLang="ja-JP" sz="2800" b="1" dirty="0">
                <a:solidFill>
                  <a:srgbClr val="FF0000"/>
                </a:solidFill>
              </a:rPr>
              <a:t> and l0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sim SnSeTe-S-Hall.xlsx 300 0.5 0.5 1e-09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SnSeTe-S-Hall.xlsx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SnSeTe-S-Hall-muT-sim.csv (including weighted mobility </a:t>
            </a:r>
            <a:r>
              <a:rPr kumimoji="0"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etc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43E0AA-3961-45FB-8159-122DFD27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56" y="1559446"/>
            <a:ext cx="7168243" cy="516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693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3: Fit to </a:t>
            </a:r>
            <a:r>
              <a:rPr lang="en-US" altLang="ja-JP" sz="2800" b="1" dirty="0" err="1">
                <a:solidFill>
                  <a:srgbClr val="0000FF"/>
                </a:solidFill>
              </a:rPr>
              <a:t>Pisarenko</a:t>
            </a:r>
            <a:r>
              <a:rPr lang="en-US" altLang="ja-JP" sz="2800" b="1" dirty="0">
                <a:solidFill>
                  <a:srgbClr val="0000FF"/>
                </a:solidFill>
              </a:rPr>
              <a:t> plot to extract m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0" y="687118"/>
                <a:ext cx="9001896" cy="330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Ex.:</a:t>
                </a:r>
                <a:r>
                  <a:rPr kumimoji="0" lang="en-US" altLang="ja-JP" sz="1600" b="1" u="none" strike="noStrike" kern="1200" cap="none" spc="0" normalizeH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python Seebeck.py fit </a:t>
                </a:r>
                <a:endParaRPr kumimoji="0" lang="en-US" altLang="ja-JP" sz="1600" b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Usage:</a:t>
                </a:r>
                <a:r>
                  <a:rPr kumimoji="0" lang="ja-JP" alt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python Seebeck.py fit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infile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T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meff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r l0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Input file,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infile</a:t>
                </a:r>
                <a:endParaRPr kumimoji="0" lang="en-US" altLang="ja-JP" sz="1600" b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     Temperature, T [K]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Effective mass,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meff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[m</a:t>
                </a:r>
                <a:r>
                  <a:rPr kumimoji="0" lang="en-US" altLang="ja-JP" sz="1600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en-US" altLang="ja-JP" sz="16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]</a:t>
                </a:r>
              </a:p>
              <a:p>
                <a:pPr defTabSz="457200">
                  <a:defRPr/>
                </a:pPr>
                <a:r>
                  <a:rPr kumimoji="0" lang="ja-JP" alt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Scattering factor in τ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　</a:t>
                </a:r>
                <a:endParaRPr kumimoji="0" lang="en-US" altLang="ja-JP" sz="1600" b="0" i="1" dirty="0">
                  <a:solidFill>
                    <a:srgbClr val="000000"/>
                  </a:solidFill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</a:t>
                </a:r>
                <a:r>
                  <a:rPr kumimoji="0" lang="en-US" altLang="ja-JP" sz="1600" b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Prefactor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of mean free path, l</a:t>
                </a:r>
                <a:r>
                  <a:rPr kumimoji="0" lang="en-US" altLang="ja-JP" sz="1600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en-US" altLang="ja-JP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[m]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Input files: Data file (.xlsx / .csv)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              Parameter file (.in) if exists</a:t>
                </a: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Output files:</a:t>
                </a:r>
                <a:r>
                  <a:rPr kumimoji="0"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SnSeTe-S-Hall-Seebeck-fit.csv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              Parameter file (.in)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7118"/>
                <a:ext cx="9001896" cy="3302443"/>
              </a:xfrm>
              <a:prstGeom prst="rect">
                <a:avLst/>
              </a:prstGeom>
              <a:blipFill>
                <a:blip r:embed="rId3"/>
                <a:stretch>
                  <a:fillRect l="-339" t="-5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240A19-12AE-4D11-A060-1C06AB984822}"/>
              </a:ext>
            </a:extLst>
          </p:cNvPr>
          <p:cNvSpPr txBox="1"/>
          <p:nvPr/>
        </p:nvSpPr>
        <p:spPr>
          <a:xfrm>
            <a:off x="3755571" y="2538712"/>
            <a:ext cx="4588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b="1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fit </a:t>
            </a:r>
            <a:endParaRPr lang="ja-JP" altLang="en-US" b="1" dirty="0">
              <a:solidFill>
                <a:srgbClr val="0066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992173-6238-4A1B-9B08-67C859C18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543" y="2911376"/>
            <a:ext cx="5290456" cy="38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905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4: Check mode=‘sim’ with the optimized parameters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values of </a:t>
            </a:r>
            <a:r>
              <a:rPr kumimoji="0" lang="en-US" altLang="ja-JP" sz="16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and l0 will be red from .in file so the are not necessary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given by arguments.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sim SnSeTe-S-Hall.xlsx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SnSeTe-S-Hall.xlsx, SnSeTe-S-Hall.in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SnSeTe-S-Hall-muT-sim.csv (including weighted mobility </a:t>
            </a:r>
            <a:r>
              <a:rPr kumimoji="0"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etc</a:t>
            </a: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13A83A-8CBF-4C90-B400-2E037F71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78" y="1590399"/>
            <a:ext cx="7241721" cy="52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374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C1F52BB-CAF7-4A6A-973A-008C3780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56" y="1387798"/>
            <a:ext cx="6922010" cy="5470202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5: Check properties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11702"/>
            <a:ext cx="9001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values of </a:t>
            </a:r>
            <a:r>
              <a:rPr kumimoji="0" lang="en-US" altLang="ja-JP" sz="16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meff</a:t>
            </a:r>
            <a:r>
              <a:rPr kumimoji="0" lang="en-US" altLang="ja-JP" sz="1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and l0 will be red from .in file so the are not necessary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given by arguments.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The input data file is not needed and must not be given by arguments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SnSeTe-S-Hall.xlsx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7798188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Step 6: Check properties at different T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T SnSeTe-S-Hall.xlsx 200 1000 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srgbClr val="006600"/>
                </a:solidFill>
                <a:latin typeface="Times New Roman"/>
                <a:ea typeface="ＭＳ Ｐゴシック"/>
              </a:rPr>
              <a:t>    Calculate properties at T from 200 to 1000 at 9 points</a:t>
            </a:r>
            <a:endParaRPr kumimoji="0" lang="en-US" altLang="ja-JP" sz="1600" b="0" u="none" strike="noStrike" kern="1200" cap="none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SnSeTe-S-Hall.xlsx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 *.csv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3FAA9E-196D-409D-BD56-53CAAB2FC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26" y="1508288"/>
            <a:ext cx="6769540" cy="53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015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i="1" dirty="0">
                <a:solidFill>
                  <a:srgbClr val="0000FF"/>
                </a:solidFill>
              </a:rPr>
              <a:t>cf</a:t>
            </a:r>
            <a:r>
              <a:rPr lang="en-US" altLang="ja-JP" sz="2800" b="1" dirty="0">
                <a:solidFill>
                  <a:srgbClr val="0000FF"/>
                </a:solidFill>
              </a:rPr>
              <a:t>. Properties at different T (r = 0.0)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Note: Edit .in file to change r to 0.0 to show T dependences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07EBDA-90EF-4565-8CEE-68A65AC7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51" y="1253764"/>
            <a:ext cx="7091615" cy="56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224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Data file (.xlsx / .csv): Calculate L from T, Ne and </a:t>
            </a:r>
            <a:r>
              <a:rPr lang="en-US" altLang="ja-JP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 data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\Pb05Sn05Se-T-Ne-sigma.xlsx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Require T, sigma, n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The order of the data columns are arbitrary.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The data types are judged by the key words in the first line labels.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If more than two columns fit to the condition below, the left-most columns will be red.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Temperature in K			: Label must start from T followed by [ |(|[].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Conductivity in S/cm		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‘sigma’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Carrier density in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		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‘n’</a:t>
            </a:r>
          </a:p>
          <a:p>
            <a:pPr defTabSz="457200"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142E899-31D2-400E-8407-80CC35AE5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9543"/>
              </p:ext>
            </p:extLst>
          </p:nvPr>
        </p:nvGraphicFramePr>
        <p:xfrm>
          <a:off x="1499667" y="1466939"/>
          <a:ext cx="6353918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691">
                  <a:extLst>
                    <a:ext uri="{9D8B030D-6E8A-4147-A177-3AD203B41FA5}">
                      <a16:colId xmlns:a16="http://schemas.microsoft.com/office/drawing/2014/main" val="2973981066"/>
                    </a:ext>
                  </a:extLst>
                </a:gridCol>
                <a:gridCol w="1977268">
                  <a:extLst>
                    <a:ext uri="{9D8B030D-6E8A-4147-A177-3AD203B41FA5}">
                      <a16:colId xmlns:a16="http://schemas.microsoft.com/office/drawing/2014/main" val="3777965560"/>
                    </a:ext>
                  </a:extLst>
                </a:gridCol>
                <a:gridCol w="1977268">
                  <a:extLst>
                    <a:ext uri="{9D8B030D-6E8A-4147-A177-3AD203B41FA5}">
                      <a16:colId xmlns:a16="http://schemas.microsoft.com/office/drawing/2014/main" val="2576111837"/>
                    </a:ext>
                  </a:extLst>
                </a:gridCol>
                <a:gridCol w="1199691">
                  <a:extLst>
                    <a:ext uri="{9D8B030D-6E8A-4147-A177-3AD203B41FA5}">
                      <a16:colId xmlns:a16="http://schemas.microsoft.com/office/drawing/2014/main" val="91890115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T(K)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sigma (S/cm)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T(K)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 (cm-3)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7411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300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1.15075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299.698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3.69E+18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64897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323.1785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2.1339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323.349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3.92E+18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292073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347.6345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5.01065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347.8985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4.26E+18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758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373.159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9.87103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373.31999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5.57E+18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136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398.17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16.76255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398.31999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6.90E+18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59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858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Calculate L from T, Ne and </a:t>
            </a:r>
            <a:r>
              <a:rPr lang="en-US" altLang="ja-JP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 data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52934"/>
            <a:ext cx="900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calL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Pb05Sn05Se-T-Ne-sigma.xlsx 0.3 0.0 1.0e-8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Pb05Sn05Se-T-Ne-sigma.xlsx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 *.csv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131C2D-B70D-4CB9-94CF-DB4963C0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58" y="1340052"/>
            <a:ext cx="7471441" cy="53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798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Data file (.xlsx / .csv): Calculate </a:t>
            </a:r>
            <a:r>
              <a:rPr lang="en-US" altLang="ja-JP" sz="2800" b="1" dirty="0" err="1">
                <a:solidFill>
                  <a:srgbClr val="0000FF"/>
                </a:solidFill>
              </a:rPr>
              <a:t>F</a:t>
            </a:r>
            <a:r>
              <a:rPr lang="en-US" altLang="ja-JP" sz="2800" b="1" baseline="-25000" dirty="0" err="1">
                <a:solidFill>
                  <a:srgbClr val="0000FF"/>
                </a:solidFill>
              </a:rPr>
              <a:t>Hall</a:t>
            </a:r>
            <a:r>
              <a:rPr lang="en-US" altLang="ja-JP" sz="2800" b="1" dirty="0">
                <a:solidFill>
                  <a:srgbClr val="0000FF"/>
                </a:solidFill>
              </a:rPr>
              <a:t> from Hall </a:t>
            </a:r>
            <a:r>
              <a:rPr lang="en-US" altLang="ja-JP" sz="2800" b="1" dirty="0">
                <a:solidFill>
                  <a:srgbClr val="0000FF"/>
                </a:solidFill>
                <a:sym typeface="Symbol" panose="05050102010706020507" pitchFamily="18" charset="2"/>
              </a:rPr>
              <a:t>data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Seebeck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Require T, n, mu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The order of the data columns are arbitrary.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The data types are judged by the key words in the first line labels.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If more than two columns fit to the condition below, the left-most columns will be red.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Temperature in K			: Label must start from T followed by [ |(|[].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Conductivity in S/cm		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‘sigma’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Carrier density in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		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‘n’</a:t>
            </a:r>
          </a:p>
          <a:p>
            <a:pPr defTabSz="457200">
              <a:defRPr/>
            </a:pP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Mobility in cm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0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/Vs			: Labe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l must start from ‘mu’</a:t>
            </a:r>
          </a:p>
          <a:p>
            <a:pPr defTabSz="457200">
              <a:defRPr/>
            </a:pP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D20CA81-5F82-4A12-9251-342A582AC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70162"/>
              </p:ext>
            </p:extLst>
          </p:nvPr>
        </p:nvGraphicFramePr>
        <p:xfrm>
          <a:off x="603315" y="1374236"/>
          <a:ext cx="7720553" cy="205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606">
                  <a:extLst>
                    <a:ext uri="{9D8B030D-6E8A-4147-A177-3AD203B41FA5}">
                      <a16:colId xmlns:a16="http://schemas.microsoft.com/office/drawing/2014/main" val="3182550587"/>
                    </a:ext>
                  </a:extLst>
                </a:gridCol>
                <a:gridCol w="2215272">
                  <a:extLst>
                    <a:ext uri="{9D8B030D-6E8A-4147-A177-3AD203B41FA5}">
                      <a16:colId xmlns:a16="http://schemas.microsoft.com/office/drawing/2014/main" val="3743304541"/>
                    </a:ext>
                  </a:extLst>
                </a:gridCol>
                <a:gridCol w="1184403">
                  <a:extLst>
                    <a:ext uri="{9D8B030D-6E8A-4147-A177-3AD203B41FA5}">
                      <a16:colId xmlns:a16="http://schemas.microsoft.com/office/drawing/2014/main" val="2688039299"/>
                    </a:ext>
                  </a:extLst>
                </a:gridCol>
                <a:gridCol w="2215272">
                  <a:extLst>
                    <a:ext uri="{9D8B030D-6E8A-4147-A177-3AD203B41FA5}">
                      <a16:colId xmlns:a16="http://schemas.microsoft.com/office/drawing/2014/main" val="3330639874"/>
                    </a:ext>
                  </a:extLst>
                </a:gridCol>
              </a:tblGrid>
              <a:tr h="348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 (K)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 (cm-3)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mu(cm2/Vs)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sigma(S/cm)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941669"/>
                  </a:ext>
                </a:extLst>
              </a:tr>
              <a:tr h="34871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249.8715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1.02E+14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3.76297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1.44E+09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5646516"/>
                  </a:ext>
                </a:extLst>
              </a:tr>
              <a:tr h="34871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274.44749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3.66E+14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4.06679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2.26E+10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441506"/>
                  </a:ext>
                </a:extLst>
              </a:tr>
              <a:tr h="1773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297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1.00E+15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1.89E+11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958806"/>
                  </a:ext>
                </a:extLst>
              </a:tr>
              <a:tr h="1773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2.00E+15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1.76E+12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601472"/>
                  </a:ext>
                </a:extLst>
              </a:tr>
              <a:tr h="1773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370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8.00E+15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5.5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3.12596E+13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8606281"/>
                  </a:ext>
                </a:extLst>
              </a:tr>
              <a:tr h="1773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3.00E+16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5.3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5.21E+14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64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13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Simulate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C4CC8F-25A4-9CA7-3C09-BB7F2406F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8" b="7919"/>
          <a:stretch/>
        </p:blipFill>
        <p:spPr>
          <a:xfrm>
            <a:off x="0" y="2247900"/>
            <a:ext cx="7938984" cy="4610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C5A2F-658C-81D2-4EB6-B394683CC977}"/>
                  </a:ext>
                </a:extLst>
              </p:cNvPr>
              <p:cNvSpPr txBox="1"/>
              <p:nvPr/>
            </p:nvSpPr>
            <p:spPr>
              <a:xfrm>
                <a:off x="508000" y="475599"/>
                <a:ext cx="7430984" cy="18163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ja-JP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Non-degenerated</a:t>
                </a:r>
                <a:endParaRPr kumimoji="0" lang="en-US" altLang="ja-JP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kumimoji="0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0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altLang="ja-JP" sz="16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kumimoji="0" lang="ja-JP" altLang="en-US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𝑩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altLang="ja-JP" sz="1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kumimoji="0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ja-JP" sz="1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r>
                  <a:rPr kumimoji="0" lang="en-US" altLang="ja-JP" sz="1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altLang="ja-JP" sz="16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kumimoji="0" lang="ja-JP" altLang="en-US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𝑩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sz="16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altLang="ja-JP" sz="1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func>
                        <m:r>
                          <a:rPr lang="en-US" altLang="ja-JP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  <m: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altLang="ja-JP" sz="2000" b="1" dirty="0"/>
              </a:p>
              <a:p>
                <a:r>
                  <a:rPr lang="ja-JP" altLang="en-US" sz="2000" b="1" dirty="0"/>
                  <a:t> </a:t>
                </a:r>
                <a:r>
                  <a:rPr lang="en-US" altLang="ja-JP" sz="2000" b="1" dirty="0"/>
                  <a:t>		</a:t>
                </a:r>
                <a:r>
                  <a:rPr lang="ja-JP" alt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ja-JP" altLang="en-US" sz="2000" b="1" dirty="0"/>
                  <a:t> </a:t>
                </a:r>
                <a:r>
                  <a:rPr lang="en-US" altLang="ja-JP" sz="2000" b="1" dirty="0"/>
                  <a:t>should be smaller =&gt; l0 should be smaller</a:t>
                </a:r>
                <a:endParaRPr lang="ja-JP" altLang="en-US" sz="2000" b="1" dirty="0"/>
              </a:p>
              <a:p>
                <a:pPr/>
                <a:endParaRPr lang="ja-JP" altLang="en-US" sz="1600" b="1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C5A2F-658C-81D2-4EB6-B394683CC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75599"/>
                <a:ext cx="7430984" cy="1816395"/>
              </a:xfrm>
              <a:prstGeom prst="rect">
                <a:avLst/>
              </a:prstGeom>
              <a:blipFill>
                <a:blip r:embed="rId4"/>
                <a:stretch>
                  <a:fillRect l="-410" t="-10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A2205F9-1336-262F-A24D-689E44AD2549}"/>
              </a:ext>
            </a:extLst>
          </p:cNvPr>
          <p:cNvCxnSpPr>
            <a:cxnSpLocks/>
          </p:cNvCxnSpPr>
          <p:nvPr/>
        </p:nvCxnSpPr>
        <p:spPr>
          <a:xfrm>
            <a:off x="3695700" y="2059395"/>
            <a:ext cx="2146300" cy="1217205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1502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Calculate </a:t>
            </a:r>
            <a:r>
              <a:rPr lang="en-US" altLang="ja-JP" sz="2800" b="1" dirty="0" err="1">
                <a:solidFill>
                  <a:srgbClr val="0000FF"/>
                </a:solidFill>
              </a:rPr>
              <a:t>F</a:t>
            </a:r>
            <a:r>
              <a:rPr lang="en-US" altLang="ja-JP" sz="2800" b="1" baseline="-25000" dirty="0" err="1">
                <a:solidFill>
                  <a:srgbClr val="0000FF"/>
                </a:solidFill>
              </a:rPr>
              <a:t>Hall</a:t>
            </a:r>
            <a:r>
              <a:rPr lang="en-US" altLang="ja-JP" sz="2800" b="1" dirty="0">
                <a:solidFill>
                  <a:srgbClr val="0000FF"/>
                </a:solidFill>
              </a:rPr>
              <a:t> from Hall </a:t>
            </a:r>
            <a:r>
              <a:rPr lang="en-US" altLang="ja-JP" sz="2800" b="1" dirty="0">
                <a:solidFill>
                  <a:srgbClr val="0000FF"/>
                </a:solidFill>
                <a:sym typeface="Symbol" panose="05050102010706020507" pitchFamily="18" charset="2"/>
              </a:rPr>
              <a:t>data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52934"/>
            <a:ext cx="900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Seebeck.py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calF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Hall-SnSe.xlsx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0.3 0.0 1.0e-8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Hall-SnSe.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xlsx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 *.csv</a:t>
            </a:r>
            <a:endParaRPr kumimoji="0"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9DDD54-FDED-4113-9312-907B8482E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58" y="1340052"/>
            <a:ext cx="7471441" cy="53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220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94425122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we can know from Hall measurement?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1201C22-E18B-4D71-8565-5BADFF69023D}"/>
                  </a:ext>
                </a:extLst>
              </p:cNvPr>
              <p:cNvSpPr txBox="1"/>
              <p:nvPr/>
            </p:nvSpPr>
            <p:spPr>
              <a:xfrm>
                <a:off x="15282" y="845708"/>
                <a:ext cx="9027118" cy="94006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Measured: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Conductivity: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σ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Mobility: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Carrier density: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1201C22-E18B-4D71-8565-5BADFF69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2" y="845708"/>
                <a:ext cx="9027118" cy="940066"/>
              </a:xfrm>
              <a:prstGeom prst="rect">
                <a:avLst/>
              </a:prstGeom>
              <a:blipFill>
                <a:blip r:embed="rId2"/>
                <a:stretch>
                  <a:fillRect l="-1012" t="-641" b="-134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 11">
            <a:extLst>
              <a:ext uri="{FF2B5EF4-FFF2-40B4-BE49-F238E27FC236}">
                <a16:creationId xmlns:a16="http://schemas.microsoft.com/office/drawing/2014/main" id="{813216D2-1964-4D66-850A-F93D327EF3CA}"/>
              </a:ext>
            </a:extLst>
          </p:cNvPr>
          <p:cNvSpPr/>
          <p:nvPr/>
        </p:nvSpPr>
        <p:spPr>
          <a:xfrm rot="5400000">
            <a:off x="3811296" y="2022186"/>
            <a:ext cx="878755" cy="3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22B573-89B5-43E7-99D4-CD87C24C402D}"/>
                  </a:ext>
                </a:extLst>
              </p:cNvPr>
              <p:cNvSpPr txBox="1"/>
              <p:nvPr/>
            </p:nvSpPr>
            <p:spPr>
              <a:xfrm>
                <a:off x="2014537" y="1777241"/>
                <a:ext cx="2281237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f>
                        <m:f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𝒎</m:t>
                              </m:r>
                            </m:e>
                            <m:sup>
                              <m:r>
                                <a:rPr kumimoji="0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kumimoji="0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22B573-89B5-43E7-99D4-CD87C24C4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37" y="1777241"/>
                <a:ext cx="2281237" cy="724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7E01A08-3014-4420-B26E-4CE8D15B5978}"/>
                  </a:ext>
                </a:extLst>
              </p:cNvPr>
              <p:cNvSpPr txBox="1"/>
              <p:nvPr/>
            </p:nvSpPr>
            <p:spPr>
              <a:xfrm>
                <a:off x="3127376" y="2413902"/>
                <a:ext cx="4547594" cy="643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Relaxation time: 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7E01A08-3014-4420-B26E-4CE8D15B5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76" y="2413902"/>
                <a:ext cx="4547594" cy="643318"/>
              </a:xfrm>
              <a:prstGeom prst="rect">
                <a:avLst/>
              </a:prstGeom>
              <a:blipFill>
                <a:blip r:embed="rId4"/>
                <a:stretch>
                  <a:fillRect l="-2011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右 15">
            <a:extLst>
              <a:ext uri="{FF2B5EF4-FFF2-40B4-BE49-F238E27FC236}">
                <a16:creationId xmlns:a16="http://schemas.microsoft.com/office/drawing/2014/main" id="{C5C49AFE-5C0E-4EB5-828B-CB1DAC37874E}"/>
              </a:ext>
            </a:extLst>
          </p:cNvPr>
          <p:cNvSpPr/>
          <p:nvPr/>
        </p:nvSpPr>
        <p:spPr>
          <a:xfrm rot="5400000">
            <a:off x="6608469" y="2790535"/>
            <a:ext cx="2358303" cy="3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38DA637-E7D6-4982-AB9C-CE6F20B3A2B3}"/>
                  </a:ext>
                </a:extLst>
              </p:cNvPr>
              <p:cNvSpPr txBox="1"/>
              <p:nvPr/>
            </p:nvSpPr>
            <p:spPr>
              <a:xfrm>
                <a:off x="6498632" y="4049027"/>
                <a:ext cx="2652712" cy="865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38DA637-E7D6-4982-AB9C-CE6F20B3A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632" y="4049027"/>
                <a:ext cx="2652712" cy="865943"/>
              </a:xfrm>
              <a:prstGeom prst="rect">
                <a:avLst/>
              </a:prstGeom>
              <a:blipFill>
                <a:blip r:embed="rId5"/>
                <a:stretch>
                  <a:fillRect l="-3448" t="-6338"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2D74FD01-DB43-4653-8DCD-19AEB51C8F66}"/>
              </a:ext>
            </a:extLst>
          </p:cNvPr>
          <p:cNvSpPr/>
          <p:nvPr/>
        </p:nvSpPr>
        <p:spPr>
          <a:xfrm rot="5400000">
            <a:off x="3529227" y="3497642"/>
            <a:ext cx="1407203" cy="30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E80C55B-68BB-4087-82C6-8981FEA084A7}"/>
                  </a:ext>
                </a:extLst>
              </p:cNvPr>
              <p:cNvSpPr txBox="1"/>
              <p:nvPr/>
            </p:nvSpPr>
            <p:spPr>
              <a:xfrm>
                <a:off x="4265019" y="3416202"/>
                <a:ext cx="3147207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E80C55B-68BB-4087-82C6-8981FEA08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19" y="3416202"/>
                <a:ext cx="3147207" cy="475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/>
              <p:nvPr/>
            </p:nvSpPr>
            <p:spPr>
              <a:xfrm>
                <a:off x="2550233" y="4246842"/>
                <a:ext cx="39483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Scattering parameter: 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0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endParaRPr kumimoji="0" lang="ja-JP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233" y="4246842"/>
                <a:ext cx="3948399" cy="461665"/>
              </a:xfrm>
              <a:prstGeom prst="rect">
                <a:avLst/>
              </a:prstGeom>
              <a:blipFill>
                <a:blip r:embed="rId7"/>
                <a:stretch>
                  <a:fillRect l="-2315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1F8EDC7-9DD1-4296-B281-1DA7F5DCCE7B}"/>
                  </a:ext>
                </a:extLst>
              </p:cNvPr>
              <p:cNvSpPr txBox="1"/>
              <p:nvPr/>
            </p:nvSpPr>
            <p:spPr>
              <a:xfrm>
                <a:off x="3869673" y="5230127"/>
                <a:ext cx="4547594" cy="1609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Simulation: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σ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𝜅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endParaRPr kumimoji="0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𝐻𝑎𝑙𝑙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endParaRPr kumimoji="0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1F8EDC7-9DD1-4296-B281-1DA7F5DCC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673" y="5230127"/>
                <a:ext cx="4547594" cy="1609095"/>
              </a:xfrm>
              <a:prstGeom prst="rect">
                <a:avLst/>
              </a:prstGeom>
              <a:blipFill>
                <a:blip r:embed="rId8"/>
                <a:stretch>
                  <a:fillRect l="-3485" t="-5303" b="-87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右中かっこ 23">
            <a:extLst>
              <a:ext uri="{FF2B5EF4-FFF2-40B4-BE49-F238E27FC236}">
                <a16:creationId xmlns:a16="http://schemas.microsoft.com/office/drawing/2014/main" id="{092E637F-B6E0-4C7C-B5D9-91ABB2B10C84}"/>
              </a:ext>
            </a:extLst>
          </p:cNvPr>
          <p:cNvSpPr/>
          <p:nvPr/>
        </p:nvSpPr>
        <p:spPr>
          <a:xfrm rot="5400000">
            <a:off x="5512287" y="3038625"/>
            <a:ext cx="602271" cy="394839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0C28B08C-20E5-4C9C-9D55-1E2A96AD67A4}"/>
              </a:ext>
            </a:extLst>
          </p:cNvPr>
          <p:cNvSpPr/>
          <p:nvPr/>
        </p:nvSpPr>
        <p:spPr>
          <a:xfrm rot="20483100">
            <a:off x="1801580" y="2553899"/>
            <a:ext cx="1307422" cy="194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B84EBD-D989-4E64-B63A-E2CA79B6E089}"/>
              </a:ext>
            </a:extLst>
          </p:cNvPr>
          <p:cNvSpPr txBox="1"/>
          <p:nvPr/>
        </p:nvSpPr>
        <p:spPr>
          <a:xfrm>
            <a:off x="17310" y="2176824"/>
            <a:ext cx="253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Band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Density of states</a:t>
            </a:r>
            <a:b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Free carrier absorption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C555CF8-8DDD-4753-8FE4-9F36E275A753}"/>
                  </a:ext>
                </a:extLst>
              </p:cNvPr>
              <p:cNvSpPr txBox="1"/>
              <p:nvPr/>
            </p:nvSpPr>
            <p:spPr>
              <a:xfrm>
                <a:off x="-3155" y="3218155"/>
                <a:ext cx="3813155" cy="83099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d>
                      <m:d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e>
                    </m:d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Drift mobility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Carrier effective mass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C555CF8-8DDD-4753-8FE4-9F36E275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55" y="3218155"/>
                <a:ext cx="3813155" cy="830997"/>
              </a:xfrm>
              <a:prstGeom prst="rect">
                <a:avLst/>
              </a:prstGeom>
              <a:blipFill>
                <a:blip r:embed="rId9"/>
                <a:stretch>
                  <a:fillRect l="-479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0B94951B-94EB-4F68-9CEE-C00520613DA8}"/>
              </a:ext>
            </a:extLst>
          </p:cNvPr>
          <p:cNvSpPr/>
          <p:nvPr/>
        </p:nvSpPr>
        <p:spPr>
          <a:xfrm rot="2847857">
            <a:off x="7517084" y="4948253"/>
            <a:ext cx="541071" cy="235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EE586A8-D8ED-44E8-90D8-D98421535F72}"/>
                  </a:ext>
                </a:extLst>
              </p:cNvPr>
              <p:cNvSpPr txBox="1"/>
              <p:nvPr/>
            </p:nvSpPr>
            <p:spPr>
              <a:xfrm>
                <a:off x="2245519" y="3301484"/>
                <a:ext cx="4643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EE586A8-D8ED-44E8-90D8-D98421535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519" y="3301484"/>
                <a:ext cx="464343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717F621-96D7-4F54-914C-74D6FEC7D3F4}"/>
                  </a:ext>
                </a:extLst>
              </p:cNvPr>
              <p:cNvSpPr txBox="1"/>
              <p:nvPr/>
            </p:nvSpPr>
            <p:spPr>
              <a:xfrm>
                <a:off x="7868338" y="5110244"/>
                <a:ext cx="8302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altLang="ja-JP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altLang="ja-JP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𝒅𝒆</m:t>
                              </m:r>
                            </m:sub>
                          </m:sSub>
                        </m:e>
                        <m:sup>
                          <m:r>
                            <a:rPr kumimoji="0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717F621-96D7-4F54-914C-74D6FEC7D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338" y="5110244"/>
                <a:ext cx="830281" cy="523220"/>
              </a:xfrm>
              <a:prstGeom prst="rect">
                <a:avLst/>
              </a:prstGeom>
              <a:blipFill>
                <a:blip r:embed="rId11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994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we can know from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Seebeck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measurement?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/>
              <p:nvPr/>
            </p:nvSpPr>
            <p:spPr>
              <a:xfrm>
                <a:off x="95901" y="869102"/>
                <a:ext cx="39483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Known: </a:t>
                </a:r>
                <a14:m>
                  <m:oMath xmlns:m="http://schemas.openxmlformats.org/officeDocument/2006/math">
                    <m:r>
                      <a:rPr kumimoji="0" lang="ja-JP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𝛔</m:t>
                    </m:r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S</a:t>
                </a:r>
                <a:endParaRPr kumimoji="0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" y="869102"/>
                <a:ext cx="3948399" cy="584775"/>
              </a:xfrm>
              <a:prstGeom prst="rect">
                <a:avLst/>
              </a:prstGeom>
              <a:blipFill>
                <a:blip r:embed="rId2"/>
                <a:stretch>
                  <a:fillRect l="-4019" t="-14737" b="-3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/>
              <p:nvPr/>
            </p:nvSpPr>
            <p:spPr>
              <a:xfrm>
                <a:off x="269549" y="1536154"/>
                <a:ext cx="8861751" cy="4398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Non-degenerated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semi.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ja-JP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𝒅</m:t>
                                        </m:r>
                                        <m:r>
                                          <a:rPr kumimoji="0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kumimoji="0" lang="ja-JP" alt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+2−</m:t>
                        </m:r>
                        <m:func>
                          <m:func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0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Metal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  <m:sSup>
                          <m:sSup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2/3</m:t>
                        </m:r>
                      </m:sup>
                    </m:sSup>
                  </m:oMath>
                </a14:m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</m:t>
                            </m:r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: Density-of-states effective mass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  (Different from carrier effective mass except for </a:t>
                </a:r>
                <a:b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          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single parabolic band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case (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free electron model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))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9" y="1536154"/>
                <a:ext cx="8861751" cy="4398448"/>
              </a:xfrm>
              <a:prstGeom prst="rect">
                <a:avLst/>
              </a:prstGeom>
              <a:blipFill>
                <a:blip r:embed="rId3"/>
                <a:stretch>
                  <a:fillRect l="-1719" t="-1939" b="-2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BCE2D7-B53A-4C64-987A-4194CC6CCB35}"/>
              </a:ext>
            </a:extLst>
          </p:cNvPr>
          <p:cNvSpPr txBox="1"/>
          <p:nvPr/>
        </p:nvSpPr>
        <p:spPr>
          <a:xfrm>
            <a:off x="174783" y="6190063"/>
            <a:ext cx="8861750" cy="5847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General case: Need simulation and fitting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268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rgbClr val="0000FF"/>
                </a:solidFill>
              </a:rPr>
              <a:t>有効質量からわかる量</a:t>
            </a:r>
          </a:p>
        </p:txBody>
      </p:sp>
      <p:graphicFrame>
        <p:nvGraphicFramePr>
          <p:cNvPr id="403459" name="Object 3"/>
          <p:cNvGraphicFramePr>
            <a:graphicFrameLocks noChangeAspect="1"/>
          </p:cNvGraphicFramePr>
          <p:nvPr/>
        </p:nvGraphicFramePr>
        <p:xfrm>
          <a:off x="2257425" y="762000"/>
          <a:ext cx="996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533169" imgH="444307" progId="Equation.3">
                  <p:embed/>
                </p:oleObj>
              </mc:Choice>
              <mc:Fallback>
                <p:oleObj name="数式" r:id="rId3" imgW="533169" imgH="444307" progId="Equation.3">
                  <p:embed/>
                  <p:pic>
                    <p:nvPicPr>
                      <p:cNvPr id="403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762000"/>
                        <a:ext cx="996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8"/>
          <p:cNvGraphicFramePr>
            <a:graphicFrameLocks noChangeAspect="1"/>
          </p:cNvGraphicFramePr>
          <p:nvPr/>
        </p:nvGraphicFramePr>
        <p:xfrm>
          <a:off x="3781425" y="914400"/>
          <a:ext cx="14001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748975" imgH="241195" progId="Equation.3">
                  <p:embed/>
                </p:oleObj>
              </mc:Choice>
              <mc:Fallback>
                <p:oleObj name="数式" r:id="rId5" imgW="748975" imgH="241195" progId="Equation.3">
                  <p:embed/>
                  <p:pic>
                    <p:nvPicPr>
                      <p:cNvPr id="403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914400"/>
                        <a:ext cx="14001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1" name="Object 9"/>
          <p:cNvGraphicFramePr>
            <a:graphicFrameLocks noChangeAspect="1"/>
          </p:cNvGraphicFramePr>
          <p:nvPr/>
        </p:nvGraphicFramePr>
        <p:xfrm>
          <a:off x="2041525" y="4402138"/>
          <a:ext cx="2563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371600" imgH="469800" progId="Equation.3">
                  <p:embed/>
                </p:oleObj>
              </mc:Choice>
              <mc:Fallback>
                <p:oleObj name="数式" r:id="rId7" imgW="1371600" imgH="469800" progId="Equation.3">
                  <p:embed/>
                  <p:pic>
                    <p:nvPicPr>
                      <p:cNvPr id="403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402138"/>
                        <a:ext cx="2563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2" name="Rectangle 10"/>
          <p:cNvSpPr>
            <a:spLocks noChangeArrowheads="1"/>
          </p:cNvSpPr>
          <p:nvPr/>
        </p:nvSpPr>
        <p:spPr bwMode="auto">
          <a:xfrm>
            <a:off x="276225" y="3730625"/>
            <a:ext cx="695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有効状態密度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スピン以外の縮退のない等方的な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バンドでは、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状態密度有効質量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はキャリア有効質量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に等しい</a:t>
            </a:r>
          </a:p>
        </p:txBody>
      </p:sp>
      <p:sp>
        <p:nvSpPr>
          <p:cNvPr id="403463" name="Rectangle 11"/>
          <p:cNvSpPr>
            <a:spLocks noChangeArrowheads="1"/>
          </p:cNvSpPr>
          <p:nvPr/>
        </p:nvSpPr>
        <p:spPr bwMode="auto">
          <a:xfrm>
            <a:off x="276225" y="5530850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熱速度</a:t>
            </a:r>
          </a:p>
        </p:txBody>
      </p:sp>
      <p:graphicFrame>
        <p:nvGraphicFramePr>
          <p:cNvPr id="403464" name="Object 12"/>
          <p:cNvGraphicFramePr>
            <a:graphicFrameLocks noChangeAspect="1"/>
          </p:cNvGraphicFramePr>
          <p:nvPr/>
        </p:nvGraphicFramePr>
        <p:xfrm>
          <a:off x="1889125" y="5364163"/>
          <a:ext cx="20177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079032" imgH="393529" progId="Equation.3">
                  <p:embed/>
                </p:oleObj>
              </mc:Choice>
              <mc:Fallback>
                <p:oleObj name="数式" r:id="rId9" imgW="1079032" imgH="393529" progId="Equation.3">
                  <p:embed/>
                  <p:pic>
                    <p:nvPicPr>
                      <p:cNvPr id="4034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364163"/>
                        <a:ext cx="20177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5" name="Object 13"/>
          <p:cNvGraphicFramePr>
            <a:graphicFrameLocks noChangeAspect="1"/>
          </p:cNvGraphicFramePr>
          <p:nvPr/>
        </p:nvGraphicFramePr>
        <p:xfrm>
          <a:off x="4479925" y="5446713"/>
          <a:ext cx="1993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066337" imgH="304668" progId="Equation.3">
                  <p:embed/>
                </p:oleObj>
              </mc:Choice>
              <mc:Fallback>
                <p:oleObj name="数式" r:id="rId11" imgW="1066337" imgH="304668" progId="Equation.3">
                  <p:embed/>
                  <p:pic>
                    <p:nvPicPr>
                      <p:cNvPr id="4034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5446713"/>
                        <a:ext cx="1993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6" name="Rectangle 14"/>
          <p:cNvSpPr>
            <a:spLocks noChangeArrowheads="1"/>
          </p:cNvSpPr>
          <p:nvPr/>
        </p:nvSpPr>
        <p:spPr bwMode="auto">
          <a:xfrm>
            <a:off x="276225" y="6283325"/>
            <a:ext cx="151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フェルミ速度</a:t>
            </a:r>
          </a:p>
        </p:txBody>
      </p:sp>
      <p:graphicFrame>
        <p:nvGraphicFramePr>
          <p:cNvPr id="403467" name="Object 15"/>
          <p:cNvGraphicFramePr>
            <a:graphicFrameLocks noChangeAspect="1"/>
          </p:cNvGraphicFramePr>
          <p:nvPr/>
        </p:nvGraphicFramePr>
        <p:xfrm>
          <a:off x="1889125" y="6116638"/>
          <a:ext cx="22558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205977" imgH="393529" progId="Equation.3">
                  <p:embed/>
                </p:oleObj>
              </mc:Choice>
              <mc:Fallback>
                <p:oleObj name="数式" r:id="rId13" imgW="1205977" imgH="393529" progId="Equation.3">
                  <p:embed/>
                  <p:pic>
                    <p:nvPicPr>
                      <p:cNvPr id="4034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6116638"/>
                        <a:ext cx="225583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8" name="Object 16"/>
          <p:cNvGraphicFramePr>
            <a:graphicFrameLocks noChangeAspect="1"/>
          </p:cNvGraphicFramePr>
          <p:nvPr/>
        </p:nvGraphicFramePr>
        <p:xfrm>
          <a:off x="4479925" y="6199188"/>
          <a:ext cx="26828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1434477" imgH="304668" progId="Equation.3">
                  <p:embed/>
                </p:oleObj>
              </mc:Choice>
              <mc:Fallback>
                <p:oleObj name="数式" r:id="rId15" imgW="1434477" imgH="304668" progId="Equation.3">
                  <p:embed/>
                  <p:pic>
                    <p:nvPicPr>
                      <p:cNvPr id="4034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6199188"/>
                        <a:ext cx="26828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3469" name="Object 17"/>
              <p:cNvSpPr txBox="1"/>
              <p:nvPr/>
            </p:nvSpPr>
            <p:spPr bwMode="auto">
              <a:xfrm>
                <a:off x="3257550" y="2773363"/>
                <a:ext cx="2897188" cy="895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Δ</m:t>
                      </m:r>
                      <m:sSubSup>
                        <m:sSubSupPr>
                          <m:ctrlP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  <m:sup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𝐵𝑀</m:t>
                          </m:r>
                        </m:sup>
                      </m:sSubSup>
                      <m:r>
                        <a:rPr kumimoji="0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𝑑𝑒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16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03469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550" y="2773363"/>
                <a:ext cx="2897188" cy="895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3470" name="Rectangle 18"/>
          <p:cNvSpPr>
            <a:spLocks noChangeArrowheads="1"/>
          </p:cNvSpPr>
          <p:nvPr/>
        </p:nvSpPr>
        <p:spPr bwMode="auto">
          <a:xfrm>
            <a:off x="228600" y="2819400"/>
            <a:ext cx="2727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バースタイン・モスシフト</a:t>
            </a:r>
            <a:b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縮退半導体の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graphicFrame>
        <p:nvGraphicFramePr>
          <p:cNvPr id="403471" name="Object 19"/>
          <p:cNvGraphicFramePr>
            <a:graphicFrameLocks noChangeAspect="1"/>
          </p:cNvGraphicFramePr>
          <p:nvPr/>
        </p:nvGraphicFramePr>
        <p:xfrm>
          <a:off x="1084263" y="1982788"/>
          <a:ext cx="59785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9" imgW="3200400" imgH="444240" progId="Equation.3">
                  <p:embed/>
                </p:oleObj>
              </mc:Choice>
              <mc:Fallback>
                <p:oleObj name="数式" r:id="rId19" imgW="3200400" imgH="444240" progId="Equation.3">
                  <p:embed/>
                  <p:pic>
                    <p:nvPicPr>
                      <p:cNvPr id="4034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982788"/>
                        <a:ext cx="59785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2" name="Rectangle 20"/>
          <p:cNvSpPr>
            <a:spLocks noChangeArrowheads="1"/>
          </p:cNvSpPr>
          <p:nvPr/>
        </p:nvSpPr>
        <p:spPr bwMode="auto">
          <a:xfrm>
            <a:off x="276225" y="1600200"/>
            <a:ext cx="5008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</a:t>
            </a:r>
            <a:r>
              <a:rPr kumimoji="1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は等価な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LUMO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点の数。</a:t>
            </a:r>
          </a:p>
        </p:txBody>
      </p:sp>
      <p:sp>
        <p:nvSpPr>
          <p:cNvPr id="403473" name="Rectangle 23"/>
          <p:cNvSpPr>
            <a:spLocks noChangeArrowheads="1"/>
          </p:cNvSpPr>
          <p:nvPr/>
        </p:nvSpPr>
        <p:spPr bwMode="auto">
          <a:xfrm>
            <a:off x="276225" y="914400"/>
            <a:ext cx="1887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移動度、伝導度</a:t>
            </a:r>
          </a:p>
        </p:txBody>
      </p:sp>
    </p:spTree>
    <p:extLst>
      <p:ext uri="{BB962C8B-B14F-4D97-AF65-F5344CB8AC3E}">
        <p14:creationId xmlns:p14="http://schemas.microsoft.com/office/powerpoint/2010/main" val="147534749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DEF47A-54DB-4FCA-9654-E3084B1C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3999" cy="839510"/>
          </a:xfrm>
        </p:spPr>
        <p:txBody>
          <a:bodyPr/>
          <a:lstStyle/>
          <a:p>
            <a:pPr eaLnBrk="1" hangingPunct="1"/>
            <a:r>
              <a:rPr lang="ja-JP" altLang="en-US" sz="3323" b="1" dirty="0">
                <a:solidFill>
                  <a:srgbClr val="0000FF"/>
                </a:solidFill>
              </a:rPr>
              <a:t>平衡統計力学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/>
              <p:nvPr/>
            </p:nvSpPr>
            <p:spPr bwMode="auto">
              <a:xfrm>
                <a:off x="251520" y="743620"/>
                <a:ext cx="8612796" cy="61143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平衡分布関数</a:t>
                </a:r>
                <a:r>
                  <a:rPr kumimoji="1" lang="en-US" altLang="ja-JP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各粒子の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),</m:t>
                    </m:r>
                    <m:sSub>
                      <m:sSubPr>
                        <m:ctrlP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  <m:sub>
                        <m: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の関数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ja-JP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r>
                          <a:rPr kumimoji="1" lang="ja-JP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  <m:r>
                      <a:rPr kumimoji="1" lang="ja-JP" alt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br>
                  <a:rPr kumimoji="1" lang="en-US" altLang="ja-JP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＝＞ 平衡状態の物理量平均を求める</a:t>
                </a:r>
                <a:endParaRPr kumimoji="1" lang="en-US" altLang="ja-JP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例： キャリア密度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自由電子近似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平衡状態と定常状態の違い</a:t>
                </a:r>
                <a:r>
                  <a:rPr kumimoji="1" lang="en-US" altLang="ja-JP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平衡状態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系の巨視的状態が時間変化しない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系の一部を取り出しても同じ巨視的状態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平衡の三条件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力学的平衡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、熱的平衡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、化学的平衡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(μ)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詳細釣り合い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任意の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状態の組について互いへの流れが等しい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定常状態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開いた系で、物質、エネルギーの流れ込みと放出が常に同量で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あるため、見かけ上巨視的状態が変化しない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平衡状態であれば：</a:t>
                </a:r>
                <a:endParaRPr kumimoji="1" lang="en-US" altLang="ja-JP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粒子分布、物理量の時間変化がない、空間的に均一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エネルギー分布の時間変化がない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電流が流れると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Joule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熱が発生する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輸送特性に対しては平衡分布関数は使えない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743620"/>
                <a:ext cx="8612796" cy="6114378"/>
              </a:xfrm>
              <a:prstGeom prst="rect">
                <a:avLst/>
              </a:prstGeom>
              <a:blipFill>
                <a:blip r:embed="rId2"/>
                <a:stretch>
                  <a:fillRect l="-920" t="-9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93682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DEF47A-54DB-4FCA-9654-E3084B1C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3999" cy="839510"/>
          </a:xfrm>
        </p:spPr>
        <p:txBody>
          <a:bodyPr/>
          <a:lstStyle/>
          <a:p>
            <a:pPr eaLnBrk="1" hangingPunct="1"/>
            <a:r>
              <a:rPr lang="ja-JP" altLang="en-US" sz="3323" b="1" dirty="0">
                <a:solidFill>
                  <a:srgbClr val="0000FF"/>
                </a:solidFill>
              </a:rPr>
              <a:t>非平衡統計力学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/>
              <p:nvPr/>
            </p:nvSpPr>
            <p:spPr bwMode="auto">
              <a:xfrm>
                <a:off x="241995" y="717416"/>
                <a:ext cx="8765480" cy="58430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分布関数は</a:t>
                </a: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各粒子の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),</m:t>
                    </m:r>
                    <m:sSub>
                      <m:sSubPr>
                        <m:ctrlP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の関数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sSub>
                          <m:sSubPr>
                            <m:ctrlP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非平衡分布関数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非平衡状態を作っている条件が無くなり、</a:t>
                </a:r>
                <a:b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系を静置しておけば、系は平衡状態に到達する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1" lang="ja-JP" alt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altLang="ja-JP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kumimoji="1" lang="en-US" altLang="ja-JP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sSub>
                          <m:sSubPr>
                            <m:ctrlP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半導体統計、</a:t>
                </a: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Boltzmann</a:t>
                </a: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の輸送理論</a:t>
                </a: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各粒子は分布関数に関しては独立</a:t>
                </a: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粒子が </a:t>
                </a:r>
                <a:r>
                  <a:rPr kumimoji="1" lang="en-US" altLang="ja-JP" sz="2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の状態を取る確率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r>
                          <a:rPr kumimoji="1" lang="ja-JP" alt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散乱がなければ、</a:t>
                </a:r>
                <a:b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+∆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における</a:t>
                </a:r>
                <a14:m>
                  <m:oMath xmlns:m="http://schemas.openxmlformats.org/officeDocument/2006/math">
                    <m:r>
                      <a:rPr kumimoji="1" lang="ja-JP" alt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+∆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),</m:t>
                    </m:r>
                    <m:r>
                      <a:rPr kumimoji="1" lang="ja-JP" alt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+∆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の分布は、</a:t>
                </a:r>
                <a:b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における </a:t>
                </a:r>
                <a14:m>
                  <m:oMath xmlns:m="http://schemas.openxmlformats.org/officeDocument/2006/math">
                    <m:r>
                      <a:rPr kumimoji="1" lang="ja-JP" alt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),</m:t>
                    </m:r>
                    <m:r>
                      <a:rPr kumimoji="1" lang="ja-JP" alt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の分布が時間発展したものである</a:t>
                </a:r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+∆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+∆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r>
                          <a:rPr kumimoji="1" lang="ja-JP" alt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1" lang="en-US" altLang="ja-JP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  <m:r>
                      <a:rPr kumimoji="1" lang="en-US" altLang="ja-JP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r>
                          <a:rPr kumimoji="1" lang="ja-JP" alt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例：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分布は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に関する分布に対応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95" y="717416"/>
                <a:ext cx="8765480" cy="5843027"/>
              </a:xfrm>
              <a:prstGeom prst="rect">
                <a:avLst/>
              </a:prstGeom>
              <a:blipFill>
                <a:blip r:embed="rId2"/>
                <a:stretch>
                  <a:fillRect l="-904" t="-10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742879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DEF47A-54DB-4FCA-9654-E3084B1C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3999" cy="839510"/>
          </a:xfrm>
        </p:spPr>
        <p:txBody>
          <a:bodyPr/>
          <a:lstStyle/>
          <a:p>
            <a:pPr eaLnBrk="1" hangingPunct="1"/>
            <a:r>
              <a:rPr lang="en-US" altLang="ja-JP" sz="3323" b="1" dirty="0">
                <a:solidFill>
                  <a:srgbClr val="0000FF"/>
                </a:solidFill>
              </a:rPr>
              <a:t>Boltzmann</a:t>
            </a:r>
            <a:r>
              <a:rPr lang="ja-JP" altLang="en-US" sz="3323" b="1" dirty="0">
                <a:solidFill>
                  <a:srgbClr val="0000FF"/>
                </a:solidFill>
              </a:rPr>
              <a:t>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/>
              <p:nvPr/>
            </p:nvSpPr>
            <p:spPr bwMode="auto">
              <a:xfrm>
                <a:off x="251520" y="908720"/>
                <a:ext cx="8892480" cy="58430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非平衡分布関数　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Boltzmann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時間変化を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つの項に分ける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𝒅𝒇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F: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外場項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ドリフト項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):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時間変化が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外場による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k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(t)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分布だけに影響を与えた場合の項 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</a:t>
                </a:r>
                <a14:m>
                  <m:oMath xmlns:m="http://schemas.openxmlformats.org/officeDocument/2006/math">
                    <m:r>
                      <a:rPr kumimoji="1" lang="ja-JP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分布は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 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f>
                      <m:fPr>
                        <m:ctrlPr>
                          <a:rPr kumimoji="1" lang="ja-JP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)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に関する分布に対応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)−</m:t>
                            </m:r>
                            <m:f>
                              <m:f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den>
                            </m:f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D: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拡散項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時間変化が定速運動による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r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変化だけに影響を与えた場合の項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</a:t>
                </a:r>
                <a14:m>
                  <m:oMath xmlns:m="http://schemas.openxmlformats.org/officeDocument/2006/math">
                    <m:r>
                      <a:rPr kumimoji="1" lang="ja-JP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分布は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における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に関する分布に対応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d>
                              <m:d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 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C: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散乱項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外場、定速運動以外の効果。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緩和時間近似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平衡分布関数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からの変化が小さく、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　　　　　　　　非平衡状態を維持する原因がなくなったら平衡状態へ戻ると仮定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08720"/>
                <a:ext cx="8892480" cy="5843027"/>
              </a:xfrm>
              <a:prstGeom prst="rect">
                <a:avLst/>
              </a:prstGeom>
              <a:blipFill>
                <a:blip r:embed="rId2"/>
                <a:stretch>
                  <a:fillRect l="-685" t="-73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B159F9-5657-485E-93BD-7351742FB1C2}"/>
              </a:ext>
            </a:extLst>
          </p:cNvPr>
          <p:cNvSpPr txBox="1"/>
          <p:nvPr/>
        </p:nvSpPr>
        <p:spPr>
          <a:xfrm>
            <a:off x="3707343" y="654050"/>
            <a:ext cx="550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http://kenzou.michikusa.jp/StaDyn/kinetic_5.pdf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51497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DEF47A-54DB-4FCA-9654-E3084B1C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3999" cy="839510"/>
          </a:xfrm>
        </p:spPr>
        <p:txBody>
          <a:bodyPr/>
          <a:lstStyle/>
          <a:p>
            <a:pPr eaLnBrk="1" hangingPunct="1"/>
            <a:r>
              <a:rPr lang="en-US" altLang="ja-JP" sz="3323" b="1" dirty="0">
                <a:solidFill>
                  <a:srgbClr val="0000FF"/>
                </a:solidFill>
              </a:rPr>
              <a:t>Boltzmann</a:t>
            </a:r>
            <a:r>
              <a:rPr lang="ja-JP" altLang="en-US" sz="3323" b="1" dirty="0">
                <a:solidFill>
                  <a:srgbClr val="0000FF"/>
                </a:solidFill>
              </a:rPr>
              <a:t>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/>
              <p:nvPr/>
            </p:nvSpPr>
            <p:spPr bwMode="auto">
              <a:xfrm>
                <a:off x="251520" y="1146875"/>
                <a:ext cx="8612796" cy="56048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Boltzmann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𝒅𝒇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Boltzmann-Bloch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方程式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𝒅𝒇</m:t>
                        </m:r>
                        <m:d>
                          <m:dPr>
                            <m:ctrlPr>
                              <a:rPr kumimoji="1" lang="ja-JP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d>
                          <m:dPr>
                            <m:ctrlPr>
                              <a:rPr kumimoji="1" lang="ja-JP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den>
                    </m:f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46875"/>
                <a:ext cx="8612796" cy="5604872"/>
              </a:xfrm>
              <a:prstGeom prst="rect">
                <a:avLst/>
              </a:prstGeom>
              <a:blipFill>
                <a:blip r:embed="rId2"/>
                <a:stretch>
                  <a:fillRect l="-10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B159F9-5657-485E-93BD-7351742FB1C2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176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6280174-9726-46D4-8D5F-06C749739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84237"/>
          </a:xfrm>
        </p:spPr>
        <p:txBody>
          <a:bodyPr/>
          <a:lstStyle/>
          <a:p>
            <a:pPr eaLnBrk="1" hangingPunct="1"/>
            <a:r>
              <a:rPr lang="ja-JP" altLang="en-US" sz="2800" b="1" dirty="0">
                <a:solidFill>
                  <a:srgbClr val="FF0000"/>
                </a:solidFill>
              </a:rPr>
              <a:t>注：</a:t>
            </a:r>
            <a:r>
              <a:rPr lang="ja-JP" altLang="en-US" sz="2800" b="1" dirty="0">
                <a:solidFill>
                  <a:srgbClr val="0000FF"/>
                </a:solidFill>
              </a:rPr>
              <a:t>ボルツマンの輸送方程式</a:t>
            </a:r>
            <a:r>
              <a:rPr lang="en-US" altLang="ja-JP" sz="2800" b="1" dirty="0">
                <a:solidFill>
                  <a:srgbClr val="0000FF"/>
                </a:solidFill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</a:rPr>
              <a:t> 全微分を取ると符号が逆転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4D5E3C8C-1025-4DAA-8B62-DDAE7711996F}"/>
                  </a:ext>
                </a:extLst>
              </p:cNvPr>
              <p:cNvSpPr txBox="1"/>
              <p:nvPr/>
            </p:nvSpPr>
            <p:spPr bwMode="auto">
              <a:xfrm>
                <a:off x="251520" y="797148"/>
                <a:ext cx="8784976" cy="5944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Boltzmann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equation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=ℏ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散乱項　　　　拡散項　　　ドリフト項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外力として電場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を考える場合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</m:num>
                      <m:den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𝒆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注： 前ページの式と符号が逆転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𝒅𝒇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66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den>
                    </m:f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＝＞ </a:t>
                </a:r>
                <a:r>
                  <a:rPr kumimoji="1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緩和時間近似を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に適用するとつじつまが合う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den>
                    </m:f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den>
                    </m:f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𝒆</m:t>
                    </m:r>
                    <m:f>
                      <m:f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num>
                      <m:den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4D5E3C8C-1025-4DAA-8B62-DDAE77119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797148"/>
                <a:ext cx="8784976" cy="5944220"/>
              </a:xfrm>
              <a:prstGeom prst="rect">
                <a:avLst/>
              </a:prstGeom>
              <a:blipFill>
                <a:blip r:embed="rId2"/>
                <a:stretch>
                  <a:fillRect l="-694" t="-6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97987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Fit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E61D6E-FDD9-5473-6664-A082AEBC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27" y="674612"/>
            <a:ext cx="6699974" cy="618338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F3CC0B-ADD5-403F-49DF-27CD31611471}"/>
              </a:ext>
            </a:extLst>
          </p:cNvPr>
          <p:cNvSpPr/>
          <p:nvPr/>
        </p:nvSpPr>
        <p:spPr>
          <a:xfrm>
            <a:off x="2463800" y="6176108"/>
            <a:ext cx="7501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753088-5B39-8E14-44B0-625873DDDA08}"/>
              </a:ext>
            </a:extLst>
          </p:cNvPr>
          <p:cNvSpPr txBox="1"/>
          <p:nvPr/>
        </p:nvSpPr>
        <p:spPr>
          <a:xfrm>
            <a:off x="4978400" y="2075799"/>
            <a:ext cx="387498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/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parameters:</a:t>
            </a:r>
          </a:p>
          <a:p>
            <a:pPr/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T: Temperature</a:t>
            </a:r>
          </a:p>
          <a:p>
            <a:pPr/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r: scattering factor</a:t>
            </a:r>
          </a:p>
          <a:p>
            <a:pPr/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parameters:</a:t>
            </a:r>
          </a:p>
          <a:p>
            <a:pPr/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meff</a:t>
            </a:r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Effecitive</a:t>
            </a:r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</a:t>
            </a:r>
          </a:p>
          <a:p>
            <a:pPr/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l0: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Prefactor</a:t>
            </a:r>
            <a:r>
              <a:rPr lang="en-US" altLang="ja-JP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mean free path</a:t>
            </a:r>
          </a:p>
          <a:p>
            <a:pPr/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107652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Boltzmann equation: Stead-state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250568" y="1118200"/>
                <a:ext cx="8676456" cy="381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Boltzmann-Bloch equation</a:t>
                </a:r>
                <a:endParaRPr kumimoji="1" lang="ja-JP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ja-JP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group velocity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phase velocity</a:t>
                </a:r>
                <a:endParaRPr kumimoji="1" lang="ja-JP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Steady-state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</a:t>
                </a:r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den>
                    </m:f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68" y="1118200"/>
                <a:ext cx="8676456" cy="3811813"/>
              </a:xfrm>
              <a:prstGeom prst="rect">
                <a:avLst/>
              </a:prstGeom>
              <a:blipFill>
                <a:blip r:embed="rId2"/>
                <a:stretch>
                  <a:fillRect l="-1054" t="-12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658336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電流－電圧特性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D3723602-98E3-4DE4-B54D-F1A120C3E70F}"/>
                  </a:ext>
                </a:extLst>
              </p:cNvPr>
              <p:cNvSpPr txBox="1"/>
              <p:nvPr/>
            </p:nvSpPr>
            <p:spPr bwMode="auto">
              <a:xfrm>
                <a:off x="200025" y="762000"/>
                <a:ext cx="8791575" cy="14004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ja-JP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𝛻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　　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𝑭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den>
                      </m:f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𝑬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 空間的に一様として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0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  </a:t>
                </a:r>
                <a14:m>
                  <m:oMath xmlns:m="http://schemas.openxmlformats.org/officeDocument/2006/math">
                    <m:r>
                      <a:rPr kumimoji="1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</m:oMath>
                </a14:m>
                <a:endParaRPr kumimoji="1" lang="ja-JP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D3723602-98E3-4DE4-B54D-F1A120C3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762000"/>
                <a:ext cx="8791575" cy="1400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26C619C4-0A9E-43B2-A545-C23974A0B01F}"/>
                  </a:ext>
                </a:extLst>
              </p:cNvPr>
              <p:cNvSpPr txBox="1"/>
              <p:nvPr/>
            </p:nvSpPr>
            <p:spPr bwMode="auto">
              <a:xfrm>
                <a:off x="152400" y="2088292"/>
                <a:ext cx="8839200" cy="3143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𝐉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b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b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f>
                              <m:fPr>
                                <m:ctrlPr>
                                  <a:rPr kumimoji="1" lang="ja-JP" alt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b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f>
                              <m:fPr>
                                <m:ctrlPr>
                                  <a:rPr kumimoji="1" lang="ja-JP" alt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𝑱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𝝉</m:t>
                          </m:r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</m:d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</m:d>
                          <m:f>
                            <m:fPr>
                              <m:ctrlPr>
                                <a:rPr kumimoji="1" lang="ja-JP" alt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𝝏</m:t>
                              </m:r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den>
                          </m:f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𝒅𝑬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𝒌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𝝉</m:t>
                          </m:r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</m:d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𝒅𝑬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26C619C4-0A9E-43B2-A545-C23974A0B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088292"/>
                <a:ext cx="8839200" cy="3143250"/>
              </a:xfrm>
              <a:prstGeom prst="rect">
                <a:avLst/>
              </a:prstGeom>
              <a:blipFill>
                <a:blip r:embed="rId3"/>
                <a:stretch>
                  <a:fillRect t="-1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C8F91DE6-A7E7-424A-B826-7FF3D76859F1}"/>
                  </a:ext>
                </a:extLst>
              </p:cNvPr>
              <p:cNvSpPr txBox="1"/>
              <p:nvPr/>
            </p:nvSpPr>
            <p:spPr bwMode="auto">
              <a:xfrm>
                <a:off x="786842" y="5135133"/>
                <a:ext cx="7617940" cy="904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電子が占有している状態から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　　　　　　　　　非占有状態へ遷移する確率</a:t>
                </a:r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C8F91DE6-A7E7-424A-B826-7FF3D7685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842" y="5135133"/>
                <a:ext cx="7617940" cy="904875"/>
              </a:xfrm>
              <a:prstGeom prst="rect">
                <a:avLst/>
              </a:prstGeom>
              <a:blipFill>
                <a:blip r:embed="rId4"/>
                <a:stretch>
                  <a:fillRect b="-275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666258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Thermoelectric properties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250568" y="885729"/>
                <a:ext cx="8676456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Boltzmann-Bloch equation</a:t>
                </a:r>
                <a:endParaRPr kumimoji="1" lang="ja-JP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ja-JP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group velocity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phase velocity</a:t>
                </a:r>
                <a:endParaRPr kumimoji="1" lang="ja-JP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Steady-state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</a:t>
                </a:r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f>
                      <m:f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den>
                    </m:f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Non-uniform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and chemical potential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𝜼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den>
                        </m:f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den>
                        </m:f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</a:t>
                </a:r>
                <a:endParaRPr kumimoji="1" lang="ja-JP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𝜕𝜀</m:t>
                            </m:r>
                            <m:d>
                              <m:d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den>
                        </m:f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𝜕𝜀</m:t>
                            </m:r>
                          </m:den>
                        </m:f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  <m:f>
                          <m:f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𝜕𝜀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𝜂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𝜕𝜀</m:t>
                        </m:r>
                      </m:den>
                    </m:f>
                    <m:f>
                      <m:f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d>
                      <m:d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f>
                      <m:f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  <m:d>
                          <m:d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</m:d>
                      </m:num>
                      <m:den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𝝏𝜺</m:t>
                        </m:r>
                      </m:den>
                    </m:f>
                    <m:sSub>
                      <m:sSub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1" lang="ja-JP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𝒆𝑬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  <m:r>
                          <a:rPr kumimoji="1" lang="en-US" altLang="ja-JP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𝛁</m:t>
                        </m:r>
                        <m:f>
                          <m:fPr>
                            <m:ctrlPr>
                              <a:rPr kumimoji="1" lang="ja-JP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𝜼</m:t>
                            </m:r>
                          </m:num>
                          <m:den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68" y="885729"/>
                <a:ext cx="8676456" cy="6022354"/>
              </a:xfrm>
              <a:prstGeom prst="rect">
                <a:avLst/>
              </a:prstGeom>
              <a:blipFill>
                <a:blip r:embed="rId2"/>
                <a:stretch>
                  <a:fillRect l="-1054" t="-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87672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Calculation</a:t>
            </a:r>
          </a:p>
        </p:txBody>
      </p:sp>
    </p:spTree>
    <p:extLst>
      <p:ext uri="{BB962C8B-B14F-4D97-AF65-F5344CB8AC3E}">
        <p14:creationId xmlns:p14="http://schemas.microsoft.com/office/powerpoint/2010/main" val="361943886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Electron-only Free electron model</a:t>
            </a:r>
            <a:endParaRPr lang="ja-JP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7870" y="659840"/>
                <a:ext cx="8921655" cy="5097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Energy of free electron: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Density of states: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sub>
                        </m:sSub>
                      </m:e>
                    </m:rad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Free electron density in conduction band: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Fermi-Dirac distribution function: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Non-</a:t>
                </a:r>
                <a:r>
                  <a:rPr kumimoji="0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dengenerated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semi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&gt;&gt;1: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sSup>
                      <m:sSup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Conduction band effective density of states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0" y="659840"/>
                <a:ext cx="8921655" cy="5097806"/>
              </a:xfrm>
              <a:prstGeom prst="rect">
                <a:avLst/>
              </a:prstGeom>
              <a:blipFill>
                <a:blip r:embed="rId3"/>
                <a:stretch>
                  <a:fillRect l="-752" t="-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>
            <a:cxnSpLocks/>
          </p:cNvCxnSpPr>
          <p:nvPr/>
        </p:nvCxnSpPr>
        <p:spPr>
          <a:xfrm>
            <a:off x="5019132" y="2331323"/>
            <a:ext cx="3219554" cy="0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 16"/>
          <p:cNvSpPr/>
          <p:nvPr/>
        </p:nvSpPr>
        <p:spPr>
          <a:xfrm>
            <a:off x="6725320" y="1323577"/>
            <a:ext cx="1470416" cy="1007746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3"/>
          <p:cNvSpPr txBox="1">
            <a:spLocks noChangeArrowheads="1"/>
          </p:cNvSpPr>
          <p:nvPr/>
        </p:nvSpPr>
        <p:spPr bwMode="auto">
          <a:xfrm>
            <a:off x="6629013" y="2286644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C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6334136" y="800344"/>
            <a:ext cx="0" cy="153693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6"/>
          <p:cNvSpPr txBox="1">
            <a:spLocks noChangeArrowheads="1"/>
          </p:cNvSpPr>
          <p:nvPr/>
        </p:nvSpPr>
        <p:spPr bwMode="auto">
          <a:xfrm>
            <a:off x="5902009" y="630469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F</a:t>
            </a:r>
            <a:endParaRPr kumimoji="1" lang="ja-JP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5237034" y="1332513"/>
            <a:ext cx="1906278" cy="998810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5"/>
          <p:cNvSpPr txBox="1">
            <a:spLocks noChangeArrowheads="1"/>
          </p:cNvSpPr>
          <p:nvPr/>
        </p:nvSpPr>
        <p:spPr bwMode="auto">
          <a:xfrm>
            <a:off x="7250615" y="201182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伝導帯</a:t>
            </a:r>
          </a:p>
        </p:txBody>
      </p:sp>
      <p:sp>
        <p:nvSpPr>
          <p:cNvPr id="35" name="テキスト ボックス 31"/>
          <p:cNvSpPr txBox="1">
            <a:spLocks noChangeArrowheads="1"/>
          </p:cNvSpPr>
          <p:nvPr/>
        </p:nvSpPr>
        <p:spPr bwMode="auto">
          <a:xfrm>
            <a:off x="7882498" y="2331322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E</a:t>
            </a:r>
            <a:endParaRPr kumimoji="1" lang="ja-JP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5013175" y="615673"/>
            <a:ext cx="0" cy="1896349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1"/>
          <p:cNvSpPr txBox="1">
            <a:spLocks noChangeArrowheads="1"/>
          </p:cNvSpPr>
          <p:nvPr/>
        </p:nvSpPr>
        <p:spPr bwMode="auto">
          <a:xfrm rot="16200000">
            <a:off x="4194639" y="1570993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状態密度</a:t>
            </a: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7121902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5225283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322154" y="2771272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(eV)</a:t>
                </a:r>
                <a:endPara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0.3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eV</a:t>
                </a:r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DOS (cm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/eV)</a:t>
                </a:r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7393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31694" y="699247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状態密度</a:t>
                </a:r>
                <a:r>
                  <a:rPr kumimoji="0" lang="en-US" altLang="ja-JP" sz="1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:</a:t>
                </a:r>
                <a:r>
                  <a:rPr kumimoji="0" lang="ja-JP" alt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8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rPr>
                  <a:t>      	</a:t>
                </a: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厳密解</a:t>
                </a:r>
                <a:r>
                  <a:rPr kumimoji="0" lang="en-US" altLang="ja-JP" sz="1800" dirty="0">
                    <a:latin typeface="Calibri"/>
                    <a:ea typeface="ＭＳ Ｐゴシック" panose="020B0600070205080204" pitchFamily="50" charset="-128"/>
                  </a:rPr>
                  <a:t>: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ja-JP" altLang="en-US" sz="18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ja-JP" alt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ja-JP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trlP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  <m:r>
                          <a:rPr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0"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ja-JP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kumimoji="0" lang="en-US" altLang="ja-JP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kumimoji="0" lang="en-US" altLang="ja-JP" sz="1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0" lang="en-US" altLang="ja-JP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</a:t>
                </a:r>
                <a:r>
                  <a:rPr lang="ja-JP" alt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endParaRPr kumimoji="0" lang="en-US" altLang="ja-JP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en-US" altLang="ja-JP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8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ja-JP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rPr>
                  <a:t>　</a:t>
                </a:r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rPr>
                  <a:t>近似</a:t>
                </a:r>
                <a:r>
                  <a:rPr kumimoji="0" lang="en-US" altLang="ja-JP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rPr>
                  <a:t>:</a:t>
                </a:r>
                <a:r>
                  <a:rPr kumimoji="0" lang="ja-JP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rPr>
                  <a:t> 金属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altLang="ja-JP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kumimoji="0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kumimoji="0" lang="ja-JP" alt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altLang="ja-JP" sz="1800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latin typeface="Cambria Math" panose="02040503050406030204" pitchFamily="18" charset="0"/>
                  </a:rPr>
                  <a:t>近似</a:t>
                </a:r>
                <a:r>
                  <a:rPr kumimoji="0" lang="en-US" altLang="ja-JP" sz="1800" dirty="0">
                    <a:latin typeface="Cambria Math" panose="02040503050406030204" pitchFamily="18" charset="0"/>
                  </a:rPr>
                  <a:t>:</a:t>
                </a:r>
                <a:r>
                  <a:rPr kumimoji="0" lang="ja-JP" altLang="en-US" sz="1800" dirty="0">
                    <a:latin typeface="Cambria Math" panose="02040503050406030204" pitchFamily="18" charset="0"/>
                  </a:rPr>
                  <a:t> 半導体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kumimoji="0" lang="en-US" altLang="ja-JP" sz="1800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nary>
                      <m:naryPr>
                        <m:ctrlP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kumimoji="0"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ja-JP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ja-JP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kumimoji="0" lang="en-US" altLang="ja-JP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kumimoji="0" lang="el-GR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kumimoji="0" lang="en-US" altLang="ja-JP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unc>
                      <m:funcPr>
                        <m:ctrlPr>
                          <a:rPr kumimoji="0"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kumimoji="0" lang="en-US" altLang="ja-JP" sz="1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4" y="699247"/>
                <a:ext cx="8812306" cy="6276141"/>
              </a:xfrm>
              <a:blipFill>
                <a:blip r:embed="rId2"/>
                <a:stretch>
                  <a:fillRect l="-553" t="-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キャリア密度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自由電子近似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4701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4437" y="633934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kumimoji="0" lang="en-US" altLang="ja-JP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US" altLang="ja-JP" sz="1800" i="1" dirty="0">
                    <a:solidFill>
                      <a:srgbClr val="00000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kumimoji="0"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kumimoji="0" lang="en-US" altLang="ja-JP" sz="1800" i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b="1" dirty="0">
                    <a:solidFill>
                      <a:srgbClr val="000000"/>
                    </a:solidFill>
                  </a:rPr>
                  <a:t>Fermi-Dirac</a:t>
                </a:r>
                <a:r>
                  <a:rPr kumimoji="0" lang="ja-JP" altLang="en-US" sz="1800" b="1" dirty="0">
                    <a:solidFill>
                      <a:srgbClr val="000000"/>
                    </a:solidFill>
                  </a:rPr>
                  <a:t>分布関数</a:t>
                </a:r>
                <a:r>
                  <a:rPr kumimoji="0" lang="ja-JP" altLang="en-US" sz="1800" kern="12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1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altLang="ja-JP" sz="1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  <m:r>
                          <a:rPr kumimoji="0" lang="en-US" altLang="ja-JP" sz="1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ja-JP" sz="1800" kern="1200" dirty="0">
                        <a:solidFill>
                          <a:srgbClr val="000000"/>
                        </a:solidFill>
                      </a:rPr>
                      <m:t>	</m:t>
                    </m:r>
                  </m:oMath>
                </a14:m>
                <a:endParaRPr kumimoji="0" lang="en-US" altLang="ja-JP" sz="18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b="1" dirty="0">
                    <a:solidFill>
                      <a:srgbClr val="000000"/>
                    </a:solidFill>
                  </a:rPr>
                  <a:t>Fermi-Dirac</a:t>
                </a:r>
                <a:r>
                  <a:rPr kumimoji="0" lang="ja-JP" altLang="en-US" sz="1800" b="1" dirty="0">
                    <a:solidFill>
                      <a:srgbClr val="000000"/>
                    </a:solidFill>
                  </a:rPr>
                  <a:t>分布関数の微分</a:t>
                </a:r>
                <a:endParaRPr kumimoji="0" lang="en-US" altLang="ja-JP" sz="18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kern="12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1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altLang="ja-JP" sz="1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ja-JP" sz="1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ja-JP" sz="1800" kern="1200" dirty="0">
                        <a:solidFill>
                          <a:srgbClr val="000000"/>
                        </a:solidFill>
                      </a:rPr>
                      <m:t>	</m:t>
                    </m:r>
                  </m:oMath>
                </a14:m>
                <a:r>
                  <a:rPr kumimoji="0" lang="en-US" altLang="ja-JP" sz="1800" kern="1200" dirty="0">
                    <a:solidFill>
                      <a:srgbClr val="000000"/>
                    </a:solidFill>
                  </a:rPr>
                  <a:t>	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1800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800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altLang="ja-JP" sz="1800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kumimoji="0" lang="en-US" altLang="ja-JP" sz="1800" b="0" i="1" kern="12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ja-JP" sz="1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kumimoji="0" lang="en-US" altLang="ja-JP" sz="1800" kern="1200" dirty="0">
                        <a:solidFill>
                          <a:srgbClr val="000000"/>
                        </a:solidFill>
                      </a:rPr>
                      <m:t>	</m:t>
                    </m:r>
                  </m:oMath>
                </a14:m>
                <a:r>
                  <a:rPr kumimoji="0" lang="en-US" altLang="ja-JP" sz="1800" kern="1200" dirty="0">
                    <a:solidFill>
                      <a:srgbClr val="000000"/>
                    </a:solidFill>
                  </a:rPr>
                  <a:t>  	 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</m:den>
                    </m:f>
                    <m:r>
                      <a:rPr kumimoji="0" lang="en-US" altLang="ja-JP" sz="1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b="0" i="1" kern="12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kern="12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b="0" i="1" kern="12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1800" kern="1200" dirty="0">
                    <a:solidFill>
                      <a:srgbClr val="000000"/>
                    </a:solidFill>
                  </a:rPr>
                  <a:t>　</a:t>
                </a:r>
                <a:endParaRPr kumimoji="0" lang="en-US" altLang="ja-JP" sz="1800" kern="12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b="1" dirty="0">
                    <a:solidFill>
                      <a:srgbClr val="0000FF"/>
                    </a:solidFill>
                  </a:rPr>
                  <a:t>Fermi</a:t>
                </a:r>
                <a:r>
                  <a:rPr kumimoji="0" lang="ja-JP" altLang="en-US" sz="1800" b="1" dirty="0">
                    <a:solidFill>
                      <a:srgbClr val="0000FF"/>
                    </a:solidFill>
                  </a:rPr>
                  <a:t>積分</a:t>
                </a:r>
                <a:r>
                  <a:rPr kumimoji="0" lang="en-US" altLang="ja-JP" sz="1800" b="1" dirty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kumimoji="0" lang="en-US" altLang="ja-JP" sz="1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kumimoji="0"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80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US" altLang="ja-JP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US" altLang="ja-JP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ja-JP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US" altLang="ja-JP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endParaRPr kumimoji="0" lang="en-US" altLang="ja-JP" sz="18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kumimoji="0" lang="en-US" altLang="ja-JP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0" lang="en-US" altLang="ja-JP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altLang="ja-JP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0" lang="en-US" altLang="ja-JP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altLang="ja-JP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sup>
                            </m:sSup>
                            <m:r>
                              <a:rPr kumimoji="0"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kumimoji="0" lang="en-US" altLang="ja-JP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kumimoji="0" lang="ja-JP" altLang="en-US" sz="1800" b="0" dirty="0">
                    <a:solidFill>
                      <a:srgbClr val="000000"/>
                    </a:solidFill>
                  </a:rPr>
                  <a:t>　</a:t>
                </a:r>
                <a:r>
                  <a:rPr kumimoji="0" lang="en-US" altLang="ja-JP" sz="1800" b="0" dirty="0">
                    <a:solidFill>
                      <a:srgbClr val="000000"/>
                    </a:solidFill>
                  </a:rPr>
                  <a:t>	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b="0" dirty="0">
                  <a:solidFill>
                    <a:srgbClr val="FF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b="0" dirty="0">
                    <a:solidFill>
                      <a:srgbClr val="FF0000"/>
                    </a:solidFill>
                  </a:rPr>
                  <a:t>計算方法、近似</a:t>
                </a:r>
                <a:r>
                  <a:rPr kumimoji="0" lang="en-US" altLang="ja-JP" sz="1400" b="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　・</a:t>
                </a:r>
                <a14:m>
                  <m:oMath xmlns:m="http://schemas.openxmlformats.org/officeDocument/2006/math">
                    <m:r>
                      <a:rPr kumimoji="0" lang="ja-JP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kumimoji="0" lang="ja-JP" altLang="en-US" sz="1400" dirty="0">
                    <a:solidFill>
                      <a:schemeClr val="tx1"/>
                    </a:solidFill>
                  </a:rPr>
                  <a:t>の級数展開については「熱電変換工学」参照</a:t>
                </a:r>
                <a:endParaRPr kumimoji="0" lang="en-US" altLang="ja-JP" sz="1400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　・ </a:t>
                </a:r>
                <a:r>
                  <a:rPr kumimoji="0" lang="en-US" altLang="ja-JP" sz="1400" i="1" dirty="0">
                    <a:solidFill>
                      <a:schemeClr val="tx1"/>
                    </a:solidFill>
                  </a:rPr>
                  <a:t>x</a:t>
                </a:r>
                <a:r>
                  <a:rPr kumimoji="0" lang="ja-JP" altLang="en-US" sz="1400" i="1" dirty="0">
                    <a:solidFill>
                      <a:schemeClr val="tx1"/>
                    </a:solidFill>
                  </a:rPr>
                  <a:t> 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~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0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は特異点になる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(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微分が発散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)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ので、 </a:t>
                </a:r>
                <a:r>
                  <a:rPr kumimoji="0" lang="en-US" altLang="ja-JP" sz="1400" i="1" dirty="0">
                    <a:solidFill>
                      <a:schemeClr val="tx1"/>
                    </a:solidFill>
                  </a:rPr>
                  <a:t>x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 = </a:t>
                </a:r>
                <a:r>
                  <a:rPr kumimoji="0" lang="en-US" altLang="ja-JP" sz="1400" i="1" dirty="0">
                    <a:solidFill>
                      <a:schemeClr val="tx1"/>
                    </a:solidFill>
                  </a:rPr>
                  <a:t>z</a:t>
                </a:r>
                <a:r>
                  <a:rPr kumimoji="0" lang="en-US" altLang="ja-JP" sz="1400" baseline="30000" dirty="0">
                    <a:solidFill>
                      <a:schemeClr val="tx1"/>
                    </a:solidFill>
                  </a:rPr>
                  <a:t>2</a:t>
                </a:r>
                <a:r>
                  <a:rPr kumimoji="0" lang="en-US" altLang="ja-JP" sz="1400" baseline="-25000" dirty="0">
                    <a:solidFill>
                      <a:schemeClr val="tx1"/>
                    </a:solidFill>
                  </a:rPr>
                  <a:t> 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の置換を行うとよい。</a:t>
                </a:r>
                <a:br>
                  <a:rPr kumimoji="0" lang="en-US" altLang="ja-JP" sz="1400" dirty="0">
                    <a:solidFill>
                      <a:schemeClr val="tx1"/>
                    </a:solidFill>
                  </a:rPr>
                </a:b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　　ただし、</a:t>
                </a:r>
                <a:r>
                  <a:rPr kumimoji="0" lang="en-US" altLang="ja-JP" sz="1400" i="1" dirty="0">
                    <a:solidFill>
                      <a:schemeClr val="tx1"/>
                    </a:solidFill>
                  </a:rPr>
                  <a:t>x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が大きい領域では変数変換しないほうが速い。</a:t>
                </a:r>
                <a:endParaRPr kumimoji="0" lang="en-US" altLang="ja-JP" sz="1400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kumimoji="0" lang="en-US" altLang="ja-JP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0" lang="en-US" altLang="ja-JP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0" lang="en-US" altLang="ja-JP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kumimoji="0" lang="en-US" altLang="ja-JP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kumimoji="0" lang="en-US" altLang="ja-JP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ja-JP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kumimoji="0" lang="ja-JP" altLang="en-US" sz="1400" b="0" i="1" dirty="0">
                    <a:solidFill>
                      <a:schemeClr val="tx1"/>
                    </a:solidFill>
                  </a:rPr>
                  <a:t>　</a:t>
                </a:r>
                <a:endParaRPr kumimoji="0" lang="en-US" altLang="ja-JP" sz="1400" b="0" i="1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i="1" dirty="0">
                    <a:solidFill>
                      <a:schemeClr val="tx1"/>
                    </a:solidFill>
                  </a:rPr>
                  <a:t>　・ 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近似 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0" lang="ja-JP" alt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≪0</m:t>
                    </m:r>
                  </m:oMath>
                </a14:m>
                <a:r>
                  <a:rPr kumimoji="0" lang="en-US" altLang="ja-JP" sz="1400" dirty="0">
                    <a:solidFill>
                      <a:schemeClr val="tx1"/>
                    </a:solidFill>
                  </a:rPr>
                  <a:t>)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：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nary>
                      <m:nary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kumimoji="0" lang="ja-JP" alt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&lt;−13</m:t>
                    </m:r>
                    <m:r>
                      <a:rPr kumimoji="0" lang="ja-JP" alt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で</m:t>
                    </m:r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kumimoji="0" lang="ja-JP" alt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桁の精度</m:t>
                    </m:r>
                    <m:r>
                      <a:rPr kumimoji="0" lang="en-US" altLang="ja-JP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ja-JP" sz="1400" i="1" dirty="0">
                    <a:solidFill>
                      <a:schemeClr val="tx1"/>
                    </a:solidFill>
                  </a:rPr>
                  <a:t> </a:t>
                </a:r>
                <a:r>
                  <a:rPr kumimoji="0" lang="ja-JP" altLang="en-US" sz="1400" dirty="0">
                    <a:solidFill>
                      <a:schemeClr val="tx1"/>
                    </a:solidFill>
                  </a:rPr>
                  <a:t>　 </a:t>
                </a:r>
                <a:endParaRPr kumimoji="0" lang="en-US" altLang="ja-JP" sz="1400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b="1" dirty="0">
                    <a:solidFill>
                      <a:schemeClr val="tx1"/>
                    </a:solidFill>
                  </a:rPr>
                  <a:t>　　ガンマ関数</a:t>
                </a:r>
                <a:r>
                  <a:rPr kumimoji="0" lang="en-US" altLang="ja-JP" sz="1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altLang="ja-JP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kumimoji="0" lang="en-US" altLang="ja-JP" sz="1400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kumimoji="0" lang="en-US" altLang="ja-JP" sz="1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kumimoji="0" lang="en-US" altLang="ja-JP" sz="1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ja-JP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(n</a:t>
                </a:r>
                <a:r>
                  <a:rPr kumimoji="0" lang="ja-JP" alt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が整数</a:t>
                </a:r>
                <a:r>
                  <a:rPr kumimoji="0" lang="en-US" altLang="ja-JP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 kumimoji="0" lang="en-US" altLang="ja-JP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r>
                  <a:rPr kumimoji="0" lang="en-US" altLang="ja-JP" sz="1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kumimoji="0" lang="en-US" altLang="ja-JP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kumimoji="0" lang="en-US" altLang="ja-JP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437" y="633934"/>
                <a:ext cx="8812306" cy="6276141"/>
              </a:xfrm>
              <a:blipFill>
                <a:blip r:embed="rId2"/>
                <a:stretch>
                  <a:fillRect l="-553" t="-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0" y="0"/>
                <a:ext cx="9144000" cy="699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fontAlgn="base">
                  <a:spcBef>
                    <a:spcPct val="0"/>
                  </a:spcBef>
                  <a:spcAft>
                    <a:spcPct val="0"/>
                  </a:spcAft>
                  <a:defRPr kumimoji="1" sz="3600" b="1">
                    <a:solidFill>
                      <a:srgbClr val="0000FF"/>
                    </a:solidFill>
                    <a:ea typeface="+mj-ea"/>
                    <a:cs typeface="+mj-cs"/>
                  </a:defRPr>
                </a:lvl1pPr>
                <a:lvl2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公式</a:t>
                </a:r>
                <a:r>
                  <a:rPr kumimoji="1" lang="en-US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: Fermi</a:t>
                </a: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積分</a:t>
                </a: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kumimoji="0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kumimoji="0" lang="ja-JP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𝜼</m:t>
                        </m:r>
                      </m:e>
                    </m:d>
                  </m:oMath>
                </a14:m>
                <a:endPara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9247"/>
              </a:xfrm>
              <a:prstGeom prst="rect">
                <a:avLst/>
              </a:prstGeom>
              <a:blipFill>
                <a:blip r:embed="rId3"/>
                <a:stretch>
                  <a:fillRect t="-16522" b="-252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97860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EEFDAE2C-6424-4411-972C-31A00F2EF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4654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キャリアの散乱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/>
              <p:nvPr/>
            </p:nvSpPr>
            <p:spPr bwMode="auto">
              <a:xfrm>
                <a:off x="201054" y="829469"/>
                <a:ext cx="8942946" cy="59118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平均自由行程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𝑙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p>
                    </m:sSup>
                  </m:oMath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非縮退半導体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𝑡h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		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den>
                    </m:f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で代表される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縮退半導体　キャリア輸送物性には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の電子だけが寄与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　　　　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		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で代表される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マティーセン則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den>
                    </m:f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054" y="829469"/>
                <a:ext cx="8942946" cy="5911899"/>
              </a:xfrm>
              <a:prstGeom prst="rect">
                <a:avLst/>
              </a:prstGeom>
              <a:blipFill>
                <a:blip r:embed="rId4"/>
                <a:stretch>
                  <a:fillRect l="-1091" t="-11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97712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EEFDAE2C-6424-4411-972C-31A00F2EF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7219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キャリアの散乱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0">
                <a:extLst>
                  <a:ext uri="{FF2B5EF4-FFF2-40B4-BE49-F238E27FC236}">
                    <a16:creationId xmlns:a16="http://schemas.microsoft.com/office/drawing/2014/main" id="{A3B18E6B-DF0E-49AE-A536-5ED48160D200}"/>
                  </a:ext>
                </a:extLst>
              </p:cNvPr>
              <p:cNvSpPr txBox="1"/>
              <p:nvPr/>
            </p:nvSpPr>
            <p:spPr bwMode="auto">
              <a:xfrm>
                <a:off x="329666" y="737219"/>
                <a:ext cx="8814334" cy="8997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𝑙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p>
                    </m:sSup>
                  </m:oMath>
                </a14:m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itchFamily="50" charset="-128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p>
                    </m:sSup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非縮退半導体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縮退半導体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温度に依存しない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Object 0">
                <a:extLst>
                  <a:ext uri="{FF2B5EF4-FFF2-40B4-BE49-F238E27FC236}">
                    <a16:creationId xmlns:a16="http://schemas.microsoft.com/office/drawing/2014/main" id="{A3B18E6B-DF0E-49AE-A536-5ED48160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66" y="737219"/>
                <a:ext cx="8814334" cy="899781"/>
              </a:xfrm>
              <a:prstGeom prst="rect">
                <a:avLst/>
              </a:prstGeom>
              <a:blipFill>
                <a:blip r:embed="rId3"/>
                <a:stretch>
                  <a:fillRect l="-622" t="-6757" b="-114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1">
            <a:extLst>
              <a:ext uri="{FF2B5EF4-FFF2-40B4-BE49-F238E27FC236}">
                <a16:creationId xmlns:a16="http://schemas.microsoft.com/office/drawing/2014/main" id="{D0A9285C-F966-441D-AB50-388A574C2011}"/>
              </a:ext>
            </a:extLst>
          </p:cNvPr>
          <p:cNvSpPr txBox="1"/>
          <p:nvPr/>
        </p:nvSpPr>
        <p:spPr bwMode="auto">
          <a:xfrm>
            <a:off x="-757238" y="3125788"/>
            <a:ext cx="2306638" cy="4206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C9A4CEB-2D51-47C8-8F1B-FC2544C78761}"/>
              </a:ext>
            </a:extLst>
          </p:cNvPr>
          <p:cNvSpPr txBox="1"/>
          <p:nvPr/>
        </p:nvSpPr>
        <p:spPr bwMode="auto">
          <a:xfrm>
            <a:off x="-887413" y="2276475"/>
            <a:ext cx="1974851" cy="752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BBA7E9B-1A99-4303-A887-C02A3EAFA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66" y="5736827"/>
            <a:ext cx="7733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Heavily doped semiconductor, P.86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 model for the high-temperature transport properties of heavily doped n-type silicon-germanium alloys, JAP 69 (1991) 331  Fig.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2">
                <a:extLst>
                  <a:ext uri="{FF2B5EF4-FFF2-40B4-BE49-F238E27FC236}">
                    <a16:creationId xmlns:a16="http://schemas.microsoft.com/office/drawing/2014/main" id="{7572D40F-2119-4044-8E6F-E3CE420B93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5936" y="1694815"/>
              <a:ext cx="8758373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904">
                      <a:extLst>
                        <a:ext uri="{9D8B030D-6E8A-4147-A177-3AD203B41FA5}">
                          <a16:colId xmlns:a16="http://schemas.microsoft.com/office/drawing/2014/main" val="411547508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4026354821"/>
                        </a:ext>
                      </a:extLst>
                    </a:gridCol>
                    <a:gridCol w="2802871">
                      <a:extLst>
                        <a:ext uri="{9D8B030D-6E8A-4147-A177-3AD203B41FA5}">
                          <a16:colId xmlns:a16="http://schemas.microsoft.com/office/drawing/2014/main" val="945917018"/>
                        </a:ext>
                      </a:extLst>
                    </a:gridCol>
                    <a:gridCol w="1217855">
                      <a:extLst>
                        <a:ext uri="{9D8B030D-6E8A-4147-A177-3AD203B41FA5}">
                          <a16:colId xmlns:a16="http://schemas.microsoft.com/office/drawing/2014/main" val="782145308"/>
                        </a:ext>
                      </a:extLst>
                    </a:gridCol>
                    <a:gridCol w="1193671">
                      <a:extLst>
                        <a:ext uri="{9D8B030D-6E8A-4147-A177-3AD203B41FA5}">
                          <a16:colId xmlns:a16="http://schemas.microsoft.com/office/drawing/2014/main" val="13332304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/>
                            <a:t>r</a:t>
                          </a:r>
                          <a:endParaRPr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/>
                            <a:t>τ(E,T) =&gt; τ(T)</a:t>
                          </a:r>
                          <a:r>
                            <a:rPr kumimoji="1" lang="ja-JP" altLang="en-US" sz="1600" dirty="0"/>
                            <a:t>非縮退 </a:t>
                          </a:r>
                          <a:r>
                            <a:rPr kumimoji="1" lang="en-US" altLang="ja-JP" sz="1600" dirty="0"/>
                            <a:t>/</a:t>
                          </a:r>
                          <a:r>
                            <a:rPr kumimoji="1" lang="ja-JP" altLang="en-US" sz="1600" dirty="0"/>
                            <a:t> 縮退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err="1"/>
                            <a:t>μ</a:t>
                          </a:r>
                          <a:r>
                            <a:rPr kumimoji="1" lang="en-US" altLang="ja-JP" sz="1600" baseline="30000" dirty="0" err="1"/>
                            <a:t>non</a:t>
                          </a:r>
                          <a:r>
                            <a:rPr kumimoji="1" lang="en-US" altLang="ja-JP" sz="1600" baseline="30000" dirty="0"/>
                            <a:t>-deg</a:t>
                          </a:r>
                          <a:endParaRPr kumimoji="1" lang="ja-JP" altLang="en-US" sz="16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err="1"/>
                            <a:t>μ</a:t>
                          </a:r>
                          <a:r>
                            <a:rPr kumimoji="1" lang="en-US" altLang="ja-JP" sz="1600" baseline="30000" dirty="0" err="1"/>
                            <a:t>deg</a:t>
                          </a:r>
                          <a:endParaRPr kumimoji="1" lang="ja-JP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3682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Intravalley acoustic phonons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5074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Intervalley optical phonons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3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Ionized impurities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3/2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37129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Neutral impurities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1/2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2238299"/>
                      </a:ext>
                    </a:extLst>
                  </a:tr>
                  <a:tr h="29159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Alloy disorder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5184365"/>
                      </a:ext>
                    </a:extLst>
                  </a:tr>
                  <a:tr h="217424">
                    <a:tc>
                      <a:txBody>
                        <a:bodyPr/>
                        <a:lstStyle/>
                        <a:p>
                          <a:pPr algn="l"/>
                          <a:endParaRPr lang="ja-JP" alt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5470857"/>
                      </a:ext>
                    </a:extLst>
                  </a:tr>
                  <a:tr h="1432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Optical phonon, T&lt;&lt;</a:t>
                          </a:r>
                          <a:r>
                            <a:rPr kumimoji="1" lang="en-US" altLang="ja-JP" sz="16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kumimoji="1" lang="en-US" altLang="ja-JP" sz="1600" b="0" i="0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kumimoji="1" lang="ja-JP" alt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high-doped &amp; Low-doped</a:t>
                          </a:r>
                          <a:endParaRPr kumimoji="1" lang="ja-JP" alt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50" charset="-128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1/2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ja-JP" alt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ja-JP" altLang="en-US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ja-JP" altLang="en-US" sz="16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ja-JP" alt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ja-JP" alt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ja-JP" alt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ja-JP" alt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ja-JP" altLang="en-US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ja-JP" alt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ja-JP" altLang="en-US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𝑘𝑇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2127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Optical phonon, T&gt;&gt;</a:t>
                          </a:r>
                          <a:r>
                            <a:rPr kumimoji="1" lang="en-US" altLang="ja-JP" sz="16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kumimoji="1" lang="en-US" altLang="ja-JP" sz="1600" b="0" i="0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D</a:t>
                          </a:r>
                          <a:endParaRPr kumimoji="1" lang="ja-JP" alt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50" charset="-128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kumimoji="1"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kumimoji="1"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kumimoji="1"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552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Electron-electron</a:t>
                          </a:r>
                          <a:r>
                            <a:rPr kumimoji="1" lang="ja-JP" alt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scattering</a:t>
                          </a:r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16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kumimoji="1"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5724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2">
                <a:extLst>
                  <a:ext uri="{FF2B5EF4-FFF2-40B4-BE49-F238E27FC236}">
                    <a16:creationId xmlns:a16="http://schemas.microsoft.com/office/drawing/2014/main" id="{7572D40F-2119-4044-8E6F-E3CE420B93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495127"/>
                  </p:ext>
                </p:extLst>
              </p:nvPr>
            </p:nvGraphicFramePr>
            <p:xfrm>
              <a:off x="235936" y="1694815"/>
              <a:ext cx="8758373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904">
                      <a:extLst>
                        <a:ext uri="{9D8B030D-6E8A-4147-A177-3AD203B41FA5}">
                          <a16:colId xmlns:a16="http://schemas.microsoft.com/office/drawing/2014/main" val="411547508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4026354821"/>
                        </a:ext>
                      </a:extLst>
                    </a:gridCol>
                    <a:gridCol w="2802871">
                      <a:extLst>
                        <a:ext uri="{9D8B030D-6E8A-4147-A177-3AD203B41FA5}">
                          <a16:colId xmlns:a16="http://schemas.microsoft.com/office/drawing/2014/main" val="945917018"/>
                        </a:ext>
                      </a:extLst>
                    </a:gridCol>
                    <a:gridCol w="1217855">
                      <a:extLst>
                        <a:ext uri="{9D8B030D-6E8A-4147-A177-3AD203B41FA5}">
                          <a16:colId xmlns:a16="http://schemas.microsoft.com/office/drawing/2014/main" val="782145308"/>
                        </a:ext>
                      </a:extLst>
                    </a:gridCol>
                    <a:gridCol w="1193671">
                      <a:extLst>
                        <a:ext uri="{9D8B030D-6E8A-4147-A177-3AD203B41FA5}">
                          <a16:colId xmlns:a16="http://schemas.microsoft.com/office/drawing/2014/main" val="133323040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/>
                            <a:t>r</a:t>
                          </a:r>
                          <a:endParaRPr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/>
                            <a:t>τ(E,T) =&gt; τ(T)</a:t>
                          </a:r>
                          <a:r>
                            <a:rPr kumimoji="1" lang="ja-JP" altLang="en-US" sz="1600" dirty="0"/>
                            <a:t>非縮退 </a:t>
                          </a:r>
                          <a:r>
                            <a:rPr kumimoji="1" lang="en-US" altLang="ja-JP" sz="1600" dirty="0"/>
                            <a:t>/</a:t>
                          </a:r>
                          <a:r>
                            <a:rPr kumimoji="1" lang="ja-JP" altLang="en-US" sz="1600" dirty="0"/>
                            <a:t> 縮退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err="1"/>
                            <a:t>μ</a:t>
                          </a:r>
                          <a:r>
                            <a:rPr kumimoji="1" lang="en-US" altLang="ja-JP" sz="1600" baseline="30000" dirty="0" err="1"/>
                            <a:t>non</a:t>
                          </a:r>
                          <a:r>
                            <a:rPr kumimoji="1" lang="en-US" altLang="ja-JP" sz="1600" baseline="30000" dirty="0"/>
                            <a:t>-deg</a:t>
                          </a:r>
                          <a:endParaRPr kumimoji="1" lang="ja-JP" altLang="en-US" sz="16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err="1"/>
                            <a:t>μ</a:t>
                          </a:r>
                          <a:r>
                            <a:rPr kumimoji="1" lang="en-US" altLang="ja-JP" sz="1600" baseline="30000" dirty="0" err="1"/>
                            <a:t>deg</a:t>
                          </a:r>
                          <a:endParaRPr kumimoji="1" lang="ja-JP" altLang="en-US" sz="16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3682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Intravalley acoustic phonons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5074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Intervalley optical phonons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3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Ionized impurities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3/2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371291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Neutral impurities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1/2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22382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Alloy disorder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=&gt; </a:t>
                          </a: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r>
                            <a:rPr lang="ja-JP" altLang="en-US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ja-JP" sz="16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 </a:t>
                          </a:r>
                          <a:r>
                            <a:rPr lang="en-US" altLang="ja-JP" sz="16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51843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endParaRPr lang="ja-JP" alt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547085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Optical phonon, T&lt;&lt;</a:t>
                          </a:r>
                          <a:r>
                            <a:rPr kumimoji="1" lang="en-US" altLang="ja-JP" sz="16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kumimoji="1" lang="en-US" altLang="ja-JP" sz="1600" b="0" i="0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kumimoji="1" lang="ja-JP" alt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high-doped &amp; Low-doped</a:t>
                          </a:r>
                          <a:endParaRPr kumimoji="1" lang="ja-JP" alt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50" charset="-128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1/2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68107" t="-428421" r="-467" b="-12947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21272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Optical phonon, T&gt;&gt;</a:t>
                          </a:r>
                          <a:r>
                            <a:rPr kumimoji="1" lang="en-US" altLang="ja-JP" sz="16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θ</a:t>
                          </a:r>
                          <a:r>
                            <a:rPr kumimoji="1" lang="en-US" altLang="ja-JP" sz="1600" b="0" i="0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ＭＳ Ｐゴシック" panose="020B0600070205080204" pitchFamily="50" charset="-128"/>
                              <a:cs typeface="Arial" panose="020B0604020202020204" pitchFamily="34" charset="0"/>
                            </a:rPr>
                            <a:t>D</a:t>
                          </a:r>
                          <a:endParaRPr kumimoji="1" lang="ja-JP" alt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50" charset="-128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-1/2</a:t>
                          </a:r>
                          <a:endParaRPr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kumimoji="1"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kumimoji="1"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kumimoji="1"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552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Electron-electron</a:t>
                          </a:r>
                          <a:r>
                            <a:rPr kumimoji="1" lang="ja-JP" alt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scattering</a:t>
                          </a:r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ja-JP" sz="16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kumimoji="1" lang="en-US" altLang="ja-JP" sz="16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kumimoji="1" lang="ja-JP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5724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0500D673-1631-4DD8-BB10-3CA20F4B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508760"/>
            <a:ext cx="3974418" cy="5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Heavily doped semiconductor, P.86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2684FB7-33C0-43C3-94A2-96C85101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25" y="2060848"/>
            <a:ext cx="3129477" cy="45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45C1E75-0B8C-4788-A010-8545FBB7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7413" y="1009650"/>
            <a:ext cx="4497389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A model for the high-temperature transport properties of heavily doped n-type silicon-germanium alloys</a:t>
            </a:r>
            <a:b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JAP 69 (1991) 331  Fig. 3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F58B1F8-DFF3-45B0-BD76-82CCEB00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7134" y="2795587"/>
            <a:ext cx="4539208" cy="22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41910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31694" y="717781"/>
                <a:ext cx="8812306" cy="5797319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キャリアの運動量緩和時間　　</a:t>
                </a:r>
                <a:r>
                  <a:rPr kumimoji="0" lang="en-US" altLang="ja-JP" sz="1600" b="1" i="1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 散乱因子</a:t>
                </a:r>
                <a:endParaRPr kumimoji="0" lang="en-US" altLang="ja-JP" sz="16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altLang="ja-JP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kumimoji="0"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　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電気素量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)</a:t>
                </a:r>
                <a:endParaRPr kumimoji="0" lang="en-US" altLang="ja-JP" sz="1600" b="0" i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速度の計算の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の単位は 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J,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(T,E)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の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は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eV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で規格化すると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が実際の平均自由行程に</a:t>
                </a:r>
                <a:endParaRPr kumimoji="0" lang="en-US" altLang="ja-JP" sz="1600" b="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近くなる。その場合、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ja-JP" sz="1600" b="0" baseline="30000" dirty="0">
                    <a:solidFill>
                      <a:srgbClr val="000000"/>
                    </a:solidFill>
                  </a:rPr>
                  <a:t>-r</a:t>
                </a:r>
                <a:r>
                  <a:rPr kumimoji="0" lang="ja-JP" altLang="en-US" sz="1600" b="0" baseline="30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が残る 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は電気素量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baseline="-25000" dirty="0">
                    <a:solidFill>
                      <a:srgbClr val="000000"/>
                    </a:solidFill>
                  </a:rPr>
                  <a:t>0</a:t>
                </a:r>
                <a:r>
                  <a:rPr kumimoji="0" lang="ja-JP" altLang="en-US" sz="1600" baseline="-25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に置き換えると、すべての 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を 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J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単位で扱える</a:t>
                </a:r>
                <a:endParaRPr kumimoji="0" lang="en-US" altLang="ja-JP" sz="1600" b="0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x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=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E/</a:t>
                </a:r>
                <a:r>
                  <a:rPr kumimoji="1" lang="en-US" altLang="ja-JP" sz="16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kT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 =&gt; </a:t>
                </a:r>
                <a:r>
                  <a:rPr lang="en-US" altLang="ja-JP" sz="1600" i="1" dirty="0"/>
                  <a:t>dx = </a:t>
                </a:r>
                <a:r>
                  <a:rPr lang="en-US" altLang="ja-JP" sz="1600" i="1" dirty="0" err="1"/>
                  <a:t>dE</a:t>
                </a:r>
                <a:r>
                  <a:rPr lang="en-US" altLang="ja-JP" sz="1600" i="1" dirty="0"/>
                  <a:t>/</a:t>
                </a:r>
                <a:r>
                  <a:rPr lang="en-US" altLang="ja-JP" sz="1600" i="1" dirty="0" err="1"/>
                  <a:t>kT</a:t>
                </a:r>
                <a:endParaRPr kumimoji="1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1" lang="en-US" altLang="ja-JP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6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6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endPara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pitchFamily="50" charset="-128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4" y="717781"/>
                <a:ext cx="8812306" cy="5797319"/>
              </a:xfrm>
              <a:blipFill>
                <a:blip r:embed="rId2"/>
                <a:stretch>
                  <a:fillRect l="-346" t="-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電気伝導度、移動度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9709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Fit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31D775-CCD5-D135-A833-329ED139B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863600"/>
            <a:ext cx="8724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497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24" y="914400"/>
                <a:ext cx="8971979" cy="561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合金散乱では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 p</a:t>
                </a:r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0, 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r</a:t>
                </a:r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½)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Carrier density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Conductivity and Mobility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kumimoji="1" lang="ja-JP" alt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  <m:sSup>
                                <m:sSup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f>
                      <m:fPr>
                        <m:type m:val="li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](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𝑘𝑟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type m:val="li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𝑘𝑟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𝑘𝑟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ja-JP" alt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𝑐h𝑔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1" lang="en-US" altLang="ja-JP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1" lang="en-US" altLang="ja-JP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f>
                        <m:f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−1/2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1/2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4" y="914400"/>
                <a:ext cx="8971979" cy="5618589"/>
              </a:xfrm>
              <a:prstGeom prst="rect">
                <a:avLst/>
              </a:prstGeom>
              <a:blipFill>
                <a:blip r:embed="rId4"/>
                <a:stretch>
                  <a:fillRect l="-3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0"/>
                <a:ext cx="9144000" cy="698157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平均緩和時間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1" lang="ja-JP" altLang="en-US" sz="3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𝝉</m:t>
                            </m:r>
                          </m:e>
                          <m:sup>
                            <m:r>
                              <a:rPr kumimoji="1" lang="ja-JP" altLang="en-US" sz="3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8157"/>
              </a:xfrm>
              <a:prstGeom prst="rect">
                <a:avLst/>
              </a:prstGeom>
              <a:blipFill>
                <a:blip r:embed="rId5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444121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4242" name="Rectangle 2">
                <a:extLst>
                  <a:ext uri="{FF2B5EF4-FFF2-40B4-BE49-F238E27FC236}">
                    <a16:creationId xmlns:a16="http://schemas.microsoft.com/office/drawing/2014/main" id="{EEFDAE2C-6424-4411-972C-31A00F2EFE92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44000" cy="698157"/>
              </a:xfrm>
            </p:spPr>
            <p:txBody>
              <a:bodyPr/>
              <a:lstStyle/>
              <a:p>
                <a:pPr eaLnBrk="1" hangingPunct="1"/>
                <a:r>
                  <a:rPr lang="ja-JP" altLang="en-US" sz="3600" b="1" dirty="0">
                    <a:solidFill>
                      <a:srgbClr val="0000FF"/>
                    </a:solidFill>
                  </a:rPr>
                  <a:t>平均緩和時間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e>
                    </m:d>
                  </m:oMath>
                </a14:m>
                <a:endParaRPr lang="ja-JP" alt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4242" name="Rectangle 2">
                <a:extLst>
                  <a:ext uri="{FF2B5EF4-FFF2-40B4-BE49-F238E27FC236}">
                    <a16:creationId xmlns:a16="http://schemas.microsoft.com/office/drawing/2014/main" id="{EEFDAE2C-6424-4411-972C-31A00F2EF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98157"/>
              </a:xfrm>
              <a:blipFill>
                <a:blip r:embed="rId2"/>
                <a:stretch>
                  <a:fillRect t="-13043" b="-2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/>
              <p:nvPr/>
            </p:nvSpPr>
            <p:spPr bwMode="auto">
              <a:xfrm>
                <a:off x="201054" y="829469"/>
                <a:ext cx="8741891" cy="8401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f>
                          <m:f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den>
                        </m:f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等方的な統計積分の中で置き換え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3/2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から導出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subHide m:val="on"/>
                            <m:supHide m:val="on"/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+1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r>
                      <m:rPr>
                        <m:nor/>
                      </m:rPr>
                      <a: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p>
                        </m:s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+1/2</m:t>
                        </m:r>
                      </m:sup>
                    </m:sSup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1" lang="ja-JP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𝒆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e>
                    </m:d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0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p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𝝉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p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他の積分表現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𝑥𝑥</m:t>
                          </m:r>
                        </m:sub>
                      </m:sSub>
                      <m:r>
                        <a:rPr kumimoji="1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/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0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  <m:r>
                        <a:rPr kumimoji="1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16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den>
                          </m:f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𝜉</m:t>
                          </m:r>
                        </m:e>
                      </m:nary>
                      <m:r>
                        <a:rPr kumimoji="1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16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𝜉</m:t>
                          </m:r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𝑥𝑥</m:t>
                          </m:r>
                        </m:sub>
                      </m:sSub>
                      <m:r>
                        <a:rPr kumimoji="1" lang="ja-JP" alt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  <m:r>
                        <a:rPr kumimoji="1" lang="ja-JP" alt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bSup>
                            <m:sSub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ja-JP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ja-JP" alt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ja-JP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sSub>
                      <m:sSub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054" y="829469"/>
                <a:ext cx="8741891" cy="8401617"/>
              </a:xfrm>
              <a:prstGeom prst="rect">
                <a:avLst/>
              </a:prstGeom>
              <a:blipFill>
                <a:blip r:embed="rId4"/>
                <a:stretch>
                  <a:fillRect l="-209" t="-4717" b="-21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292681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819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 effect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467544" y="1048459"/>
                <a:ext cx="8676456" cy="754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𝑱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  <m:d>
                          <m:d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</m:d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≪1</m:t>
                    </m:r>
                  </m:oMath>
                </a14:m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𝑱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d>
                      <m:dPr>
                        <m:begChr m:val="["/>
                        <m:endChr m:val="]"/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𝜎𝜇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𝜎𝜇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1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num>
                          <m:den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den>
                        </m:f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~−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𝑒𝑛</m:t>
                        </m:r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𝑱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𝒛</m:t>
                            </m:r>
                          </m:sub>
                        </m:sSub>
                      </m:den>
                    </m:f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𝒒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𝒒</m:t>
                        </m:r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	(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q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 –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electron, +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hole)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𝝉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Hall factor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𝒏</m:t>
                    </m:r>
                  </m:oMath>
                </a14:m>
                <a:r>
                  <a:rPr kumimoji="1" lang="en-US" altLang="ja-JP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Hall mobility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(2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具体的な例：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l-GR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               </m:t>
                    </m:r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近似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≪0</m:t>
                    </m:r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：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sup>
                    </m:sSup>
                    <m:nary>
                      <m:nary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sup>
                    </m:sSup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(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&lt;−13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で</m:t>
                    </m:r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6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桁の精度</m:t>
                    </m:r>
                    <m:r>
                      <a:rPr kumimoji="0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ガンマ関数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  <m:r>
                              <a:rPr kumimoji="0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!</m:t>
                    </m:r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(n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が整数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)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1/2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rad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/2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rad>
                  </m:oMath>
                </a14:m>
                <a:endParaRPr kumimoji="0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48459"/>
                <a:ext cx="8676456" cy="7541423"/>
              </a:xfrm>
              <a:prstGeom prst="rect">
                <a:avLst/>
              </a:prstGeo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3706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B5F6FFE5-705E-4A1F-A71D-352BF03E8F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</a:t>
            </a:r>
            <a:r>
              <a:rPr lang="ja-JP" altLang="en-US" sz="3600" b="1" dirty="0">
                <a:solidFill>
                  <a:srgbClr val="0000FF"/>
                </a:solidFill>
              </a:rPr>
              <a:t>因子 </a:t>
            </a:r>
            <a:r>
              <a:rPr lang="en-US" altLang="ja-JP" sz="3600" b="1" i="1" dirty="0" err="1">
                <a:solidFill>
                  <a:srgbClr val="0000FF"/>
                </a:solidFill>
                <a:sym typeface="Symbol" panose="05050102010706020507" pitchFamily="18" charset="2"/>
              </a:rPr>
              <a:t>F</a:t>
            </a:r>
            <a:r>
              <a:rPr lang="en-US" altLang="ja-JP" sz="3600" b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Hall</a:t>
            </a:r>
            <a:endParaRPr lang="en-US" altLang="ja-JP" sz="3600" b="1" baseline="-25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398339" name="Object 3">
            <a:extLst>
              <a:ext uri="{FF2B5EF4-FFF2-40B4-BE49-F238E27FC236}">
                <a16:creationId xmlns:a16="http://schemas.microsoft.com/office/drawing/2014/main" id="{C8C7FB60-BD90-4586-8D45-FDEB4393E7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738" y="1938338"/>
          <a:ext cx="6316662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2" imgW="6937375" imgH="4650740" progId="StanfordGraphics">
                  <p:embed/>
                </p:oleObj>
              </mc:Choice>
              <mc:Fallback>
                <p:oleObj name="Stanford Graphics ｽﾗｲﾄﾞ" r:id="rId2" imgW="6937375" imgH="4650740" progId="StanfordGraphics">
                  <p:embed/>
                  <p:pic>
                    <p:nvPicPr>
                      <p:cNvPr id="398339" name="Object 3">
                        <a:extLst>
                          <a:ext uri="{FF2B5EF4-FFF2-40B4-BE49-F238E27FC236}">
                            <a16:creationId xmlns:a16="http://schemas.microsoft.com/office/drawing/2014/main" id="{C8C7FB60-BD90-4586-8D45-FDEB4393E7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938338"/>
                        <a:ext cx="6316662" cy="423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>
            <a:extLst>
              <a:ext uri="{FF2B5EF4-FFF2-40B4-BE49-F238E27FC236}">
                <a16:creationId xmlns:a16="http://schemas.microsoft.com/office/drawing/2014/main" id="{976DD2BC-0166-4EA6-9898-DC79AC912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8938" y="2319338"/>
          <a:ext cx="152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91726" imgH="177723" progId="Equation.3">
                  <p:embed/>
                </p:oleObj>
              </mc:Choice>
              <mc:Fallback>
                <p:oleObj r:id="rId4" imgW="1091726" imgH="177723" progId="Equation.3">
                  <p:embed/>
                  <p:pic>
                    <p:nvPicPr>
                      <p:cNvPr id="398340" name="Object 4">
                        <a:extLst>
                          <a:ext uri="{FF2B5EF4-FFF2-40B4-BE49-F238E27FC236}">
                            <a16:creationId xmlns:a16="http://schemas.microsoft.com/office/drawing/2014/main" id="{976DD2BC-0166-4EA6-9898-DC79AC912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2319338"/>
                        <a:ext cx="152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5">
            <a:extLst>
              <a:ext uri="{FF2B5EF4-FFF2-40B4-BE49-F238E27FC236}">
                <a16:creationId xmlns:a16="http://schemas.microsoft.com/office/drawing/2014/main" id="{B99B9884-51D5-4B60-B6E8-4B369DF80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2338" y="4210050"/>
          <a:ext cx="10461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748975" imgH="203112" progId="Equation.3">
                  <p:embed/>
                </p:oleObj>
              </mc:Choice>
              <mc:Fallback>
                <p:oleObj name="数式" r:id="rId6" imgW="748975" imgH="203112" progId="Equation.3">
                  <p:embed/>
                  <p:pic>
                    <p:nvPicPr>
                      <p:cNvPr id="398341" name="Object 5">
                        <a:extLst>
                          <a:ext uri="{FF2B5EF4-FFF2-40B4-BE49-F238E27FC236}">
                            <a16:creationId xmlns:a16="http://schemas.microsoft.com/office/drawing/2014/main" id="{B99B9884-51D5-4B60-B6E8-4B369DF80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4210050"/>
                        <a:ext cx="104616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2" name="Text Box 6">
            <a:extLst>
              <a:ext uri="{FF2B5EF4-FFF2-40B4-BE49-F238E27FC236}">
                <a16:creationId xmlns:a16="http://schemas.microsoft.com/office/drawing/2014/main" id="{550EB3EC-1963-4598-AFD2-8F7C12F8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3687763"/>
            <a:ext cx="193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5.3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cm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</a:p>
        </p:txBody>
      </p:sp>
      <p:graphicFrame>
        <p:nvGraphicFramePr>
          <p:cNvPr id="398343" name="Object 0">
            <a:extLst>
              <a:ext uri="{FF2B5EF4-FFF2-40B4-BE49-F238E27FC236}">
                <a16:creationId xmlns:a16="http://schemas.microsoft.com/office/drawing/2014/main" id="{E81F3578-8815-4A63-A3F2-9D0B22BD0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309938"/>
          <a:ext cx="1219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698500" imgH="241300" progId="Equation.3">
                  <p:embed/>
                </p:oleObj>
              </mc:Choice>
              <mc:Fallback>
                <p:oleObj name="数式" r:id="rId8" imgW="698500" imgH="241300" progId="Equation.3">
                  <p:embed/>
                  <p:pic>
                    <p:nvPicPr>
                      <p:cNvPr id="398343" name="Object 0">
                        <a:extLst>
                          <a:ext uri="{FF2B5EF4-FFF2-40B4-BE49-F238E27FC236}">
                            <a16:creationId xmlns:a16="http://schemas.microsoft.com/office/drawing/2014/main" id="{E81F3578-8815-4A63-A3F2-9D0B22BD0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9938"/>
                        <a:ext cx="12192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4" name="Rectangle 8">
            <a:extLst>
              <a:ext uri="{FF2B5EF4-FFF2-40B4-BE49-F238E27FC236}">
                <a16:creationId xmlns:a16="http://schemas.microsoft.com/office/drawing/2014/main" id="{1D6F06CC-9FE0-4365-8E18-5A946D46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762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Hall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/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Hall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散乱機構に依存</a:t>
            </a:r>
          </a:p>
        </p:txBody>
      </p:sp>
    </p:spTree>
    <p:extLst>
      <p:ext uri="{BB962C8B-B14F-4D97-AF65-F5344CB8AC3E}">
        <p14:creationId xmlns:p14="http://schemas.microsoft.com/office/powerpoint/2010/main" val="4204149963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5250" y="538619"/>
                <a:ext cx="9048750" cy="6276141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600" b="1" dirty="0">
                    <a:solidFill>
                      <a:srgbClr val="000000"/>
                    </a:solidFill>
                  </a:rPr>
                  <a:t>q = +|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| (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正孔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)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-|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|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(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電子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厳密解</a:t>
                </a:r>
                <a:r>
                  <a:rPr lang="ja-JP" altLang="en-US" sz="16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kumimoji="0" lang="en-US" altLang="ja-JP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f>
                      <m:fPr>
                        <m:ctrlPr>
                          <a:rPr lang="ja-JP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lang="ja-JP" alt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f>
                      <m:fPr>
                        <m:ctrlPr>
                          <a:rPr lang="ja-JP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lang="en-US" altLang="ja-JP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ja-JP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r>
                      <a:rPr lang="en-US" altLang="ja-JP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ctrlP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kumimoji="0"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0"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近似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縮退半導体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の場合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		</a:t>
                </a:r>
                <a:r>
                  <a:rPr kumimoji="1" lang="en-US" altLang="ja-JP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Bhattacharya</a:t>
                </a:r>
                <a:r>
                  <a:rPr kumimoji="1" lang="en-US" altLang="ja-JP" sz="11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et al., </a:t>
                </a:r>
                <a:r>
                  <a:rPr kumimoji="1" lang="en-US" altLang="ja-JP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JAP 115, 223712 (2014)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 strike="dblStrik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600" i="1" strike="dblStrik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ja-JP" altLang="en-US" sz="1600" i="1" strike="dblStrik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		</a:t>
                </a:r>
                <a:r>
                  <a:rPr kumimoji="0" lang="ja-JP" altLang="en-US" sz="1600" baseline="-25000" dirty="0">
                    <a:solidFill>
                      <a:srgbClr val="000000"/>
                    </a:solidFill>
                    <a:ea typeface="ＭＳ Ｐゴシック" pitchFamily="50" charset="-128"/>
                  </a:rPr>
                  <a:t>寺崎一郎著、熱電材料の物質科学</a:t>
                </a:r>
                <a:endPara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近似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縮退半導体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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</a:t>
                </a:r>
                <a:r>
                  <a:rPr kumimoji="1" lang="en-US" altLang="ja-JP" sz="1600" b="1" i="0" u="none" strike="noStrike" kern="1200" cap="none" spc="0" normalizeH="0" baseline="-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1" lang="ja-JP" altLang="en-US" sz="1600" b="1" i="0" u="none" strike="noStrike" kern="1200" cap="none" spc="0" normalizeH="0" baseline="-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((E-E</a:t>
                </a:r>
                <a:r>
                  <a:rPr kumimoji="1" lang="en-US" altLang="ja-JP" sz="1600" b="1" i="0" u="none" strike="noStrike" kern="1200" cap="none" spc="0" normalizeH="0" baseline="-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)/E</a:t>
                </a:r>
                <a:r>
                  <a:rPr kumimoji="1" lang="en-US" altLang="ja-JP" sz="1600" b="1" i="0" u="none" strike="noStrike" kern="1200" cap="none" spc="0" normalizeH="0" baseline="-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</a:t>
                </a:r>
                <a:r>
                  <a:rPr kumimoji="1" lang="en-US" altLang="ja-JP" sz="1600" b="1" i="0" u="none" strike="noStrike" kern="1200" cap="none" spc="0" normalizeH="0" baseline="-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の場合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	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近似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非縮退半導体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ja-JP" altLang="en-US" sz="1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ja-JP" sz="1600" dirty="0"/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　</a:t>
                </a:r>
                <a:r>
                  <a:rPr lang="ja-JP" altLang="en-US" sz="1600" dirty="0">
                    <a:solidFill>
                      <a:schemeClr val="tx1"/>
                    </a:solidFill>
                  </a:rPr>
                  <a:t>真性半導体</a:t>
                </a:r>
                <a:r>
                  <a:rPr lang="en-US" altLang="ja-JP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sz="16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ja-JP" sz="160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高温極限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第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項は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T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に反比例して無視できる　　</a:t>
                </a:r>
                <a:r>
                  <a:rPr lang="ja-JP" altLang="en-US" sz="1200" dirty="0"/>
                  <a:t>寺崎一郎著、熱電材料の物質科学、内田老鶴圃 </a:t>
                </a:r>
                <a:r>
                  <a:rPr lang="en-US" altLang="ja-JP" sz="1200" dirty="0"/>
                  <a:t>(2017)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~−</m:t>
                    </m:r>
                    <m:f>
                      <m:fPr>
                        <m:ctrlP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  <m:d>
                          <m:dPr>
                            <m:ctrlP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𝒆𝒏𝒕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kumimoji="1" lang="en-US" altLang="ja-JP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(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注意</a:t>
                </a:r>
                <a:r>
                  <a:rPr kumimoji="1" lang="en-US" altLang="ja-JP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一定の式ではではないが、</a:t>
                </a:r>
                <a:r>
                  <a:rPr kumimoji="1" lang="en-US" altLang="ja-JP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一定でも</a:t>
                </a:r>
                <a:r>
                  <a:rPr kumimoji="1" lang="en-US" altLang="ja-JP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は一粒子当たりエントロピーと解釈できる</a:t>
                </a:r>
                <a:r>
                  <a:rPr kumimoji="1" lang="en-US" altLang="ja-JP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𝑒𝑛𝑡</m:t>
                        </m:r>
                      </m:sub>
                    </m:sSub>
                    <m:r>
                      <a:rPr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ja-JP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kumimoji="1" lang="en-US" altLang="ja-JP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=&gt; </a:t>
                </a:r>
                <a14:m>
                  <m:oMath xmlns:m="http://schemas.openxmlformats.org/officeDocument/2006/math">
                    <m:r>
                      <a:rPr lang="ja-JP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func>
                      <m:func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ja-JP" alt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sz="1600" dirty="0"/>
                  <a:t>: 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ホッピング伝導 </a:t>
                </a:r>
                <a:r>
                  <a:rPr kumimoji="1" lang="en-US" altLang="ja-JP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(small polaron): </a:t>
                </a:r>
                <a:r>
                  <a:rPr kumimoji="1" lang="ja-JP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エントロピー輸送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ja-JP" sz="1600" b="1" dirty="0"/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/>
                  <a:t>熱電出力</a:t>
                </a:r>
                <a:r>
                  <a:rPr lang="ja-JP" altLang="en-US" sz="1600" dirty="0"/>
                  <a:t>　　　　　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𝑃𝐹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ja-JP" sz="1600" i="1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無次元性能指数</a:t>
                </a: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𝑍𝑇</m:t>
                    </m:r>
                    <m:r>
                      <a:rPr lang="en-US" altLang="ja-JP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ja-JP" alt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altLang="ja-JP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en-US" altLang="ja-JP" sz="1600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600" b="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" y="538619"/>
                <a:ext cx="9048750" cy="6276141"/>
              </a:xfrm>
              <a:blipFill>
                <a:blip r:embed="rId2"/>
                <a:stretch>
                  <a:fillRect l="-404" t="-97" b="-7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熱電関係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77152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>
            <a:extLst>
              <a:ext uri="{FF2B5EF4-FFF2-40B4-BE49-F238E27FC236}">
                <a16:creationId xmlns:a16="http://schemas.microsoft.com/office/drawing/2014/main" id="{98099F7D-0C0C-4E0E-92FE-F509F5ACCC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Jonker/</a:t>
            </a:r>
            <a:r>
              <a:rPr lang="en-US" altLang="ja-JP" sz="3600" b="1" dirty="0" err="1">
                <a:solidFill>
                  <a:srgbClr val="0000FF"/>
                </a:solidFill>
              </a:rPr>
              <a:t>Pisarenko</a:t>
            </a:r>
            <a:r>
              <a:rPr lang="ja-JP" altLang="en-US" sz="3600" b="1" dirty="0">
                <a:solidFill>
                  <a:srgbClr val="0000FF"/>
                </a:solidFill>
              </a:rPr>
              <a:t>プロット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12724" y="685800"/>
                <a:ext cx="8931275" cy="618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Jonker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プロット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G.H. Jonker, Philips Res. </a:t>
                </a: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Repts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23 (1968) 131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移動度が決まる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+2+</m:t>
                        </m:r>
                        <m:func>
                          <m:funcPr>
                            <m:ctrlP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  <m:r>
                              <a:rPr kumimoji="0" lang="ja-JP" alt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r>
                              <a:rPr kumimoji="0" lang="ja-JP" altLang="en-US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1" lang="ja-JP" alt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r>
                      <m:rPr>
                        <m:sty m:val="p"/>
                      </m:rPr>
                      <a:rPr kumimoji="1" lang="en-US" altLang="ja-JP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ln</m:t>
                    </m:r>
                    <m:r>
                      <a:rPr kumimoji="1" lang="en-US" altLang="ja-JP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⁡(10)</m:t>
                    </m:r>
                    <m:r>
                      <a:rPr kumimoji="1" lang="ja-JP" altLang="en-US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=198</m:t>
                    </m:r>
                    <m:r>
                      <m:rPr>
                        <m:nor/>
                      </m:rPr>
                      <a:rPr kumimoji="1" lang="en-US" altLang="ja-JP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1" lang="ja-JP" alt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itchFamily="50" charset="-128"/>
                        <a:cs typeface="+mn-cs"/>
                      </a:rPr>
                      <m:t>μV</m:t>
                    </m:r>
                    <m:r>
                      <m:rPr>
                        <m:nor/>
                      </m:rPr>
                      <a:rPr kumimoji="1" lang="ja-JP" alt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itchFamily="50" charset="-128"/>
                        <a:cs typeface="+mn-cs"/>
                      </a:rPr>
                      <m:t>/</m:t>
                    </m:r>
                    <m:r>
                      <m:rPr>
                        <m:nor/>
                      </m:rPr>
                      <a:rPr kumimoji="1" lang="ja-JP" alt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itchFamily="50" charset="-128"/>
                        <a:cs typeface="+mn-cs"/>
                      </a:rPr>
                      <m:t>K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Weighted mobility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0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kumimoji="0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を使うと有効質量が消える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	</a:t>
                </a:r>
                <a:r>
                  <a:rPr kumimoji="1"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=&gt;</a:t>
                </a:r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にかかわらず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が決まる</a:t>
                </a:r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　</a:t>
                </a:r>
                <a14:m>
                  <m:oMath xmlns:m="http://schemas.openxmlformats.org/officeDocument/2006/math">
                    <m:r>
                      <a:rPr kumimoji="0" lang="en-US" altLang="ja-JP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ja-JP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ja-JP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+2+</m:t>
                        </m:r>
                        <m:func>
                          <m:funcPr>
                            <m:ctrlP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ja-JP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r>
                              <a:rPr kumimoji="0" lang="ja-JP" altLang="en-US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func>
                      </m:e>
                    </m:d>
                  </m:oMath>
                </a14:m>
                <a:endParaRPr kumimoji="0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　     </a:t>
                </a:r>
                <a14:m>
                  <m:oMath xmlns:m="http://schemas.openxmlformats.org/officeDocument/2006/math">
                    <m:r>
                      <a:rPr kumimoji="0" lang="en-US" altLang="ja-JP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ja-JP" alt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+2+</m:t>
                        </m:r>
                        <m:func>
                          <m:funcPr>
                            <m:ctrlP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r>
                              <a:rPr kumimoji="0" lang="ja-JP" altLang="en-US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	</a:t>
                </a:r>
                <a:r>
                  <a:rPr lang="en-US" altLang="ja-JP" dirty="0">
                    <a:solidFill>
                      <a:srgbClr val="FF0000"/>
                    </a:solidFill>
                    <a:latin typeface="Calibri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ja-JP" altLang="en-US" dirty="0">
                    <a:latin typeface="Calibri"/>
                    <a:ea typeface="ＭＳ Ｐゴシック" panose="020B0600070205080204" pitchFamily="50" charset="-128"/>
                  </a:rPr>
                  <a:t>　</a:t>
                </a:r>
                <a:endParaRPr lang="en-US" altLang="ja-JP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Pisarenko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プロット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ja-JP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+2−</m:t>
                        </m:r>
                        <m:func>
                          <m:funcPr>
                            <m:ctrlPr>
                              <a:rPr kumimoji="0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Pisarenko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(Jonker)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プロットから有効質量を求める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ja-JP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ja-JP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kumimoji="0" lang="ja-JP" alt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+2−</m:t>
                        </m:r>
                        <m:func>
                          <m:funcPr>
                            <m:ctrlPr>
                              <a:rPr kumimoji="0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altLang="ja-JP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kumimoji="0" lang="en-US" altLang="ja-JP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4" y="685800"/>
                <a:ext cx="8931275" cy="6180153"/>
              </a:xfrm>
              <a:prstGeom prst="rect">
                <a:avLst/>
              </a:prstGeom>
              <a:blipFill>
                <a:blip r:embed="rId3"/>
                <a:stretch>
                  <a:fillRect l="-751" t="-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C9404FC-56F7-4C7B-BBB7-98D1A65FF36C}"/>
              </a:ext>
            </a:extLst>
          </p:cNvPr>
          <p:cNvGrpSpPr/>
          <p:nvPr/>
        </p:nvGrpSpPr>
        <p:grpSpPr>
          <a:xfrm>
            <a:off x="4678361" y="3004620"/>
            <a:ext cx="3162720" cy="2849426"/>
            <a:chOff x="2004124" y="1927320"/>
            <a:chExt cx="2783417" cy="2365904"/>
          </a:xfrm>
        </p:grpSpPr>
        <p:graphicFrame>
          <p:nvGraphicFramePr>
            <p:cNvPr id="12" name="Object 2">
              <a:extLst>
                <a:ext uri="{FF2B5EF4-FFF2-40B4-BE49-F238E27FC236}">
                  <a16:creationId xmlns:a16="http://schemas.microsoft.com/office/drawing/2014/main" id="{17511D2D-7C65-40B4-B414-F8E1F82AC8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72173"/>
                </p:ext>
              </p:extLst>
            </p:nvPr>
          </p:nvGraphicFramePr>
          <p:xfrm>
            <a:off x="2004124" y="1927320"/>
            <a:ext cx="2783417" cy="2365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tanford Graphics ｽﾗｲﾄﾞ" r:id="rId4" imgW="6470650" imgH="5506720" progId="StanfordGraphics">
                    <p:embed/>
                  </p:oleObj>
                </mc:Choice>
                <mc:Fallback>
                  <p:oleObj name="Stanford Graphics ｽﾗｲﾄﾞ" r:id="rId4" imgW="6470650" imgH="5506720" progId="StanfordGraphics">
                    <p:embed/>
                    <p:pic>
                      <p:nvPicPr>
                        <p:cNvPr id="12" name="Object 2">
                          <a:extLst>
                            <a:ext uri="{FF2B5EF4-FFF2-40B4-BE49-F238E27FC236}">
                              <a16:creationId xmlns:a16="http://schemas.microsoft.com/office/drawing/2014/main" id="{17511D2D-7C65-40B4-B414-F8E1F82AC82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124" y="1927320"/>
                          <a:ext cx="2783417" cy="2365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9016706-515E-45BB-A8A0-BAD912225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848" y="3316249"/>
              <a:ext cx="1035777" cy="28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amorphous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9385B551-A761-4CFF-8D35-914DA2B9F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50" y="2055552"/>
              <a:ext cx="839682" cy="22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数値計算値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684589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Weighted</a:t>
            </a:r>
            <a:r>
              <a:rPr lang="ja-JP" altLang="en-US" sz="3200" b="1" dirty="0">
                <a:solidFill>
                  <a:srgbClr val="0000FF"/>
                </a:solidFill>
                <a:ea typeface="ＨＧ丸ゴシックB" charset="-128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mobility</a:t>
            </a:r>
            <a:endParaRPr lang="ja-JP" altLang="en-US" sz="3200" b="1" dirty="0">
              <a:solidFill>
                <a:srgbClr val="0000FF"/>
              </a:solidFill>
              <a:ea typeface="ＨＧ丸ゴシックB" charset="-128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1475656" y="620688"/>
            <a:ext cx="7627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Weighted Mobility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G. Jeffrey Snyder,*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Alemayouh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H. Snyder, Maxwell Wood, Ramya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Gurunathan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Berhanu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H. Snyder, and Changning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Niu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Adv. Mater. 32 (2020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 2001537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76FB34-6CC7-47E7-9854-B53BDB93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387732"/>
            <a:ext cx="1610686" cy="8472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8F4CBD-FAF3-4E49-A3EE-2E535F35F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509" y="3018580"/>
            <a:ext cx="4752528" cy="13014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F20DCF-5B11-48F6-BF2C-3EDBAE5A3A88}"/>
              </a:ext>
            </a:extLst>
          </p:cNvPr>
          <p:cNvSpPr txBox="1"/>
          <p:nvPr/>
        </p:nvSpPr>
        <p:spPr>
          <a:xfrm>
            <a:off x="3097809" y="6208050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3 % error for |S| &gt; 20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sym typeface="Symbol" panose="05050102010706020507" pitchFamily="18" charset="2"/>
              </a:rPr>
              <a:t>V/K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E19D64B-3AA4-4A09-9982-C7CFCF32D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244" y="4344833"/>
            <a:ext cx="4471793" cy="8614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7138B0-3843-4DBF-854A-D3040C7A4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715495"/>
            <a:ext cx="2304256" cy="230425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30C363-A75D-43FC-997F-70B4A4C12FAC}"/>
              </a:ext>
            </a:extLst>
          </p:cNvPr>
          <p:cNvSpPr txBox="1"/>
          <p:nvPr/>
        </p:nvSpPr>
        <p:spPr>
          <a:xfrm>
            <a:off x="118220" y="1922055"/>
            <a:ext cx="318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Free electron model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Constant mean free path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A1DE52-30E6-4155-B426-A47FA960E1A6}"/>
                  </a:ext>
                </a:extLst>
              </p:cNvPr>
              <p:cNvSpPr txBox="1"/>
              <p:nvPr/>
            </p:nvSpPr>
            <p:spPr>
              <a:xfrm>
                <a:off x="3923929" y="1952356"/>
                <a:ext cx="19211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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≪0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(non-degenerate limit)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A1DE52-30E6-4155-B426-A47FA960E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9" y="1952356"/>
                <a:ext cx="1921174" cy="1200329"/>
              </a:xfrm>
              <a:prstGeom prst="rect">
                <a:avLst/>
              </a:prstGeom>
              <a:blipFill>
                <a:blip r:embed="rId7"/>
                <a:stretch>
                  <a:fillRect l="-507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85DEF0D-6F0D-426C-8487-C2E8FC11FCAD}"/>
                  </a:ext>
                </a:extLst>
              </p:cNvPr>
              <p:cNvSpPr txBox="1"/>
              <p:nvPr/>
            </p:nvSpPr>
            <p:spPr>
              <a:xfrm>
                <a:off x="6025936" y="1952356"/>
                <a:ext cx="19211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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≫0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(degenerate limit)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85DEF0D-6F0D-426C-8487-C2E8FC11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36" y="1952356"/>
                <a:ext cx="1921174" cy="1200329"/>
              </a:xfrm>
              <a:prstGeom prst="rect">
                <a:avLst/>
              </a:prstGeom>
              <a:blipFill>
                <a:blip r:embed="rId8"/>
                <a:stretch>
                  <a:fillRect l="-5079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495900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61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電子の熱伝導率</a:t>
            </a:r>
            <a:r>
              <a:rPr lang="en-US" altLang="ja-JP" sz="3600" b="1" dirty="0">
                <a:solidFill>
                  <a:srgbClr val="0000FF"/>
                </a:solidFill>
              </a:rPr>
              <a:t>: </a:t>
            </a:r>
            <a:r>
              <a:rPr lang="en-US" altLang="ja-JP" sz="3600" b="1" dirty="0" err="1">
                <a:solidFill>
                  <a:srgbClr val="0000FF"/>
                </a:solidFill>
              </a:rPr>
              <a:t>Wiedemann</a:t>
            </a:r>
            <a:r>
              <a:rPr lang="en-US" altLang="ja-JP" sz="3600" b="1" dirty="0">
                <a:solidFill>
                  <a:srgbClr val="0000FF"/>
                </a:solidFill>
              </a:rPr>
              <a:t>-Frantz</a:t>
            </a:r>
            <a:r>
              <a:rPr lang="ja-JP" altLang="en-US" sz="3600" b="1" dirty="0">
                <a:solidFill>
                  <a:srgbClr val="0000FF"/>
                </a:solidFill>
              </a:rPr>
              <a:t>の法則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39077" y="649939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キッテル固体物理学入門 第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版</a:t>
            </a:r>
            <a:r>
              <a:rPr kumimoji="0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丸善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76518" y="726141"/>
                <a:ext cx="8704729" cy="5867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気体の熱伝導率　</a:t>
                </a:r>
                <a14:m>
                  <m:oMath xmlns:m="http://schemas.openxmlformats.org/officeDocument/2006/math"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𝑲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𝑪𝒗𝒍</m:t>
                    </m:r>
                  </m:oMath>
                </a14:m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≪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の電子の速度は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速度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電子比熱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</m:sub>
                    </m:sSub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𝑵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𝑲</m:t>
                        </m:r>
                      </m:e>
                      <m:sub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𝒆𝒍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𝐶𝑣𝑙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f>
                      <m:fPr>
                        <m:ctrlP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𝑵</m:t>
                    </m:r>
                    <m:f>
                      <m:fPr>
                        <m:ctrlP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𝒎</m:t>
                        </m:r>
                      </m:den>
                    </m:f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</m:oMath>
                </a14:m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電気伝導度　</a:t>
                </a:r>
                <a14:m>
                  <m:oMath xmlns:m="http://schemas.openxmlformats.org/officeDocument/2006/math"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𝝈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𝒆𝒏</m:t>
                    </m:r>
                    <m:r>
                      <a:rPr kumimoji="0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𝒏</m:t>
                    </m:r>
                    <m:r>
                      <a:rPr kumimoji="0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  <m:r>
                      <a:rPr kumimoji="0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移動度 </a:t>
                </a: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0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Wiedemann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-Frantz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の法則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金属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𝑲</m:t>
                            </m:r>
                          </m:e>
                          <m:sub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𝒆𝒍</m:t>
                            </m:r>
                          </m:sub>
                        </m:sSub>
                      </m:num>
                      <m:den>
                        <m:r>
                          <a:rPr kumimoji="0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</m:oMath>
                </a14:m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非常に低温の場合を除いて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金属の熱伝導率と電気伝導率の比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は温度に比例する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𝑳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𝟐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𝟒𝟒𝟑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𝟖</m:t>
                        </m:r>
                      </m:sup>
                    </m:sSup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𝐖</m:t>
                    </m:r>
                    <m:r>
                      <a:rPr kumimoji="0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𝛀</m:t>
                    </m:r>
                    <m:sSup>
                      <m:sSup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𝐊</m:t>
                        </m:r>
                      </m:e>
                      <m:sup>
                        <m:r>
                          <a:rPr kumimoji="0" lang="en-US" altLang="ja-JP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Lorenz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数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726141"/>
                <a:ext cx="8704729" cy="5867119"/>
              </a:xfrm>
              <a:prstGeom prst="rect">
                <a:avLst/>
              </a:prstGeom>
              <a:blipFill>
                <a:blip r:embed="rId3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011779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31694" y="699247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ja-JP" alt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ja-JP" alt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ja-JP" sz="1800" b="1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800" i="1" dirty="0"/>
                  <a:t>				ref: </a:t>
                </a:r>
                <a:r>
                  <a:rPr lang="ja-JP" altLang="en-US" sz="1800" i="1" dirty="0"/>
                  <a:t>坂田亮、熱電変換工学</a:t>
                </a:r>
                <a:r>
                  <a:rPr lang="en-US" altLang="ja-JP" sz="1800" i="1" dirty="0"/>
                  <a:t>, REALIZE INC</a:t>
                </a:r>
                <a:endParaRPr kumimoji="0" lang="en-US" altLang="ja-JP" sz="18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0" lang="en-US" altLang="ja-JP" sz="18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0" lang="en-US" altLang="ja-JP" sz="1800" b="1" dirty="0">
                    <a:solidFill>
                      <a:srgbClr val="FF0000"/>
                    </a:solidFill>
                  </a:rPr>
                  <a:t>Lorenz</a:t>
                </a:r>
                <a:r>
                  <a:rPr kumimoji="0" lang="ja-JP" altLang="en-US" sz="1800" b="1" dirty="0">
                    <a:solidFill>
                      <a:srgbClr val="FF0000"/>
                    </a:solidFill>
                  </a:rPr>
                  <a:t>数</a:t>
                </a:r>
                <a:r>
                  <a:rPr kumimoji="0" lang="en-US" altLang="ja-JP" sz="1800" b="1" dirty="0">
                    <a:solidFill>
                      <a:srgbClr val="FF0000"/>
                    </a:solidFill>
                  </a:rPr>
                  <a:t>:</a:t>
                </a:r>
                <a:r>
                  <a:rPr kumimoji="0" lang="ja-JP" altLang="en-US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ja-JP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b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ja-JP" alt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1800" b="1" dirty="0">
                  <a:solidFill>
                    <a:srgbClr val="FF0000"/>
                  </a:solidFill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ja-JP" sz="1800" b="1" dirty="0"/>
                  <a:t>	</a:t>
                </a:r>
                <a:r>
                  <a:rPr kumimoji="0" lang="ja-JP" altLang="en-US" sz="1800" b="1" dirty="0"/>
                  <a:t>縮退極限 </a:t>
                </a:r>
                <a:r>
                  <a:rPr kumimoji="0" lang="en-US" altLang="ja-JP" sz="1800" b="1" dirty="0"/>
                  <a:t>(Wiedemann-Frantz</a:t>
                </a:r>
                <a:r>
                  <a:rPr kumimoji="0" lang="ja-JP" altLang="en-US" sz="1800" b="1" dirty="0"/>
                  <a:t>則</a:t>
                </a:r>
                <a:r>
                  <a:rPr kumimoji="0" lang="en-US" altLang="ja-JP" sz="1800" b="1" dirty="0"/>
                  <a:t>):</a:t>
                </a:r>
                <a:r>
                  <a:rPr kumimoji="0" lang="ja-JP" altLang="en-US" sz="1800" b="1" dirty="0"/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𝟒𝟒𝟑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ja-JP" sz="18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kumimoji="0" lang="ja-JP" altLang="en-US" sz="1800" b="1" i="1">
                        <a:latin typeface="Cambria Math" panose="02040503050406030204" pitchFamily="18" charset="0"/>
                      </a:rPr>
                      <m:t>𝛀</m:t>
                    </m:r>
                    <m:sSup>
                      <m:sSup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kumimoji="0" lang="en-US" altLang="ja-JP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1800" b="1" dirty="0"/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800" b="1" dirty="0"/>
                  <a:t>　近似式 </a:t>
                </a:r>
                <a:r>
                  <a:rPr lang="en-US" altLang="ja-JP" sz="1800" b="1" dirty="0"/>
                  <a:t>(</a:t>
                </a:r>
                <a:r>
                  <a:rPr lang="ja-JP" altLang="en-US" sz="1800" b="1" dirty="0"/>
                  <a:t>誤差</a:t>
                </a:r>
                <a:r>
                  <a:rPr lang="en-US" altLang="ja-JP" sz="1800" b="1" dirty="0"/>
                  <a:t>10%)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ja-JP" altLang="en-US" sz="1800" b="1" dirty="0"/>
                  <a:t>　　</a:t>
                </a:r>
                <a14:m>
                  <m:oMath xmlns:m="http://schemas.openxmlformats.org/officeDocument/2006/math"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ja-JP" sz="1800" b="1" i="0" smtClean="0"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ja-JP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8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num>
                          <m:den>
                            <m:r>
                              <a:rPr kumimoji="0" lang="en-US" altLang="ja-JP" sz="1800" b="1" i="1" smtClean="0">
                                <a:latin typeface="Cambria Math" panose="02040503050406030204" pitchFamily="18" charset="0"/>
                              </a:rPr>
                              <m:t>𝟏𝟏𝟔</m:t>
                            </m:r>
                          </m:den>
                        </m:f>
                      </m:e>
                    </m:d>
                    <m:r>
                      <a:rPr kumimoji="0" lang="en-US" altLang="ja-JP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i="1" dirty="0"/>
                  <a:t>   Ref: Kim et al., APL Mater. 3, 041506 (2015)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4" y="699247"/>
                <a:ext cx="8812306" cy="6276141"/>
              </a:xfrm>
              <a:blipFill>
                <a:blip r:embed="rId2"/>
                <a:stretch>
                  <a:fillRect l="-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半導体・金属の熱伝導率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917087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B33AABFB-754F-420A-9D15-FAB7A1438A23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876300"/>
          <a:ext cx="8636000" cy="549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197780182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168993526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876634724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3560962465"/>
                    </a:ext>
                  </a:extLst>
                </a:gridCol>
              </a:tblGrid>
              <a:tr h="488364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Electronic struct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Relax time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T dependence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3202164"/>
                  </a:ext>
                </a:extLst>
              </a:tr>
              <a:tr h="1130594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ALAMODE</a:t>
                      </a:r>
                      <a:b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1" lang="en-US" altLang="ja-JP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First-principles,</a:t>
                      </a:r>
                      <a:r>
                        <a:rPr lang="ja-JP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</a:t>
                      </a:r>
                      <a:r>
                        <a:rPr lang="ja-JP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</a:t>
                      </a:r>
                      <a:b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= E(</a:t>
                      </a:r>
                      <a:r>
                        <a:rPr lang="en-US" altLang="ja-JP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First-principles e-</a:t>
                      </a:r>
                      <a:r>
                        <a:rPr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scattering</a:t>
                      </a:r>
                      <a:b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ja-JP" sz="1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8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and phonon excitation with anharmonic phonon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5774071"/>
                  </a:ext>
                </a:extLst>
              </a:tr>
              <a:tr h="1130594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BoltzTrap2</a:t>
                      </a:r>
                      <a:endParaRPr kumimoji="1" lang="en-US" altLang="ja-JP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First-principles,</a:t>
                      </a:r>
                      <a:r>
                        <a:rPr lang="ja-JP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</a:t>
                      </a:r>
                      <a:r>
                        <a:rPr lang="ja-JP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</a:t>
                      </a:r>
                      <a:b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= E(</a:t>
                      </a:r>
                      <a:r>
                        <a:rPr lang="en-US" altLang="ja-JP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relaxation time approximation</a:t>
                      </a:r>
                      <a:b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 =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and phonon excitation with anharmonic phonon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5543460"/>
                  </a:ext>
                </a:extLst>
              </a:tr>
              <a:tr h="916516">
                <a:tc>
                  <a:txBody>
                    <a:bodyPr/>
                    <a:lstStyle/>
                    <a:p>
                      <a:r>
                        <a:rPr lang="en-US" altLang="ja-JP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Seebeck.py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electron approximation, DOS (isotropic)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Energy-dependent</a:t>
                      </a:r>
                      <a:b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 =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τ</a:t>
                      </a:r>
                      <a:r>
                        <a:rPr lang="en-US" altLang="ja-JP" sz="1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– ½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 excitation. Phonon effect is included in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τ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</a:t>
                      </a:r>
                      <a:endParaRPr kumimoji="1" lang="ja-JP" altLang="en-US" sz="18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5955360"/>
                  </a:ext>
                </a:extLst>
              </a:tr>
              <a:tr h="916516">
                <a:tc>
                  <a:txBody>
                    <a:bodyPr/>
                    <a:lstStyle/>
                    <a:p>
                      <a:r>
                        <a:rPr lang="en-US" altLang="ja-JP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EF-T_VASP.py</a:t>
                      </a:r>
                      <a:br>
                        <a:rPr lang="en-US" altLang="ja-JP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properties only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First-principles, DOS (isotropic)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excitation. Phonon effect is included in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30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268700"/>
                  </a:ext>
                </a:extLst>
              </a:tr>
              <a:tr h="916516">
                <a:tc>
                  <a:txBody>
                    <a:bodyPr/>
                    <a:lstStyle/>
                    <a:p>
                      <a:r>
                        <a:rPr lang="en-US" altLang="ja-JP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EF-T_FEA.py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electron approximation, DOS (isotropic)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Energy-dependent </a:t>
                      </a:r>
                      <a:b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 = 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ja-JP" sz="1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– ½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excitation. Phonon effect is included in</a:t>
                      </a:r>
                      <a:r>
                        <a:rPr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τ</a:t>
                      </a:r>
                      <a:r>
                        <a:rPr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(E)</a:t>
                      </a:r>
                      <a:endParaRPr kumimoji="1" lang="ja-JP" altLang="en-US" sz="18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5370858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Hierarchy of transport simulations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1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Edit </a:t>
            </a:r>
            <a:r>
              <a:rPr lang="en-US" altLang="ja-JP" sz="2800" b="1" dirty="0" err="1">
                <a:solidFill>
                  <a:srgbClr val="0000FF"/>
                </a:solidFill>
              </a:rPr>
              <a:t>prm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D50CBB-544B-8576-95DB-316876B8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012"/>
            <a:ext cx="6699974" cy="618338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58B006-CB90-D8AC-EEC7-22D09D88E4A6}"/>
              </a:ext>
            </a:extLst>
          </p:cNvPr>
          <p:cNvSpPr/>
          <p:nvPr/>
        </p:nvSpPr>
        <p:spPr>
          <a:xfrm>
            <a:off x="565873" y="6100322"/>
            <a:ext cx="7501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63931F-6142-20F3-88EC-1BA347D90F90}"/>
              </a:ext>
            </a:extLst>
          </p:cNvPr>
          <p:cNvSpPr txBox="1"/>
          <p:nvPr/>
        </p:nvSpPr>
        <p:spPr>
          <a:xfrm>
            <a:off x="4051300" y="1736599"/>
            <a:ext cx="4572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[Preferences]</a:t>
            </a:r>
          </a:p>
          <a:p>
            <a:r>
              <a:rPr lang="ja-JP" altLang="en-US" dirty="0"/>
              <a:t>infile=D:/tkProg/tkProg.main/tkprog_COE/electrical/Seebeck/SnSeTe-S-Hall.xlsx</a:t>
            </a:r>
          </a:p>
          <a:p>
            <a:r>
              <a:rPr lang="ja-JP" altLang="en-US" dirty="0"/>
              <a:t>T0=300.0</a:t>
            </a:r>
          </a:p>
          <a:p>
            <a:r>
              <a:rPr lang="ja-JP" altLang="en-US" dirty="0"/>
              <a:t>charge=1.0</a:t>
            </a:r>
          </a:p>
          <a:p>
            <a:r>
              <a:rPr lang="ja-JP" altLang="en-US" dirty="0"/>
              <a:t>rfac=0.5</a:t>
            </a:r>
          </a:p>
          <a:p>
            <a:r>
              <a:rPr lang="ja-JP" altLang="en-US" dirty="0"/>
              <a:t>EC=0.0</a:t>
            </a:r>
          </a:p>
          <a:p>
            <a:r>
              <a:rPr lang="ja-JP" altLang="en-US" dirty="0"/>
              <a:t>NC=7.655183943025066e+18</a:t>
            </a:r>
          </a:p>
          <a:p>
            <a:r>
              <a:rPr lang="ja-JP" altLang="en-US" dirty="0"/>
              <a:t>DC0=2.0781132532558804e+21</a:t>
            </a:r>
          </a:p>
          <a:p>
            <a:r>
              <a:rPr lang="ja-JP" altLang="en-US" dirty="0"/>
              <a:t>S2=0.09846196814223308</a:t>
            </a:r>
          </a:p>
          <a:p>
            <a:endParaRPr lang="ja-JP" altLang="en-US" dirty="0"/>
          </a:p>
          <a:p>
            <a:r>
              <a:rPr lang="ja-JP" altLang="en-US" dirty="0"/>
              <a:t>[Parameters]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meff=0.4531640625000002:1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l0=1.1855468750000088e-09:1</a:t>
            </a:r>
          </a:p>
        </p:txBody>
      </p:sp>
    </p:spTree>
    <p:extLst>
      <p:ext uri="{BB962C8B-B14F-4D97-AF65-F5344CB8AC3E}">
        <p14:creationId xmlns:p14="http://schemas.microsoft.com/office/powerpoint/2010/main" val="1631015279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EEFDAE2C-6424-4411-972C-31A00F2EF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693" y="263769"/>
            <a:ext cx="8440615" cy="572943"/>
          </a:xfrm>
        </p:spPr>
        <p:txBody>
          <a:bodyPr/>
          <a:lstStyle/>
          <a:p>
            <a:pPr eaLnBrk="1" hangingPunct="1"/>
            <a:r>
              <a:rPr lang="en-US" altLang="ja-JP" sz="3323" b="1" dirty="0">
                <a:solidFill>
                  <a:srgbClr val="0000FF"/>
                </a:solidFill>
                <a:latin typeface="+mn-lt"/>
              </a:rPr>
              <a:t>Mott’s formula of </a:t>
            </a:r>
            <a:r>
              <a:rPr lang="en-US" altLang="ja-JP" sz="3323" b="1" dirty="0" err="1">
                <a:solidFill>
                  <a:srgbClr val="0000FF"/>
                </a:solidFill>
                <a:latin typeface="+mn-lt"/>
              </a:rPr>
              <a:t>Seebeck</a:t>
            </a:r>
            <a:r>
              <a:rPr lang="en-US" altLang="ja-JP" sz="3323" b="1" dirty="0">
                <a:solidFill>
                  <a:srgbClr val="0000FF"/>
                </a:solidFill>
                <a:latin typeface="+mn-lt"/>
              </a:rPr>
              <a:t> coefficient</a:t>
            </a:r>
            <a:endParaRPr lang="ja-JP" altLang="en-US" sz="3323" b="1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/>
              <p:nvPr/>
            </p:nvSpPr>
            <p:spPr bwMode="auto">
              <a:xfrm>
                <a:off x="538144" y="1130398"/>
                <a:ext cx="8109209" cy="5238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lvl="0">
                  <a:spcAft>
                    <a:spcPts val="554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1846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ja-JP" altLang="en-US" sz="1846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0" lang="ja-JP" altLang="en-US" sz="1846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kumimoji="0" lang="ja-JP" altLang="en-US" sz="1846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ja-JP" altLang="en-US" sz="1846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ja-JP" sz="1846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ja-JP" sz="1846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kumimoji="0" lang="ja-JP" altLang="en-US" sz="1846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kumimoji="0" lang="en-US" altLang="ja-JP" sz="1846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kumimoji="0" lang="ja-JP" altLang="en-US" sz="1846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ja-JP" altLang="en-US" sz="1846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kumimoji="0" lang="ja-JP" altLang="en-US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ja-JP" altLang="en-US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kumimoji="0" lang="en-US" altLang="ja-JP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0" lang="en-US" altLang="ja-JP" sz="1846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ja-JP" altLang="en-US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ja-JP" sz="1846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1846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1846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ja-JP" altLang="en-US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kumimoji="0" lang="en-US" altLang="ja-JP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altLang="ja-JP" sz="1846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ja-JP" altLang="en-US" sz="1846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kumimoji="0" lang="ja-JP" altLang="en-US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kumimoji="0" lang="en-US" altLang="ja-JP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ja-JP" sz="1846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ja-JP" altLang="en-US" sz="1846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kumimoji="0" lang="ja-JP" altLang="en-US" sz="1846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ja-JP" altLang="en-US" sz="1846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kumimoji="0" lang="ja-JP" altLang="en-US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ja-JP" altLang="en-US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kumimoji="0" lang="en-US" altLang="ja-JP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0" lang="en-US" altLang="ja-JP" sz="1846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ja-JP" altLang="en-US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ja-JP" sz="1846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1846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1846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ja-JP" altLang="en-US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kumimoji="0" lang="en-US" altLang="ja-JP" sz="1846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altLang="ja-JP" sz="1846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altLang="ja-JP" sz="1846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altLang="ja-JP" sz="1846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ja-JP" altLang="en-US" sz="1846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ja-JP" altLang="en-US" sz="184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846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kumimoji="0" lang="ja-JP" altLang="en-US" sz="1846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ja-JP" sz="1846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54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ja-JP" altLang="en-US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sSup>
                      <m:sSupPr>
                        <m:ctrlPr>
                          <a:rPr kumimoji="0" lang="en-US" altLang="ja-JP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ja-JP" altLang="en-US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0" lang="en-US" altLang="ja-JP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~</m:t>
                    </m:r>
                    <m:r>
                      <a:rPr kumimoji="0" lang="ja-JP" altLang="en-US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altLang="ja-JP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altLang="ja-JP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kumimoji="0" lang="en-US" altLang="ja-JP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: </a:t>
                </a:r>
                <a:br>
                  <a:rPr kumimoji="0" lang="en-US" altLang="ja-JP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</a:br>
                <a:r>
                  <a:rPr kumimoji="0" lang="en-US" altLang="ja-JP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		conductivity-like function (</a:t>
                </a:r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電気伝導率的関数）</a:t>
                </a:r>
                <a:endParaRPr kumimoji="0" lang="en-US" altLang="ja-JP" sz="1846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54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分子　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kumimoji="0" lang="ja-JP" altLang="en-US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ja-JP" altLang="en-US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kumimoji="0" lang="ja-JP" altLang="en-US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kumimoji="0" lang="en-US" altLang="ja-JP" sz="1846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 lvl="0">
                  <a:spcAft>
                    <a:spcPts val="554"/>
                  </a:spcAft>
                  <a:defRPr/>
                </a:pPr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　　　　　</a:t>
                </a:r>
                <a14:m>
                  <m:oMath xmlns:m="http://schemas.openxmlformats.org/officeDocument/2006/math">
                    <m:r>
                      <a:rPr kumimoji="0" lang="en-US" altLang="ja-JP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ja-JP" altLang="en-US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0" lang="ja-JP" altLang="en-US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846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46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46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0" lang="en-US" altLang="ja-JP" sz="1846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46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ja-JP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1846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 lvl="0">
                  <a:spcAft>
                    <a:spcPts val="554"/>
                  </a:spcAft>
                  <a:defRPr/>
                </a:pPr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分母　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kumimoji="0" lang="ja-JP" altLang="en-US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ja-JP" altLang="en-US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1846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ja-JP" altLang="en-US" sz="184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46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=</a:t>
                </a:r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kumimoji="0" lang="ja-JP" altLang="en-US" sz="1846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ctrlPr>
                              <a:rPr kumimoji="0" lang="en-US" altLang="ja-JP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46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0" lang="en-US" altLang="ja-JP" sz="1846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altLang="ja-JP" sz="1846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ja-JP" altLang="en-US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  <m:r>
                          <a:rPr kumimoji="0" lang="ja-JP" altLang="en-US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kumimoji="0" lang="en-US" altLang="ja-JP" sz="1846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ja-JP" altLang="en-US" sz="1846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kumimoji="0" lang="ja-JP" altLang="en-US" sz="1846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46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46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altLang="ja-JP" sz="1846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5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46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 lvl="0">
                  <a:spcAft>
                    <a:spcPts val="554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46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  <m:r>
                      <a:rPr kumimoji="0" lang="ja-JP" altLang="en-US" sz="1846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d>
                      <m:dPr>
                        <m:ctrlP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f>
                      <m:fPr>
                        <m:ctrlPr>
                          <a:rPr lang="en-US" altLang="ja-JP" sz="184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ja-JP" altLang="en-US" sz="184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altLang="ja-JP" sz="1846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ja-JP" altLang="en-US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kumimoji="0" lang="ja-JP" altLang="en-US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d>
                                  <m:dPr>
                                    <m:ctrlPr>
                                      <a:rPr kumimoji="0" lang="en-US" altLang="ja-JP" sz="1846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ja-JP" sz="1846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𝒅𝑬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sub>
                    </m:sSub>
                    <m:r>
                      <a:rPr kumimoji="0" lang="en-US" altLang="ja-JP" sz="1846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kumimoji="0" lang="en-US" altLang="ja-JP" sz="1846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altLang="ja-JP" sz="1846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0" lang="en-US" altLang="ja-JP" sz="1846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ja-JP" altLang="en-US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kumimoji="0" lang="en-US" altLang="ja-JP" sz="1846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altLang="ja-JP" sz="1846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  <m:r>
                                  <a:rPr kumimoji="0" lang="en-US" altLang="ja-JP" sz="1846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kumimoji="0" lang="en-US" altLang="ja-JP" sz="1846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𝒅𝑬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US" altLang="ja-JP" sz="184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	Mott</a:t>
                </a:r>
                <a:r>
                  <a:rPr kumimoji="0" lang="ja-JP" altLang="en-US" sz="184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の公式</a:t>
                </a:r>
                <a:endParaRPr kumimoji="0" lang="en-US" altLang="ja-JP" sz="1846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  <a:p>
                <a:pPr>
                  <a:spcAft>
                    <a:spcPts val="554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84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1846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ja-JP" sz="184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46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US" altLang="ja-JP" sz="184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1846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ja-JP" sz="184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46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altLang="ja-JP" sz="1846" i="1">
                            <a:latin typeface="Cambria Math" panose="02040503050406030204" pitchFamily="18" charset="0"/>
                          </a:rPr>
                          <m:t>𝑑𝐸</m:t>
                        </m:r>
                      </m:den>
                    </m:f>
                    <m:r>
                      <a:rPr lang="en-US" altLang="ja-JP" sz="1846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1846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84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sz="1846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184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ja-JP" sz="1846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ja-JP" sz="184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46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altLang="ja-JP" sz="1846" i="1">
                            <a:latin typeface="Cambria Math" panose="02040503050406030204" pitchFamily="18" charset="0"/>
                          </a:rPr>
                          <m:t>𝑑𝐸</m:t>
                        </m:r>
                      </m:den>
                    </m:f>
                    <m:r>
                      <a:rPr lang="en-US" altLang="ja-JP" sz="1846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84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1846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>
                      <m:fPr>
                        <m:ctrlPr>
                          <a:rPr lang="en-US" altLang="ja-JP" sz="184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46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1846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ja-JP" sz="184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46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altLang="ja-JP" sz="1846" i="1">
                            <a:latin typeface="Cambria Math" panose="02040503050406030204" pitchFamily="18" charset="0"/>
                          </a:rPr>
                          <m:t>𝑑𝐸</m:t>
                        </m:r>
                      </m:den>
                    </m:f>
                  </m:oMath>
                </a14:m>
                <a:endParaRPr lang="en-US" altLang="ja-JP" sz="1846" i="1" dirty="0">
                  <a:latin typeface="Cambria Math" panose="02040503050406030204" pitchFamily="18" charset="0"/>
                </a:endParaRPr>
              </a:p>
              <a:p>
                <a:pPr lvl="0">
                  <a:spcAft>
                    <a:spcPts val="554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sz="1846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1846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46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ja-JP" sz="1846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 </a:t>
                </a:r>
                <a:r>
                  <a:rPr kumimoji="0" lang="en-US" altLang="ja-JP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=&gt;</a:t>
                </a:r>
                <a:r>
                  <a:rPr kumimoji="0" lang="ja-JP" altLang="en-US" sz="1846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46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  <m:r>
                      <a:rPr kumimoji="0" lang="ja-JP" altLang="en-US" sz="1846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46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0" lang="ja-JP" altLang="en-US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846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ja-JP" sz="1846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46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46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46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1846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1846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46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ja-JP" sz="1846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kumimoji="0" lang="en-US" altLang="ja-JP" sz="1846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144" y="1130398"/>
                <a:ext cx="8109209" cy="5238474"/>
              </a:xfrm>
              <a:prstGeom prst="rect">
                <a:avLst/>
              </a:prstGeom>
              <a:blipFill>
                <a:blip r:embed="rId3"/>
                <a:stretch>
                  <a:fillRect l="-601" b="-18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76269A-4475-4953-8A12-5191FEE11DD3}"/>
              </a:ext>
            </a:extLst>
          </p:cNvPr>
          <p:cNvSpPr txBox="1"/>
          <p:nvPr/>
        </p:nvSpPr>
        <p:spPr>
          <a:xfrm>
            <a:off x="4219541" y="867508"/>
            <a:ext cx="4580100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寺崎一郎著、熱電材料の物質科学、内田老鶴圃 </a:t>
            </a:r>
            <a:r>
              <a:rPr kumimoji="0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(2017)</a:t>
            </a:r>
            <a:endParaRPr kumimoji="0" lang="ja-JP" altLang="en-US" sz="14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53650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自由電子密度、自由正孔密度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7870" y="659840"/>
                <a:ext cx="8063085" cy="585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𝑒𝑥𝑝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(9.41)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非縮退半導体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&gt;&gt;1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では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∗3/2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sup>
                    </m:sSup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𝑑𝑒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伝導帯有効状態密度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同様に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sub>
                        </m:sSub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価電子帯有効状態密度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0" y="659840"/>
                <a:ext cx="8063085" cy="5858976"/>
              </a:xfrm>
              <a:prstGeom prst="rect">
                <a:avLst/>
              </a:prstGeom>
              <a:blipFill>
                <a:blip r:embed="rId3"/>
                <a:stretch>
                  <a:fillRect l="-831" t="-10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678020" y="615673"/>
            <a:ext cx="4372641" cy="2077048"/>
            <a:chOff x="6628499" y="935038"/>
            <a:chExt cx="6991536" cy="3321050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7173913" y="3678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11255375" y="2066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 flipH="1">
              <a:off x="7318375" y="1230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テキスト ボックス 4"/>
            <p:cNvSpPr txBox="1">
              <a:spLocks noChangeArrowheads="1"/>
            </p:cNvSpPr>
            <p:nvPr/>
          </p:nvSpPr>
          <p:spPr bwMode="auto">
            <a:xfrm>
              <a:off x="9085262" y="3606800"/>
              <a:ext cx="63017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3"/>
            <p:cNvSpPr txBox="1">
              <a:spLocks noChangeArrowheads="1"/>
            </p:cNvSpPr>
            <p:nvPr/>
          </p:nvSpPr>
          <p:spPr bwMode="auto">
            <a:xfrm>
              <a:off x="11101387" y="3606800"/>
              <a:ext cx="61859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V="1">
              <a:off x="10629900" y="1230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6"/>
            <p:cNvSpPr txBox="1">
              <a:spLocks noChangeArrowheads="1"/>
            </p:cNvSpPr>
            <p:nvPr/>
          </p:nvSpPr>
          <p:spPr bwMode="auto">
            <a:xfrm>
              <a:off x="9968595" y="958696"/>
              <a:ext cx="5159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8875713" y="2081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4"/>
            <p:cNvSpPr txBox="1">
              <a:spLocks noChangeArrowheads="1"/>
            </p:cNvSpPr>
            <p:nvPr/>
          </p:nvSpPr>
          <p:spPr bwMode="auto">
            <a:xfrm>
              <a:off x="7510584" y="3167380"/>
              <a:ext cx="160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価電子帯</a:t>
              </a:r>
            </a:p>
          </p:txBody>
        </p:sp>
        <p:sp>
          <p:nvSpPr>
            <p:cNvPr id="34" name="テキスト ボックス 35"/>
            <p:cNvSpPr txBox="1">
              <a:spLocks noChangeArrowheads="1"/>
            </p:cNvSpPr>
            <p:nvPr/>
          </p:nvSpPr>
          <p:spPr bwMode="auto">
            <a:xfrm>
              <a:off x="12095284" y="3167380"/>
              <a:ext cx="126682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伝導帯</a:t>
              </a:r>
            </a:p>
          </p:txBody>
        </p:sp>
        <p:sp>
          <p:nvSpPr>
            <p:cNvPr id="35" name="テキスト ボックス 31"/>
            <p:cNvSpPr txBox="1">
              <a:spLocks noChangeArrowheads="1"/>
            </p:cNvSpPr>
            <p:nvPr/>
          </p:nvSpPr>
          <p:spPr bwMode="auto">
            <a:xfrm>
              <a:off x="13105618" y="3678237"/>
              <a:ext cx="514417" cy="57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ja-JP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 flipV="1">
              <a:off x="7164388" y="935038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6220055" y="2582343"/>
              <a:ext cx="1217000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38" name="テキスト ボックス 4"/>
          <p:cNvSpPr txBox="1">
            <a:spLocks noChangeArrowheads="1"/>
          </p:cNvSpPr>
          <p:nvPr/>
        </p:nvSpPr>
        <p:spPr bwMode="auto">
          <a:xfrm>
            <a:off x="5072739" y="13987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7968339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6071720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285086" y="2863942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(eV)</a:t>
                </a:r>
                <a:endPara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=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0.3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eV</a:t>
                </a:r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DOS (cm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/eV)</a:t>
                </a:r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716448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rgbClr val="0000FF"/>
                </a:solidFill>
              </a:rPr>
              <a:t>有効質量からわかる量</a:t>
            </a:r>
          </a:p>
        </p:txBody>
      </p:sp>
      <p:graphicFrame>
        <p:nvGraphicFramePr>
          <p:cNvPr id="403459" name="Object 3"/>
          <p:cNvGraphicFramePr>
            <a:graphicFrameLocks noChangeAspect="1"/>
          </p:cNvGraphicFramePr>
          <p:nvPr/>
        </p:nvGraphicFramePr>
        <p:xfrm>
          <a:off x="2257425" y="762000"/>
          <a:ext cx="996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533169" imgH="444307" progId="Equation.3">
                  <p:embed/>
                </p:oleObj>
              </mc:Choice>
              <mc:Fallback>
                <p:oleObj name="数式" r:id="rId3" imgW="533169" imgH="444307" progId="Equation.3">
                  <p:embed/>
                  <p:pic>
                    <p:nvPicPr>
                      <p:cNvPr id="403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762000"/>
                        <a:ext cx="996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8"/>
          <p:cNvGraphicFramePr>
            <a:graphicFrameLocks noChangeAspect="1"/>
          </p:cNvGraphicFramePr>
          <p:nvPr/>
        </p:nvGraphicFramePr>
        <p:xfrm>
          <a:off x="3781425" y="914400"/>
          <a:ext cx="14001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748975" imgH="241195" progId="Equation.3">
                  <p:embed/>
                </p:oleObj>
              </mc:Choice>
              <mc:Fallback>
                <p:oleObj name="数式" r:id="rId5" imgW="748975" imgH="241195" progId="Equation.3">
                  <p:embed/>
                  <p:pic>
                    <p:nvPicPr>
                      <p:cNvPr id="403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914400"/>
                        <a:ext cx="14001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1" name="Object 9"/>
          <p:cNvGraphicFramePr>
            <a:graphicFrameLocks noChangeAspect="1"/>
          </p:cNvGraphicFramePr>
          <p:nvPr/>
        </p:nvGraphicFramePr>
        <p:xfrm>
          <a:off x="2041525" y="4402138"/>
          <a:ext cx="2563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371600" imgH="469800" progId="Equation.3">
                  <p:embed/>
                </p:oleObj>
              </mc:Choice>
              <mc:Fallback>
                <p:oleObj name="数式" r:id="rId7" imgW="1371600" imgH="469800" progId="Equation.3">
                  <p:embed/>
                  <p:pic>
                    <p:nvPicPr>
                      <p:cNvPr id="403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402138"/>
                        <a:ext cx="2563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2" name="Rectangle 10"/>
          <p:cNvSpPr>
            <a:spLocks noChangeArrowheads="1"/>
          </p:cNvSpPr>
          <p:nvPr/>
        </p:nvSpPr>
        <p:spPr bwMode="auto">
          <a:xfrm>
            <a:off x="276225" y="3730625"/>
            <a:ext cx="695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有効状態密度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スピン以外の縮退のない等方的な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バンドでは、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状態密度有効質量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はキャリア有効質量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に等しい</a:t>
            </a:r>
          </a:p>
        </p:txBody>
      </p:sp>
      <p:sp>
        <p:nvSpPr>
          <p:cNvPr id="403463" name="Rectangle 11"/>
          <p:cNvSpPr>
            <a:spLocks noChangeArrowheads="1"/>
          </p:cNvSpPr>
          <p:nvPr/>
        </p:nvSpPr>
        <p:spPr bwMode="auto">
          <a:xfrm>
            <a:off x="276225" y="5530850"/>
            <a:ext cx="95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熱速度</a:t>
            </a:r>
          </a:p>
        </p:txBody>
      </p:sp>
      <p:graphicFrame>
        <p:nvGraphicFramePr>
          <p:cNvPr id="403464" name="Object 12"/>
          <p:cNvGraphicFramePr>
            <a:graphicFrameLocks noChangeAspect="1"/>
          </p:cNvGraphicFramePr>
          <p:nvPr/>
        </p:nvGraphicFramePr>
        <p:xfrm>
          <a:off x="1889125" y="5364163"/>
          <a:ext cx="20177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079032" imgH="393529" progId="Equation.3">
                  <p:embed/>
                </p:oleObj>
              </mc:Choice>
              <mc:Fallback>
                <p:oleObj name="数式" r:id="rId9" imgW="1079032" imgH="393529" progId="Equation.3">
                  <p:embed/>
                  <p:pic>
                    <p:nvPicPr>
                      <p:cNvPr id="4034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364163"/>
                        <a:ext cx="20177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5" name="Object 13"/>
          <p:cNvGraphicFramePr>
            <a:graphicFrameLocks noChangeAspect="1"/>
          </p:cNvGraphicFramePr>
          <p:nvPr/>
        </p:nvGraphicFramePr>
        <p:xfrm>
          <a:off x="4479925" y="5446713"/>
          <a:ext cx="1993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066337" imgH="304668" progId="Equation.3">
                  <p:embed/>
                </p:oleObj>
              </mc:Choice>
              <mc:Fallback>
                <p:oleObj name="数式" r:id="rId11" imgW="1066337" imgH="304668" progId="Equation.3">
                  <p:embed/>
                  <p:pic>
                    <p:nvPicPr>
                      <p:cNvPr id="4034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5446713"/>
                        <a:ext cx="1993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6" name="Rectangle 14"/>
          <p:cNvSpPr>
            <a:spLocks noChangeArrowheads="1"/>
          </p:cNvSpPr>
          <p:nvPr/>
        </p:nvSpPr>
        <p:spPr bwMode="auto">
          <a:xfrm>
            <a:off x="276225" y="6283325"/>
            <a:ext cx="151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フェルミ速度</a:t>
            </a:r>
          </a:p>
        </p:txBody>
      </p:sp>
      <p:graphicFrame>
        <p:nvGraphicFramePr>
          <p:cNvPr id="403467" name="Object 15"/>
          <p:cNvGraphicFramePr>
            <a:graphicFrameLocks noChangeAspect="1"/>
          </p:cNvGraphicFramePr>
          <p:nvPr/>
        </p:nvGraphicFramePr>
        <p:xfrm>
          <a:off x="1889125" y="6116638"/>
          <a:ext cx="22558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205977" imgH="393529" progId="Equation.3">
                  <p:embed/>
                </p:oleObj>
              </mc:Choice>
              <mc:Fallback>
                <p:oleObj name="数式" r:id="rId13" imgW="1205977" imgH="393529" progId="Equation.3">
                  <p:embed/>
                  <p:pic>
                    <p:nvPicPr>
                      <p:cNvPr id="4034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6116638"/>
                        <a:ext cx="225583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8" name="Object 16"/>
          <p:cNvGraphicFramePr>
            <a:graphicFrameLocks noChangeAspect="1"/>
          </p:cNvGraphicFramePr>
          <p:nvPr/>
        </p:nvGraphicFramePr>
        <p:xfrm>
          <a:off x="4479925" y="6199188"/>
          <a:ext cx="26828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1434477" imgH="304668" progId="Equation.3">
                  <p:embed/>
                </p:oleObj>
              </mc:Choice>
              <mc:Fallback>
                <p:oleObj name="数式" r:id="rId15" imgW="1434477" imgH="304668" progId="Equation.3">
                  <p:embed/>
                  <p:pic>
                    <p:nvPicPr>
                      <p:cNvPr id="4034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6199188"/>
                        <a:ext cx="26828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3469" name="Object 17"/>
              <p:cNvSpPr txBox="1"/>
              <p:nvPr/>
            </p:nvSpPr>
            <p:spPr bwMode="auto">
              <a:xfrm>
                <a:off x="3257550" y="2773363"/>
                <a:ext cx="2897188" cy="895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𝐵𝑀</m:t>
                          </m:r>
                        </m:sup>
                      </m:sSubSup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3469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550" y="2773363"/>
                <a:ext cx="2897188" cy="895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3470" name="Rectangle 18"/>
          <p:cNvSpPr>
            <a:spLocks noChangeArrowheads="1"/>
          </p:cNvSpPr>
          <p:nvPr/>
        </p:nvSpPr>
        <p:spPr bwMode="auto">
          <a:xfrm>
            <a:off x="228600" y="2819400"/>
            <a:ext cx="2727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バースタイン・モスシフト</a:t>
            </a:r>
            <a:b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縮退半導体の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graphicFrame>
        <p:nvGraphicFramePr>
          <p:cNvPr id="403471" name="Object 19"/>
          <p:cNvGraphicFramePr>
            <a:graphicFrameLocks noChangeAspect="1"/>
          </p:cNvGraphicFramePr>
          <p:nvPr/>
        </p:nvGraphicFramePr>
        <p:xfrm>
          <a:off x="1084263" y="1982788"/>
          <a:ext cx="59785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9" imgW="3200400" imgH="444240" progId="Equation.3">
                  <p:embed/>
                </p:oleObj>
              </mc:Choice>
              <mc:Fallback>
                <p:oleObj name="数式" r:id="rId19" imgW="3200400" imgH="444240" progId="Equation.3">
                  <p:embed/>
                  <p:pic>
                    <p:nvPicPr>
                      <p:cNvPr id="4034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982788"/>
                        <a:ext cx="59785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2" name="Rectangle 20"/>
          <p:cNvSpPr>
            <a:spLocks noChangeArrowheads="1"/>
          </p:cNvSpPr>
          <p:nvPr/>
        </p:nvSpPr>
        <p:spPr bwMode="auto">
          <a:xfrm>
            <a:off x="276225" y="1600200"/>
            <a:ext cx="5008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</a:t>
            </a:r>
            <a:r>
              <a:rPr kumimoji="1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は等価な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LUMO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点の数。</a:t>
            </a:r>
          </a:p>
        </p:txBody>
      </p:sp>
      <p:sp>
        <p:nvSpPr>
          <p:cNvPr id="403473" name="Rectangle 23"/>
          <p:cNvSpPr>
            <a:spLocks noChangeArrowheads="1"/>
          </p:cNvSpPr>
          <p:nvPr/>
        </p:nvSpPr>
        <p:spPr bwMode="auto">
          <a:xfrm>
            <a:off x="276225" y="914400"/>
            <a:ext cx="1887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移動度、伝導度</a:t>
            </a:r>
          </a:p>
        </p:txBody>
      </p:sp>
    </p:spTree>
    <p:extLst>
      <p:ext uri="{BB962C8B-B14F-4D97-AF65-F5344CB8AC3E}">
        <p14:creationId xmlns:p14="http://schemas.microsoft.com/office/powerpoint/2010/main" val="930046903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61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気体の熱伝導率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86494" y="776446"/>
                <a:ext cx="8301568" cy="600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熱伝導率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の定義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熱流と温度勾配の比例係数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熱流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𝒋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𝒗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=−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𝑲</m:t>
                    </m:r>
                    <m:f>
                      <m:f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𝒅𝑻</m:t>
                        </m:r>
                      </m:num>
                      <m:den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𝒅𝒙</m:t>
                        </m:r>
                      </m:den>
                    </m:f>
                  </m:oMath>
                </a14:m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熱伝導率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気体の分子運動論から比熱の式を導出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粒子が局所的な温度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の領域から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の領域に進む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粒子は</a:t>
                </a:r>
                <a:r>
                  <a:rPr kumimoji="0" lang="el-GR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m:rPr>
                        <m:sty m:val="p"/>
                      </m:rPr>
                      <a:rPr kumimoji="0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のエネルギーを放出する</a:t>
                </a:r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: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粒子の比熱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粒子の平均自由行程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の両端における温度差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b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: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平均散乱時間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方向の速度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𝑑𝑇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𝑑𝑇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熱流は時間当たりの熱の移動なので、粒子数 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に比例する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𝑛𝑐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kumimoji="0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𝑛𝑐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𝑑𝑇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𝑛𝑐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𝑑𝑇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</m:den>
                    </m:f>
                  </m:oMath>
                </a14:m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ここで、全比熱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𝑛𝑐</m:t>
                    </m:r>
                  </m:oMath>
                </a14:m>
                <a:r>
                  <a:rPr kumimoji="0" lang="ja-JP" alt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平均自由行程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𝑙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を使って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𝐶𝑣𝑙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𝑑𝑇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</m:den>
                    </m:f>
                  </m:oMath>
                </a14:m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	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熱伝導率 </a:t>
                </a:r>
                <a14:m>
                  <m:oMath xmlns:m="http://schemas.openxmlformats.org/officeDocument/2006/math"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𝑲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𝑪𝒗𝒍</m:t>
                    </m:r>
                  </m:oMath>
                </a14:m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気体だけでなく、フォノン、電子ガスにも使える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4" y="776446"/>
                <a:ext cx="8301568" cy="6009530"/>
              </a:xfrm>
              <a:prstGeom prst="rect">
                <a:avLst/>
              </a:prstGeom>
              <a:blipFill>
                <a:blip r:embed="rId3"/>
                <a:stretch>
                  <a:fillRect l="-808" t="-7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5739077" y="553664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キッテル固体物理学入門 第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版</a:t>
            </a:r>
            <a:r>
              <a:rPr kumimoji="0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丸善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9809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798E6688-15F8-4F6B-AB3F-E0622FDD8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rgbClr val="0000FF"/>
                </a:solidFill>
              </a:rPr>
              <a:t>局在電子の</a:t>
            </a:r>
            <a:r>
              <a:rPr lang="en-US" altLang="ja-JP" sz="3600" b="1">
                <a:solidFill>
                  <a:srgbClr val="0000FF"/>
                </a:solidFill>
              </a:rPr>
              <a:t>Seebeck</a:t>
            </a:r>
            <a:r>
              <a:rPr lang="ja-JP" altLang="en-US" sz="3600" b="1">
                <a:solidFill>
                  <a:srgbClr val="0000FF"/>
                </a:solidFill>
              </a:rPr>
              <a:t>係数符号反転</a:t>
            </a:r>
          </a:p>
        </p:txBody>
      </p:sp>
      <p:pic>
        <p:nvPicPr>
          <p:cNvPr id="420867" name="Picture 4">
            <a:extLst>
              <a:ext uri="{FF2B5EF4-FFF2-40B4-BE49-F238E27FC236}">
                <a16:creationId xmlns:a16="http://schemas.microsoft.com/office/drawing/2014/main" id="{056B9EE3-B558-4BC0-9A63-A873BE68C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t="38262" r="35225" b="16611"/>
          <a:stretch/>
        </p:blipFill>
        <p:spPr bwMode="auto">
          <a:xfrm>
            <a:off x="5796136" y="3724274"/>
            <a:ext cx="3347864" cy="326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0868" name="Object 5">
                <a:extLst>
                  <a:ext uri="{FF2B5EF4-FFF2-40B4-BE49-F238E27FC236}">
                    <a16:creationId xmlns:a16="http://schemas.microsoft.com/office/drawing/2014/main" id="{496416E2-77FA-4554-B0F6-8799770F38A3}"/>
                  </a:ext>
                </a:extLst>
              </p:cNvPr>
              <p:cNvSpPr txBox="1"/>
              <p:nvPr/>
            </p:nvSpPr>
            <p:spPr bwMode="auto">
              <a:xfrm>
                <a:off x="467544" y="2204864"/>
                <a:ext cx="8270056" cy="481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𝝈</m:t>
                      </m:r>
                      <m:d>
                        <m:dPr>
                          <m:ctrlPr>
                            <a:rPr kumimoji="0" lang="ja-JP" alt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</m:d>
                      <m:r>
                        <a:rPr kumimoji="0" lang="en-US" altLang="ja-JP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𝑫</m:t>
                      </m:r>
                      <m:d>
                        <m:dPr>
                          <m:ctrlPr>
                            <a:rPr kumimoji="0" lang="ja-JP" alt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ja-JP" alt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</m:d>
                      <m:sSup>
                        <m:sSupPr>
                          <m:ctrlP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</m:e>
                        <m:sup>
                          <m: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𝝉</m:t>
                      </m:r>
                      <m:r>
                        <a:rPr kumimoji="0" lang="en-US" altLang="ja-JP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~</m:t>
                      </m:r>
                      <m:r>
                        <a:rPr kumimoji="0" lang="ja-JP" alt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𝝈</m:t>
                      </m:r>
                      <m:d>
                        <m:dPr>
                          <m:ctrlPr>
                            <a:rPr kumimoji="0" lang="ja-JP" alt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𝑭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ja-JP" alt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ja-JP" alt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𝑭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  <m:r>
                            <a:rPr kumimoji="0" lang="en-US" altLang="ja-JP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𝑭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+…</m:t>
                      </m:r>
                      <m:r>
                        <m:rPr>
                          <m:nor/>
                        </m:rPr>
                        <a:rPr kumimoji="0" lang="en-US" altLang="ja-JP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ＭＳ Ｐゴシック" pitchFamily="50" charset="-128"/>
                          <a:cs typeface="+mn-cs"/>
                        </a:rPr>
                        <m:t>: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20868" name="Object 5">
                <a:extLst>
                  <a:ext uri="{FF2B5EF4-FFF2-40B4-BE49-F238E27FC236}">
                    <a16:creationId xmlns:a16="http://schemas.microsoft.com/office/drawing/2014/main" id="{496416E2-77FA-4554-B0F6-8799770F3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204864"/>
                <a:ext cx="8270056" cy="481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869" name="Text Box 6">
                <a:extLst>
                  <a:ext uri="{FF2B5EF4-FFF2-40B4-BE49-F238E27FC236}">
                    <a16:creationId xmlns:a16="http://schemas.microsoft.com/office/drawing/2014/main" id="{3581E9D3-F858-411F-BD62-819AA36CB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692696"/>
                <a:ext cx="8763000" cy="1527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局在状態での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VRH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伝導の場合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（拡散係数をエネルギーに対して一定とする）。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Mott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の式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ja-JP" altLang="en-US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</m:func>
                                <m:d>
                                  <m:d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𝑑𝐸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sub>
                    </m:sSub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20869" name="Text Box 6">
                <a:extLst>
                  <a:ext uri="{FF2B5EF4-FFF2-40B4-BE49-F238E27FC236}">
                    <a16:creationId xmlns:a16="http://schemas.microsoft.com/office/drawing/2014/main" id="{3581E9D3-F858-411F-BD62-819AA36CB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92696"/>
                <a:ext cx="8763000" cy="1527213"/>
              </a:xfrm>
              <a:prstGeom prst="rect">
                <a:avLst/>
              </a:prstGeom>
              <a:blipFill>
                <a:blip r:embed="rId5"/>
                <a:stretch>
                  <a:fillRect l="-1113" t="-44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0870" name="Object 8">
            <a:extLst>
              <a:ext uri="{FF2B5EF4-FFF2-40B4-BE49-F238E27FC236}">
                <a16:creationId xmlns:a16="http://schemas.microsoft.com/office/drawing/2014/main" id="{7DBC37EC-6AF4-4672-86A4-AD8B9A150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011488"/>
          <a:ext cx="2035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65200" imgH="279400" progId="Equation.3">
                  <p:embed/>
                </p:oleObj>
              </mc:Choice>
              <mc:Fallback>
                <p:oleObj name="数式" r:id="rId6" imgW="965200" imgH="279400" progId="Equation.3">
                  <p:embed/>
                  <p:pic>
                    <p:nvPicPr>
                      <p:cNvPr id="420870" name="Object 8">
                        <a:extLst>
                          <a:ext uri="{FF2B5EF4-FFF2-40B4-BE49-F238E27FC236}">
                            <a16:creationId xmlns:a16="http://schemas.microsoft.com/office/drawing/2014/main" id="{7DBC37EC-6AF4-4672-86A4-AD8B9A150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1488"/>
                        <a:ext cx="2035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9">
            <a:extLst>
              <a:ext uri="{FF2B5EF4-FFF2-40B4-BE49-F238E27FC236}">
                <a16:creationId xmlns:a16="http://schemas.microsoft.com/office/drawing/2014/main" id="{1F12935A-122D-40F5-AF76-3025BE4B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21088"/>
            <a:ext cx="3173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ホッピングの活性化エネルギー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に等しいと仮定する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873" name="Object 7">
                <a:extLst>
                  <a:ext uri="{FF2B5EF4-FFF2-40B4-BE49-F238E27FC236}">
                    <a16:creationId xmlns:a16="http://schemas.microsoft.com/office/drawing/2014/main" id="{3D866C16-112F-4480-82F6-B4430B321A1D}"/>
                  </a:ext>
                </a:extLst>
              </p:cNvPr>
              <p:cNvSpPr txBox="1"/>
              <p:nvPr/>
            </p:nvSpPr>
            <p:spPr bwMode="auto">
              <a:xfrm>
                <a:off x="251520" y="2924944"/>
                <a:ext cx="8145463" cy="1042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𝑆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ja-JP" altLang="en-US" sz="2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</m:func>
                                  <m:d>
                                    <m:d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ja-JP" altLang="en-US" sz="2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</m:func>
                                  <m:d>
                                    <m:d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20873" name="Object 7">
                <a:extLst>
                  <a:ext uri="{FF2B5EF4-FFF2-40B4-BE49-F238E27FC236}">
                    <a16:creationId xmlns:a16="http://schemas.microsoft.com/office/drawing/2014/main" id="{3D866C16-112F-4480-82F6-B4430B321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924944"/>
                <a:ext cx="8145463" cy="10429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874" name="Rectangle 11">
            <a:extLst>
              <a:ext uri="{FF2B5EF4-FFF2-40B4-BE49-F238E27FC236}">
                <a16:creationId xmlns:a16="http://schemas.microsoft.com/office/drawing/2014/main" id="{389464AC-BAF8-4F8F-90E5-B6EFB8A0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1" y="5354512"/>
            <a:ext cx="619283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G.H. Jonker, Philips Res.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Repts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23 (1968) 131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I.P.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Zvyagin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Phys. Stat. Sol. B58 (1973) 443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V.V.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Kosarev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Sov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 Phys. –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Semicond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 8 (1975) 897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Overhof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Pys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 Stat. Sol. B67 (1975) 709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P. Butcher, in Proc. 6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ICALS (1976) p.89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「非晶質材料の電気伝導」、ネビルモット著、現代工学社、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2003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年第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1181243953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Other slides</a:t>
            </a:r>
          </a:p>
        </p:txBody>
      </p:sp>
    </p:spTree>
    <p:extLst>
      <p:ext uri="{BB962C8B-B14F-4D97-AF65-F5344CB8AC3E}">
        <p14:creationId xmlns:p14="http://schemas.microsoft.com/office/powerpoint/2010/main" val="4004652187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1775"/>
            <a:ext cx="36782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0375"/>
            <a:ext cx="18684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7175"/>
            <a:ext cx="357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5410200" y="993775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GaAs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の場合</a:t>
            </a:r>
          </a:p>
        </p:txBody>
      </p:sp>
      <p:pic>
        <p:nvPicPr>
          <p:cNvPr id="3297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4813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5464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5989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40068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822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098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86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481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05375"/>
            <a:ext cx="28876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572000"/>
            <a:ext cx="394176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2921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70650"/>
            <a:ext cx="26908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48400"/>
            <a:ext cx="15382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ja-JP" altLang="en-US" sz="3600" b="1">
                <a:solidFill>
                  <a:srgbClr val="0000FF"/>
                </a:solidFill>
              </a:rPr>
              <a:t>移動度</a:t>
            </a:r>
          </a:p>
        </p:txBody>
      </p:sp>
      <p:pic>
        <p:nvPicPr>
          <p:cNvPr id="329749" name="Picture 21"/>
          <p:cNvPicPr>
            <a:picLocks noChangeAspect="1" noChangeArrowheads="1"/>
          </p:cNvPicPr>
          <p:nvPr/>
        </p:nvPicPr>
        <p:blipFill>
          <a:blip r:embed="rId19" cstate="print">
            <a:lum bright="6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70600"/>
            <a:ext cx="24384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26584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2000" dirty="0"/>
              <a:t>フォノンの散乱時間</a:t>
            </a:r>
            <a:br>
              <a:rPr lang="en-US" altLang="ja-JP" sz="2000" dirty="0"/>
            </a:br>
            <a:r>
              <a:rPr lang="ja-JP" altLang="en-US" sz="2000" dirty="0"/>
              <a:t>熱電変換</a:t>
            </a:r>
          </a:p>
        </p:txBody>
      </p:sp>
      <p:pic>
        <p:nvPicPr>
          <p:cNvPr id="3246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649788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947395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381000"/>
          </a:xfrm>
        </p:spPr>
        <p:txBody>
          <a:bodyPr/>
          <a:lstStyle/>
          <a:p>
            <a:pPr eaLnBrk="1" hangingPunct="1"/>
            <a:r>
              <a:rPr lang="ja-JP" altLang="en-US" sz="2000"/>
              <a:t>熱電変換</a:t>
            </a: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15461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4097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1767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209800"/>
            <a:ext cx="4267200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24188"/>
            <a:ext cx="5519738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8325"/>
            <a:ext cx="3538538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07705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 dependence of mobility vs scat. mechanism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838200"/>
            <a:ext cx="4181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170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Acoustic photon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(Non-degen.)</a:t>
            </a:r>
          </a:p>
        </p:txBody>
      </p:sp>
      <p:graphicFrame>
        <p:nvGraphicFramePr>
          <p:cNvPr id="327685" name="Object 0"/>
          <p:cNvGraphicFramePr>
            <a:graphicFrameLocks noChangeAspect="1"/>
          </p:cNvGraphicFramePr>
          <p:nvPr/>
        </p:nvGraphicFramePr>
        <p:xfrm>
          <a:off x="457200" y="950913"/>
          <a:ext cx="1219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698500" imgH="241300" progId="Equation.3">
                  <p:embed/>
                </p:oleObj>
              </mc:Choice>
              <mc:Fallback>
                <p:oleObj name="数式" r:id="rId4" imgW="698500" imgH="241300" progId="Equation.3">
                  <p:embed/>
                  <p:pic>
                    <p:nvPicPr>
                      <p:cNvPr id="32768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50913"/>
                        <a:ext cx="12192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1"/>
          <p:cNvGraphicFramePr>
            <a:graphicFrameLocks noChangeAspect="1"/>
          </p:cNvGraphicFramePr>
          <p:nvPr/>
        </p:nvGraphicFramePr>
        <p:xfrm>
          <a:off x="2201863" y="1611313"/>
          <a:ext cx="23066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320227" imgH="241195" progId="Equation.3">
                  <p:embed/>
                </p:oleObj>
              </mc:Choice>
              <mc:Fallback>
                <p:oleObj name="数式" r:id="rId6" imgW="1320227" imgH="241195" progId="Equation.3">
                  <p:embed/>
                  <p:pic>
                    <p:nvPicPr>
                      <p:cNvPr id="32768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1611313"/>
                        <a:ext cx="230663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2"/>
          <p:cNvGraphicFramePr>
            <a:graphicFrameLocks noChangeAspect="1"/>
          </p:cNvGraphicFramePr>
          <p:nvPr/>
        </p:nvGraphicFramePr>
        <p:xfrm>
          <a:off x="2071688" y="762000"/>
          <a:ext cx="19748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129810" imgH="431613" progId="Equation.3">
                  <p:embed/>
                </p:oleObj>
              </mc:Choice>
              <mc:Fallback>
                <p:oleObj name="数式" r:id="rId8" imgW="1129810" imgH="431613" progId="Equation.3">
                  <p:embed/>
                  <p:pic>
                    <p:nvPicPr>
                      <p:cNvPr id="3276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762000"/>
                        <a:ext cx="19748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152400" y="2057400"/>
            <a:ext cx="170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Acoustic photon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(Degenerated)</a:t>
            </a:r>
          </a:p>
        </p:txBody>
      </p:sp>
      <p:graphicFrame>
        <p:nvGraphicFramePr>
          <p:cNvPr id="327689" name="Object 3"/>
          <p:cNvGraphicFramePr>
            <a:graphicFrameLocks noChangeAspect="1"/>
          </p:cNvGraphicFramePr>
          <p:nvPr/>
        </p:nvGraphicFramePr>
        <p:xfrm>
          <a:off x="2201863" y="2144713"/>
          <a:ext cx="21272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218671" imgH="241195" progId="Equation.3">
                  <p:embed/>
                </p:oleObj>
              </mc:Choice>
              <mc:Fallback>
                <p:oleObj name="数式" r:id="rId10" imgW="1218671" imgH="241195" progId="Equation.3">
                  <p:embed/>
                  <p:pic>
                    <p:nvPicPr>
                      <p:cNvPr id="32768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144713"/>
                        <a:ext cx="21272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152400" y="2776538"/>
            <a:ext cx="1973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Optical photon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T&lt;&lt;θ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high-doped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152400" y="3352800"/>
            <a:ext cx="1985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Optical photon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T&lt;&lt;θ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Low-doped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27692" name="Object 4"/>
          <p:cNvGraphicFramePr>
            <a:graphicFrameLocks noChangeAspect="1"/>
          </p:cNvGraphicFramePr>
          <p:nvPr/>
        </p:nvGraphicFramePr>
        <p:xfrm>
          <a:off x="2201863" y="3460750"/>
          <a:ext cx="20828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193800" imgH="254000" progId="Equation.3">
                  <p:embed/>
                </p:oleObj>
              </mc:Choice>
              <mc:Fallback>
                <p:oleObj name="数式" r:id="rId12" imgW="1193800" imgH="254000" progId="Equation.3">
                  <p:embed/>
                  <p:pic>
                    <p:nvPicPr>
                      <p:cNvPr id="327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3460750"/>
                        <a:ext cx="20828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152400" y="4219575"/>
            <a:ext cx="173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Ionized impurity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(Non-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denen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.)</a:t>
            </a:r>
          </a:p>
        </p:txBody>
      </p:sp>
      <p:graphicFrame>
        <p:nvGraphicFramePr>
          <p:cNvPr id="327694" name="Object 5"/>
          <p:cNvGraphicFramePr>
            <a:graphicFrameLocks noChangeAspect="1"/>
          </p:cNvGraphicFramePr>
          <p:nvPr/>
        </p:nvGraphicFramePr>
        <p:xfrm>
          <a:off x="2201863" y="4191000"/>
          <a:ext cx="22383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1282700" imgH="241300" progId="Equation.3">
                  <p:embed/>
                </p:oleObj>
              </mc:Choice>
              <mc:Fallback>
                <p:oleObj name="数式" r:id="rId14" imgW="1282700" imgH="241300" progId="Equation.3">
                  <p:embed/>
                  <p:pic>
                    <p:nvPicPr>
                      <p:cNvPr id="3276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191000"/>
                        <a:ext cx="22383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152400" y="5399088"/>
            <a:ext cx="173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Neutral impurity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27696" name="Object 6"/>
          <p:cNvGraphicFramePr>
            <a:graphicFrameLocks noChangeAspect="1"/>
          </p:cNvGraphicFramePr>
          <p:nvPr/>
        </p:nvGraphicFramePr>
        <p:xfrm>
          <a:off x="2201863" y="5370513"/>
          <a:ext cx="19272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1104900" imgH="241300" progId="Equation.3">
                  <p:embed/>
                </p:oleObj>
              </mc:Choice>
              <mc:Fallback>
                <p:oleObj name="数式" r:id="rId16" imgW="1104900" imgH="241300" progId="Equation.3">
                  <p:embed/>
                  <p:pic>
                    <p:nvPicPr>
                      <p:cNvPr id="3276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5370513"/>
                        <a:ext cx="19272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2201863" y="2676525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7698" name="Rectangle 18"/>
          <p:cNvSpPr>
            <a:spLocks noChangeArrowheads="1"/>
          </p:cNvSpPr>
          <p:nvPr/>
        </p:nvSpPr>
        <p:spPr bwMode="auto">
          <a:xfrm>
            <a:off x="0" y="6248400"/>
            <a:ext cx="200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Heavily doped semiconductor, P.86</a:t>
            </a:r>
          </a:p>
        </p:txBody>
      </p:sp>
      <p:pic>
        <p:nvPicPr>
          <p:cNvPr id="32769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5025"/>
            <a:ext cx="4419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0" name="Rectangle 20"/>
          <p:cNvSpPr>
            <a:spLocks noChangeArrowheads="1"/>
          </p:cNvSpPr>
          <p:nvPr/>
        </p:nvSpPr>
        <p:spPr bwMode="auto">
          <a:xfrm>
            <a:off x="0" y="6461125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 model for the high-temperature transport properties of heavily doped n-type silicon-germanium alloys, JAP 69 (1991) 331  Fig. 3</a:t>
            </a:r>
          </a:p>
        </p:txBody>
      </p:sp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152400" y="4768850"/>
            <a:ext cx="173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Ionized impurity</a:t>
            </a:r>
            <a:b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(Degenerated)</a:t>
            </a:r>
          </a:p>
        </p:txBody>
      </p:sp>
      <p:graphicFrame>
        <p:nvGraphicFramePr>
          <p:cNvPr id="327702" name="Object 7"/>
          <p:cNvGraphicFramePr>
            <a:graphicFrameLocks noChangeAspect="1"/>
          </p:cNvGraphicFramePr>
          <p:nvPr/>
        </p:nvGraphicFramePr>
        <p:xfrm>
          <a:off x="2201863" y="4740275"/>
          <a:ext cx="20828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9" imgW="1193800" imgH="241300" progId="Equation.3">
                  <p:embed/>
                </p:oleObj>
              </mc:Choice>
              <mc:Fallback>
                <p:oleObj name="数式" r:id="rId19" imgW="1193800" imgH="241300" progId="Equation.3">
                  <p:embed/>
                  <p:pic>
                    <p:nvPicPr>
                      <p:cNvPr id="3277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740275"/>
                        <a:ext cx="20828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3" name="Rectangle 23"/>
          <p:cNvSpPr>
            <a:spLocks noChangeArrowheads="1"/>
          </p:cNvSpPr>
          <p:nvPr/>
        </p:nvSpPr>
        <p:spPr bwMode="auto">
          <a:xfrm>
            <a:off x="4953000" y="27432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27704" name="Object 8"/>
          <p:cNvGraphicFramePr>
            <a:graphicFrameLocks noChangeAspect="1"/>
          </p:cNvGraphicFramePr>
          <p:nvPr/>
        </p:nvGraphicFramePr>
        <p:xfrm>
          <a:off x="2201863" y="2736850"/>
          <a:ext cx="35671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1" imgW="2044700" imgH="254000" progId="Equation.3">
                  <p:embed/>
                </p:oleObj>
              </mc:Choice>
              <mc:Fallback>
                <p:oleObj name="数式" r:id="rId21" imgW="2044700" imgH="254000" progId="Equation.3">
                  <p:embed/>
                  <p:pic>
                    <p:nvPicPr>
                      <p:cNvPr id="327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736850"/>
                        <a:ext cx="3567112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0029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2D8CE33-3366-74CE-18F2-653F46D3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408"/>
            <a:ext cx="6894267" cy="6362700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Read </a:t>
            </a:r>
            <a:r>
              <a:rPr lang="en-US" altLang="ja-JP" sz="2800" b="1" dirty="0" err="1">
                <a:solidFill>
                  <a:srgbClr val="0000FF"/>
                </a:solidFill>
              </a:rPr>
              <a:t>prm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58B006-CB90-D8AC-EEC7-22D09D88E4A6}"/>
              </a:ext>
            </a:extLst>
          </p:cNvPr>
          <p:cNvSpPr/>
          <p:nvPr/>
        </p:nvSpPr>
        <p:spPr>
          <a:xfrm>
            <a:off x="1200873" y="6196426"/>
            <a:ext cx="7501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63931F-6142-20F3-88EC-1BA347D90F90}"/>
              </a:ext>
            </a:extLst>
          </p:cNvPr>
          <p:cNvSpPr txBox="1"/>
          <p:nvPr/>
        </p:nvSpPr>
        <p:spPr>
          <a:xfrm>
            <a:off x="2118325" y="3244704"/>
            <a:ext cx="4572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Updated the fitting parameters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C54E16-D754-57BB-CD89-22B940C5AE59}"/>
              </a:ext>
            </a:extLst>
          </p:cNvPr>
          <p:cNvSpPr/>
          <p:nvPr/>
        </p:nvSpPr>
        <p:spPr>
          <a:xfrm>
            <a:off x="-1" y="3072440"/>
            <a:ext cx="195104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41AA8A-9A51-9D17-7B89-52506C41C4B4}"/>
              </a:ext>
            </a:extLst>
          </p:cNvPr>
          <p:cNvSpPr/>
          <p:nvPr/>
        </p:nvSpPr>
        <p:spPr>
          <a:xfrm>
            <a:off x="-18329" y="3638320"/>
            <a:ext cx="195104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16682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DEF47A-54DB-4FCA-9654-E3084B1C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3999" cy="839510"/>
          </a:xfrm>
        </p:spPr>
        <p:txBody>
          <a:bodyPr/>
          <a:lstStyle/>
          <a:p>
            <a:pPr eaLnBrk="1" hangingPunct="1"/>
            <a:r>
              <a:rPr lang="en-US" altLang="ja-JP" sz="3323" b="1" dirty="0">
                <a:solidFill>
                  <a:srgbClr val="0000FF"/>
                </a:solidFill>
              </a:rPr>
              <a:t>Boltzmann</a:t>
            </a:r>
            <a:r>
              <a:rPr lang="ja-JP" altLang="en-US" sz="3323" b="1" dirty="0">
                <a:solidFill>
                  <a:srgbClr val="0000FF"/>
                </a:solidFill>
              </a:rPr>
              <a:t>方程式</a:t>
            </a:r>
            <a:r>
              <a:rPr lang="en-US" altLang="ja-JP" sz="3323" b="1" dirty="0">
                <a:solidFill>
                  <a:srgbClr val="0000FF"/>
                </a:solidFill>
              </a:rPr>
              <a:t>:</a:t>
            </a:r>
            <a:r>
              <a:rPr lang="ja-JP" altLang="en-US" sz="3323" b="1" dirty="0">
                <a:solidFill>
                  <a:srgbClr val="0000FF"/>
                </a:solidFill>
              </a:rPr>
              <a:t> 散乱の緩和時間近似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/>
              <p:nvPr/>
            </p:nvSpPr>
            <p:spPr bwMode="auto">
              <a:xfrm>
                <a:off x="251520" y="908720"/>
                <a:ext cx="8612796" cy="58430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平衡分布関数　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非平衡分布関数　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Boltzmann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𝒅𝒇</m:t>
                        </m:r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sub>
                    </m:sSub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F: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外場項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ドリフト項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):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時間変化が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外場による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k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(t)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分布だけに影響を与えた場合の項 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f>
                      <m:fPr>
                        <m:ctrlPr>
                          <a:rPr kumimoji="1" lang="ja-JP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=&gt;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</a:t>
                </a: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分布は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における</a:t>
                </a:r>
                <a14:m>
                  <m:oMath xmlns:m="http://schemas.openxmlformats.org/officeDocument/2006/math"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𝒕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に対応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)−</m:t>
                            </m:r>
                            <m:f>
                              <m:f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ドリフト項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時間変化が定速運動による 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r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(t)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分布だけに影響を与えた場合の項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における</a:t>
                </a: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分布は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における</a:t>
                </a:r>
                <a14:m>
                  <m:oMath xmlns:m="http://schemas.openxmlformats.org/officeDocument/2006/math"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𝒕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𝒕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𝛥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に対応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d>
                              <m:d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𝛥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 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),</m:t>
                            </m:r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𝛥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C: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散乱項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外場、定速運動以外の効果。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緩和時間近似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平衡分布関数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からの変化が小さく、</a:t>
                </a:r>
                <a:b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　　　　　　　　　　非平衡状態を維持する原因がなくなったら平衡状態へ戻ると仮定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Boltzmann-Bloch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方程式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定常状態</a:t>
                </a:r>
                <a:r>
                  <a:rPr kumimoji="1" lang="ja-JP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=&gt; </a:t>
                </a: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=&gt; </a:t>
                </a: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𝐤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den>
                    </m:f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kumimoji="1" lang="ja-JP" alt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kumimoji="1" lang="ja-JP" altLang="en-US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𝒕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𝜵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sSub>
                      <m:sSub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ja-JP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𝑭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sSub>
                          <m:sSubPr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𝝏</m:t>
                        </m:r>
                        <m: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den>
                    </m:f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46565548-F60E-4162-94DF-DB811ADC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08720"/>
                <a:ext cx="8612796" cy="5843027"/>
              </a:xfrm>
              <a:prstGeom prst="rect">
                <a:avLst/>
              </a:prstGeom>
              <a:blipFill>
                <a:blip r:embed="rId3"/>
                <a:stretch>
                  <a:fillRect l="-354" t="-4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B159F9-5657-485E-93BD-7351742FB1C2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94168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Thermoelectricity: Boltzmann equation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467544" y="1048459"/>
                <a:ext cx="8676456" cy="576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Boltzmann-Bloch equation</a:t>
                </a:r>
                <a:endParaRPr kumimoji="1" lang="ja-JP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d>
                          <m:d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group velocity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d>
                          <m:d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phase velocity</a:t>
                </a:r>
                <a:endParaRPr kumimoji="1" lang="ja-JP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 </a:t>
                </a:r>
                <a:endParaRPr kumimoji="1" lang="ja-JP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Steady-state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</a:t>
                </a:r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Non-uniform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and chemical potential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𝜼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den>
                        </m:f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den>
                        </m:f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</a:t>
                </a:r>
                <a:endParaRPr kumimoji="1" lang="ja-JP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𝜕𝜀</m:t>
                            </m:r>
                            <m:d>
                              <m:d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den>
                        </m:f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𝜕𝜀</m:t>
                            </m:r>
                          </m:den>
                        </m:f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1" lang="ja-JP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𝜕𝜀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</m:d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𝜕𝜀</m:t>
                        </m:r>
                      </m:den>
                    </m:f>
                    <m:sSub>
                      <m:sSubPr>
                        <m:ctrlPr>
                          <a:rPr kumimoji="1" lang="ja-JP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  <m:f>
                          <m:f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𝜂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𝜕𝜀</m:t>
                        </m:r>
                      </m:den>
                    </m:f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den>
                    </m:f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𝜂</m:t>
                            </m:r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48459"/>
                <a:ext cx="8676456" cy="5764720"/>
              </a:xfrm>
              <a:prstGeom prst="rect">
                <a:avLst/>
              </a:prstGeom>
              <a:blipFill>
                <a:blip r:embed="rId3"/>
                <a:stretch>
                  <a:fillRect l="-1124" t="-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259087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ja-JP" sz="3600" b="1">
                <a:solidFill>
                  <a:srgbClr val="0000FF"/>
                </a:solidFill>
              </a:rPr>
              <a:t>T dependence of mobility vs scat. mechanism</a:t>
            </a:r>
            <a:endParaRPr lang="ja-JP" altLang="en-US" sz="36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688" name="Text Box 8"/>
              <p:cNvSpPr txBox="1">
                <a:spLocks noChangeArrowheads="1"/>
              </p:cNvSpPr>
              <p:nvPr/>
            </p:nvSpPr>
            <p:spPr bwMode="auto">
              <a:xfrm>
                <a:off x="152401" y="764704"/>
                <a:ext cx="8812087" cy="2979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imp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∝</m:t>
                    </m:r>
                    <m:sSup>
                      <m:s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acou</m:t>
                        </m:r>
                        <m: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opt</m:t>
                        </m:r>
                        <m: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∝</m:t>
                    </m:r>
                    <m:func>
                      <m:func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ja-JP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1" lang="ja-JP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𝑖𝑚𝑝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𝑎𝑐𝑜𝑢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ja-JP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𝑜𝑝𝑡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STO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における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LO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フォノン散乱には、主に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〖ℏω〗_0= 99.0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と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〖ℏω〗_0= 58.0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meV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のエネルギーの高い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つの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LO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フォノン（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LO3, LO2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）が寄与しており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[8][9]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、エネルギーの低い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LO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フォノン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(LO1)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は殆ど寄与しない。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2768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1" y="764704"/>
                <a:ext cx="8812087" cy="2979983"/>
              </a:xfrm>
              <a:prstGeom prst="rect">
                <a:avLst/>
              </a:prstGeom>
              <a:blipFill>
                <a:blip r:embed="rId3"/>
                <a:stretch>
                  <a:fillRect l="-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DBE9092-4C47-4683-B6B9-9D4CFC356995}"/>
              </a:ext>
            </a:extLst>
          </p:cNvPr>
          <p:cNvGrpSpPr/>
          <p:nvPr/>
        </p:nvGrpSpPr>
        <p:grpSpPr>
          <a:xfrm>
            <a:off x="1907704" y="3744687"/>
            <a:ext cx="5400040" cy="2937510"/>
            <a:chOff x="137976" y="-42042"/>
            <a:chExt cx="5484495" cy="2983632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DEBEA6A-B8E6-49DD-8E78-25FEFD537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82"/>
            <a:stretch/>
          </p:blipFill>
          <p:spPr bwMode="auto">
            <a:xfrm>
              <a:off x="684537" y="-42042"/>
              <a:ext cx="4322445" cy="2224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テキスト ボックス 2">
              <a:extLst>
                <a:ext uri="{FF2B5EF4-FFF2-40B4-BE49-F238E27FC236}">
                  <a16:creationId xmlns:a16="http://schemas.microsoft.com/office/drawing/2014/main" id="{16541B0C-9B53-4550-93F4-21A5C33D7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662" y="-30167"/>
              <a:ext cx="375994" cy="33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1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(a)</a:t>
              </a:r>
              <a:endParaRPr kumimoji="1" lang="ja-JP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28" name="テキスト ボックス 2">
              <a:extLst>
                <a:ext uri="{FF2B5EF4-FFF2-40B4-BE49-F238E27FC236}">
                  <a16:creationId xmlns:a16="http://schemas.microsoft.com/office/drawing/2014/main" id="{34B777BA-295B-476F-9A10-A25192344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971" y="-30167"/>
              <a:ext cx="375994" cy="33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1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(b)</a:t>
              </a:r>
              <a:endParaRPr kumimoji="1" lang="ja-JP" altLang="en-US" sz="11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29" name="テキスト ボックス 116">
              <a:extLst>
                <a:ext uri="{FF2B5EF4-FFF2-40B4-BE49-F238E27FC236}">
                  <a16:creationId xmlns:a16="http://schemas.microsoft.com/office/drawing/2014/main" id="{84397C59-C1CE-4976-88D8-301531A3F2BD}"/>
                </a:ext>
              </a:extLst>
            </p:cNvPr>
            <p:cNvSpPr txBox="1"/>
            <p:nvPr/>
          </p:nvSpPr>
          <p:spPr>
            <a:xfrm>
              <a:off x="137976" y="2245047"/>
              <a:ext cx="5484495" cy="69654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1" i="0" u="sng" strike="noStrike" kern="1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図 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4‑18	</a:t>
              </a:r>
              <a:r>
                <a:rPr kumimoji="1" lang="en-US" sz="1100" b="1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x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 = 0.07</a:t>
              </a:r>
              <a:r>
                <a:rPr kumimoji="1" lang="ja-JP" alt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の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STOH</a:t>
              </a:r>
              <a:r>
                <a:rPr kumimoji="1" lang="ja-JP" alt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薄膜の移動度の温度依存性の実測値（赤丸）と 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(a)</a:t>
              </a:r>
              <a:r>
                <a:rPr kumimoji="1" lang="ja-JP" alt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イオン化不純物散乱と音響フォノン散乱 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(b)</a:t>
              </a:r>
              <a:r>
                <a:rPr kumimoji="1" lang="ja-JP" alt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イオン化不純物散乱と光学フォノン散乱 を組み合わせたモデルによるフィッティング結果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. </a:t>
              </a:r>
              <a:r>
                <a:rPr kumimoji="1" lang="ja-JP" alt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（黒の実線）</a:t>
              </a:r>
              <a:r>
                <a:rPr kumimoji="1" lang="en-US" sz="11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rPr>
                <a:t>.</a:t>
              </a:r>
              <a:endParaRPr kumimoji="1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659161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09600"/>
          </a:xfrm>
        </p:spPr>
        <p:txBody>
          <a:bodyPr/>
          <a:lstStyle/>
          <a:p>
            <a:pPr eaLnBrk="1" hangingPunct="1"/>
            <a:r>
              <a:rPr lang="ja-JP" altLang="en-US" sz="2000"/>
              <a:t>熱電変換</a:t>
            </a:r>
          </a:p>
        </p:txBody>
      </p:sp>
      <p:pic>
        <p:nvPicPr>
          <p:cNvPr id="3235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3848472" cy="25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3848472" cy="31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3164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To get better fitting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848C9E2-425C-1596-2873-98AEADE0727E}"/>
              </a:ext>
            </a:extLst>
          </p:cNvPr>
          <p:cNvSpPr/>
          <p:nvPr/>
        </p:nvSpPr>
        <p:spPr>
          <a:xfrm>
            <a:off x="269549" y="1536154"/>
            <a:ext cx="8861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Edit parameter file and run ‘simulate’ to get better simulation result</a:t>
            </a:r>
          </a:p>
          <a:p>
            <a:pPr marL="5143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Then perform ‘fit’ for least-squares fitting</a:t>
            </a:r>
          </a:p>
          <a:p>
            <a:pPr marL="5143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Press ‘read </a:t>
            </a:r>
            <a:r>
              <a:rPr kumimoji="0" lang="en-US" altLang="ja-JP" sz="2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prm</a:t>
            </a:r>
            <a:r>
              <a:rPr kumimoji="0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 to read the parameter file to the dialog</a:t>
            </a:r>
          </a:p>
          <a:p>
            <a:pPr marL="5143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1 – 3 to get a good result</a:t>
            </a:r>
            <a:endParaRPr kumimoji="0" lang="en-US" altLang="ja-JP" sz="2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5090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3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IMS１">
  <a:themeElements>
    <a:clrScheme name="NIMS１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NIMS１">
      <a:majorFont>
        <a:latin typeface="Swis721 BlkCn BT"/>
        <a:ea typeface="小塚ゴシック Pro B"/>
        <a:cs typeface=""/>
      </a:majorFont>
      <a:minorFont>
        <a:latin typeface="小塚ゴシック Std R"/>
        <a:ea typeface="小塚ゴシック Std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6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rison Sans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6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rison Sans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NIMS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IMS１">
  <a:themeElements>
    <a:clrScheme name="NIMS１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NIMS１">
      <a:majorFont>
        <a:latin typeface="Swis721 BlkCn BT"/>
        <a:ea typeface="小塚ゴシック Pro B"/>
        <a:cs typeface=""/>
      </a:majorFont>
      <a:minorFont>
        <a:latin typeface="小塚ゴシック Std R"/>
        <a:ea typeface="小塚ゴシック Std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6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rison Sans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6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rison Sans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NIMS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MS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MS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TM02836342[[fn=イオン]]</Template>
  <TotalTime>6507</TotalTime>
  <Words>7827</Words>
  <Application>Microsoft Office PowerPoint</Application>
  <PresentationFormat>画面に合わせる (4:3)</PresentationFormat>
  <Paragraphs>1015</Paragraphs>
  <Slides>83</Slides>
  <Notes>52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12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83</vt:i4>
      </vt:variant>
    </vt:vector>
  </HeadingPairs>
  <TitlesOfParts>
    <vt:vector size="108" baseType="lpstr">
      <vt:lpstr>ＭＳ Ｐゴシック</vt:lpstr>
      <vt:lpstr>Swis721 BlkCn BT</vt:lpstr>
      <vt:lpstr>小塚ゴシック Std R</vt:lpstr>
      <vt:lpstr>游ゴシック</vt:lpstr>
      <vt:lpstr>Arial</vt:lpstr>
      <vt:lpstr>Arial Black</vt:lpstr>
      <vt:lpstr>Calibri</vt:lpstr>
      <vt:lpstr>Cambria Math</vt:lpstr>
      <vt:lpstr>Times New Roman</vt:lpstr>
      <vt:lpstr>30_標準デザイン</vt:lpstr>
      <vt:lpstr>1_NIMS１</vt:lpstr>
      <vt:lpstr>2_NIMS１</vt:lpstr>
      <vt:lpstr>4_標準デザイン</vt:lpstr>
      <vt:lpstr>16_標準デザイン</vt:lpstr>
      <vt:lpstr>2_Office ​​テーマ</vt:lpstr>
      <vt:lpstr>20_標準デザイン</vt:lpstr>
      <vt:lpstr>3_標準デザイン</vt:lpstr>
      <vt:lpstr>12_標準デザイン</vt:lpstr>
      <vt:lpstr>標準デザイン</vt:lpstr>
      <vt:lpstr>7_標準デザイン</vt:lpstr>
      <vt:lpstr>10_標準デザイン</vt:lpstr>
      <vt:lpstr>Worksheet</vt:lpstr>
      <vt:lpstr>数式</vt:lpstr>
      <vt:lpstr>Stanford Graphics ｽﾗｲﾄﾞ</vt:lpstr>
      <vt:lpstr>Equation.3</vt:lpstr>
      <vt:lpstr>Seebeck analysis</vt:lpstr>
      <vt:lpstr>Seebeck analysis</vt:lpstr>
      <vt:lpstr>Simulate</vt:lpstr>
      <vt:lpstr>Simulate</vt:lpstr>
      <vt:lpstr>Fit</vt:lpstr>
      <vt:lpstr>Fit</vt:lpstr>
      <vt:lpstr>Edit prm</vt:lpstr>
      <vt:lpstr>Read prm</vt:lpstr>
      <vt:lpstr>To get better fitting</vt:lpstr>
      <vt:lpstr>Old documents</vt:lpstr>
      <vt:lpstr>PowerPoint プレゼンテーション</vt:lpstr>
      <vt:lpstr>Seebeck.py</vt:lpstr>
      <vt:lpstr>Seebeck.py</vt:lpstr>
      <vt:lpstr>Data file (.xlsx / .csv)</vt:lpstr>
      <vt:lpstr>Parameter file (.in)</vt:lpstr>
      <vt:lpstr>Plot distribution functions and Fermi integrals</vt:lpstr>
      <vt:lpstr>Plot Seebeck related properties</vt:lpstr>
      <vt:lpstr>Plot Seebeck related properties: r = 0.5</vt:lpstr>
      <vt:lpstr>Plot Seebeck related properties: r = 0.0</vt:lpstr>
      <vt:lpstr>Plot Seebeck related properties: r = -0.5</vt:lpstr>
      <vt:lpstr>Plot Hall related properties: r = 0.5</vt:lpstr>
      <vt:lpstr>Plot Hall related properties: r = 0.0</vt:lpstr>
      <vt:lpstr>Plot Hall related properties: r = 2.0</vt:lpstr>
      <vt:lpstr>Analysis</vt:lpstr>
      <vt:lpstr>Step　0’: Delete parameter file for reset</vt:lpstr>
      <vt:lpstr>Step 0: Analyze scattering factor r if possible</vt:lpstr>
      <vt:lpstr>File format</vt:lpstr>
      <vt:lpstr>Step 0’: Create and edit .in file</vt:lpstr>
      <vt:lpstr>Simulate Jonker / Pisarenko plots</vt:lpstr>
      <vt:lpstr>Step 1: Simulate Jonker / Pisarenko plots</vt:lpstr>
      <vt:lpstr>Step 2: Find better fit by changing meff and l0</vt:lpstr>
      <vt:lpstr>Step 3: Fit to Pisarenko plot to extract m*</vt:lpstr>
      <vt:lpstr>Step 4: Check mode=‘sim’ with the optimized parameters</vt:lpstr>
      <vt:lpstr>Step 5: Check properties</vt:lpstr>
      <vt:lpstr>Step 6: Check properties at different T</vt:lpstr>
      <vt:lpstr>cf. Properties at different T (r = 0.0)</vt:lpstr>
      <vt:lpstr>Data file (.xlsx / .csv): Calculate L from T, Ne and  data</vt:lpstr>
      <vt:lpstr>Calculate L from T, Ne and  data</vt:lpstr>
      <vt:lpstr>Data file (.xlsx / .csv): Calculate FHall from Hall data</vt:lpstr>
      <vt:lpstr>Calculate FHall from Hall data</vt:lpstr>
      <vt:lpstr>Theory</vt:lpstr>
      <vt:lpstr>PowerPoint プレゼンテーション</vt:lpstr>
      <vt:lpstr>PowerPoint プレゼンテーション</vt:lpstr>
      <vt:lpstr>有効質量からわかる量</vt:lpstr>
      <vt:lpstr>平衡統計力学</vt:lpstr>
      <vt:lpstr>非平衡統計力学</vt:lpstr>
      <vt:lpstr>Boltzmann方程式</vt:lpstr>
      <vt:lpstr>Boltzmann方程式</vt:lpstr>
      <vt:lpstr>注：ボルツマンの輸送方程式: 全微分を取ると符号が逆転</vt:lpstr>
      <vt:lpstr>Boltzmann equation: Stead-state</vt:lpstr>
      <vt:lpstr>電流－電圧特性</vt:lpstr>
      <vt:lpstr>Thermoelectric properties</vt:lpstr>
      <vt:lpstr>Calculation</vt:lpstr>
      <vt:lpstr>Electron-only Free electron model</vt:lpstr>
      <vt:lpstr>PowerPoint プレゼンテーション</vt:lpstr>
      <vt:lpstr>PowerPoint プレゼンテーション</vt:lpstr>
      <vt:lpstr>キャリアの散乱</vt:lpstr>
      <vt:lpstr>キャリアの散乱</vt:lpstr>
      <vt:lpstr>PowerPoint プレゼンテーション</vt:lpstr>
      <vt:lpstr>PowerPoint プレゼンテーション</vt:lpstr>
      <vt:lpstr>平均緩和時間 ⟨τ⟩</vt:lpstr>
      <vt:lpstr>Hall effect</vt:lpstr>
      <vt:lpstr>Hall因子 FHall</vt:lpstr>
      <vt:lpstr>PowerPoint プレゼンテーション</vt:lpstr>
      <vt:lpstr>Jonker/Pisarenkoプロット</vt:lpstr>
      <vt:lpstr>Weighted mobility</vt:lpstr>
      <vt:lpstr>電子の熱伝導率: Wiedemann-Frantzの法則</vt:lpstr>
      <vt:lpstr>PowerPoint プレゼンテーション</vt:lpstr>
      <vt:lpstr>PowerPoint プレゼンテーション</vt:lpstr>
      <vt:lpstr>Mott’s formula of Seebeck coefficient</vt:lpstr>
      <vt:lpstr>自由電子密度、自由正孔密度</vt:lpstr>
      <vt:lpstr>有効質量からわかる量</vt:lpstr>
      <vt:lpstr>気体の熱伝導率</vt:lpstr>
      <vt:lpstr>局在電子のSeebeck係数符号反転</vt:lpstr>
      <vt:lpstr>Other slides</vt:lpstr>
      <vt:lpstr>移動度</vt:lpstr>
      <vt:lpstr>フォノンの散乱時間 熱電変換</vt:lpstr>
      <vt:lpstr>熱電変換</vt:lpstr>
      <vt:lpstr>T dependence of mobility vs scat. mechanism</vt:lpstr>
      <vt:lpstr>Boltzmann方程式: 散乱の緩和時間近似</vt:lpstr>
      <vt:lpstr>Thermoelectricity: Boltzmann equation</vt:lpstr>
      <vt:lpstr>T dependence of mobility vs scat. mechanism</vt:lpstr>
      <vt:lpstr>熱電変換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統計力学(C)</dc:title>
  <dc:creator>Satoru Matsuishi</dc:creator>
  <cp:lastModifiedBy>神谷 利夫</cp:lastModifiedBy>
  <cp:revision>426</cp:revision>
  <cp:lastPrinted>2017-09-26T00:42:39Z</cp:lastPrinted>
  <dcterms:created xsi:type="dcterms:W3CDTF">2017-09-19T02:25:02Z</dcterms:created>
  <dcterms:modified xsi:type="dcterms:W3CDTF">2023-06-12T02:26:34Z</dcterms:modified>
</cp:coreProperties>
</file>