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4016" r:id="rId2"/>
    <p:sldMasterId id="2147484041" r:id="rId3"/>
    <p:sldMasterId id="2147484053" r:id="rId4"/>
    <p:sldMasterId id="2147484066" r:id="rId5"/>
    <p:sldMasterId id="2147484078" r:id="rId6"/>
  </p:sldMasterIdLst>
  <p:notesMasterIdLst>
    <p:notesMasterId r:id="rId42"/>
  </p:notesMasterIdLst>
  <p:sldIdLst>
    <p:sldId id="4954" r:id="rId7"/>
    <p:sldId id="4974" r:id="rId8"/>
    <p:sldId id="4017" r:id="rId9"/>
    <p:sldId id="4975" r:id="rId10"/>
    <p:sldId id="4025" r:id="rId11"/>
    <p:sldId id="3940" r:id="rId12"/>
    <p:sldId id="3716" r:id="rId13"/>
    <p:sldId id="4971" r:id="rId14"/>
    <p:sldId id="4972" r:id="rId15"/>
    <p:sldId id="4973" r:id="rId16"/>
    <p:sldId id="4955" r:id="rId17"/>
    <p:sldId id="4958" r:id="rId18"/>
    <p:sldId id="4957" r:id="rId19"/>
    <p:sldId id="4959" r:id="rId20"/>
    <p:sldId id="4960" r:id="rId21"/>
    <p:sldId id="4961" r:id="rId22"/>
    <p:sldId id="4962" r:id="rId23"/>
    <p:sldId id="4964" r:id="rId24"/>
    <p:sldId id="4963" r:id="rId25"/>
    <p:sldId id="4965" r:id="rId26"/>
    <p:sldId id="4966" r:id="rId27"/>
    <p:sldId id="4967" r:id="rId28"/>
    <p:sldId id="4968" r:id="rId29"/>
    <p:sldId id="4969" r:id="rId30"/>
    <p:sldId id="4970" r:id="rId31"/>
    <p:sldId id="4015" r:id="rId32"/>
    <p:sldId id="4037" r:id="rId33"/>
    <p:sldId id="4029" r:id="rId34"/>
    <p:sldId id="4036" r:id="rId35"/>
    <p:sldId id="4016" r:id="rId36"/>
    <p:sldId id="4020" r:id="rId37"/>
    <p:sldId id="4021" r:id="rId38"/>
    <p:sldId id="4022" r:id="rId39"/>
    <p:sldId id="4023" r:id="rId40"/>
    <p:sldId id="4024" r:id="rId4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1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3" autoAdjust="0"/>
    <p:restoredTop sz="96652" autoAdjust="0"/>
  </p:normalViewPr>
  <p:slideViewPr>
    <p:cSldViewPr snapToGrid="0">
      <p:cViewPr>
        <p:scale>
          <a:sx n="125" d="100"/>
          <a:sy n="125" d="100"/>
        </p:scale>
        <p:origin x="-88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kami\Desktop\wm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icrosoft%20PowerPoint%20&#20869;&#12398;&#12464;&#12521;&#12501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1/(1+exp(+))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Sheet1!$A$2:$A$197</c:f>
              <c:numCache>
                <c:formatCode>General</c:formatCode>
                <c:ptCount val="196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  <c:pt idx="21">
                  <c:v>0.42</c:v>
                </c:pt>
                <c:pt idx="22">
                  <c:v>0.44</c:v>
                </c:pt>
                <c:pt idx="23">
                  <c:v>0.46</c:v>
                </c:pt>
                <c:pt idx="24">
                  <c:v>0.48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0.57999999999999996</c:v>
                </c:pt>
                <c:pt idx="30">
                  <c:v>0.6</c:v>
                </c:pt>
                <c:pt idx="31">
                  <c:v>0.62</c:v>
                </c:pt>
                <c:pt idx="32">
                  <c:v>0.64</c:v>
                </c:pt>
                <c:pt idx="33">
                  <c:v>0.66</c:v>
                </c:pt>
                <c:pt idx="34">
                  <c:v>0.68</c:v>
                </c:pt>
                <c:pt idx="35">
                  <c:v>0.7</c:v>
                </c:pt>
                <c:pt idx="36">
                  <c:v>0.72</c:v>
                </c:pt>
                <c:pt idx="37">
                  <c:v>0.74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0.82</c:v>
                </c:pt>
                <c:pt idx="42">
                  <c:v>0.84</c:v>
                </c:pt>
                <c:pt idx="43">
                  <c:v>0.86</c:v>
                </c:pt>
                <c:pt idx="44">
                  <c:v>0.88</c:v>
                </c:pt>
                <c:pt idx="45">
                  <c:v>0.9</c:v>
                </c:pt>
                <c:pt idx="46">
                  <c:v>0.92</c:v>
                </c:pt>
                <c:pt idx="47">
                  <c:v>0.94</c:v>
                </c:pt>
                <c:pt idx="48">
                  <c:v>0.96</c:v>
                </c:pt>
                <c:pt idx="49">
                  <c:v>0.98</c:v>
                </c:pt>
                <c:pt idx="50">
                  <c:v>1</c:v>
                </c:pt>
                <c:pt idx="51">
                  <c:v>1.02</c:v>
                </c:pt>
                <c:pt idx="52">
                  <c:v>1.04</c:v>
                </c:pt>
                <c:pt idx="53">
                  <c:v>1.06</c:v>
                </c:pt>
                <c:pt idx="54">
                  <c:v>1.08</c:v>
                </c:pt>
                <c:pt idx="55">
                  <c:v>1.1000000000000001</c:v>
                </c:pt>
                <c:pt idx="56">
                  <c:v>1.1200000000000001</c:v>
                </c:pt>
                <c:pt idx="57">
                  <c:v>1.1399999999999999</c:v>
                </c:pt>
                <c:pt idx="58">
                  <c:v>1.1599999999999999</c:v>
                </c:pt>
                <c:pt idx="59">
                  <c:v>1.18</c:v>
                </c:pt>
                <c:pt idx="60">
                  <c:v>1.2</c:v>
                </c:pt>
                <c:pt idx="61">
                  <c:v>1.22</c:v>
                </c:pt>
                <c:pt idx="62">
                  <c:v>1.24</c:v>
                </c:pt>
                <c:pt idx="63">
                  <c:v>1.26</c:v>
                </c:pt>
                <c:pt idx="64">
                  <c:v>1.28</c:v>
                </c:pt>
                <c:pt idx="65">
                  <c:v>1.3</c:v>
                </c:pt>
                <c:pt idx="66">
                  <c:v>1.32</c:v>
                </c:pt>
                <c:pt idx="67">
                  <c:v>1.34</c:v>
                </c:pt>
                <c:pt idx="68">
                  <c:v>1.36</c:v>
                </c:pt>
                <c:pt idx="69">
                  <c:v>1.38</c:v>
                </c:pt>
                <c:pt idx="70">
                  <c:v>1.4</c:v>
                </c:pt>
                <c:pt idx="71">
                  <c:v>1.42</c:v>
                </c:pt>
                <c:pt idx="72">
                  <c:v>1.44</c:v>
                </c:pt>
                <c:pt idx="73">
                  <c:v>1.46</c:v>
                </c:pt>
                <c:pt idx="74">
                  <c:v>1.48</c:v>
                </c:pt>
                <c:pt idx="75">
                  <c:v>1.5</c:v>
                </c:pt>
                <c:pt idx="76">
                  <c:v>1.52</c:v>
                </c:pt>
                <c:pt idx="77">
                  <c:v>1.54</c:v>
                </c:pt>
                <c:pt idx="78">
                  <c:v>1.56</c:v>
                </c:pt>
                <c:pt idx="79">
                  <c:v>1.58</c:v>
                </c:pt>
                <c:pt idx="80">
                  <c:v>1.6</c:v>
                </c:pt>
                <c:pt idx="81">
                  <c:v>1.62</c:v>
                </c:pt>
                <c:pt idx="82">
                  <c:v>1.64</c:v>
                </c:pt>
                <c:pt idx="83">
                  <c:v>1.66</c:v>
                </c:pt>
                <c:pt idx="84">
                  <c:v>1.68</c:v>
                </c:pt>
                <c:pt idx="85">
                  <c:v>1.7</c:v>
                </c:pt>
                <c:pt idx="86">
                  <c:v>1.72</c:v>
                </c:pt>
                <c:pt idx="87">
                  <c:v>1.74</c:v>
                </c:pt>
                <c:pt idx="88">
                  <c:v>1.76</c:v>
                </c:pt>
                <c:pt idx="89">
                  <c:v>1.78</c:v>
                </c:pt>
                <c:pt idx="90">
                  <c:v>1.8</c:v>
                </c:pt>
                <c:pt idx="91">
                  <c:v>1.82</c:v>
                </c:pt>
                <c:pt idx="92">
                  <c:v>1.84</c:v>
                </c:pt>
                <c:pt idx="93">
                  <c:v>1.86</c:v>
                </c:pt>
                <c:pt idx="94">
                  <c:v>1.88</c:v>
                </c:pt>
                <c:pt idx="95">
                  <c:v>1.9</c:v>
                </c:pt>
                <c:pt idx="96">
                  <c:v>1.92</c:v>
                </c:pt>
                <c:pt idx="97">
                  <c:v>1.94</c:v>
                </c:pt>
                <c:pt idx="98">
                  <c:v>1.96</c:v>
                </c:pt>
                <c:pt idx="99">
                  <c:v>1.98</c:v>
                </c:pt>
                <c:pt idx="100">
                  <c:v>2</c:v>
                </c:pt>
                <c:pt idx="101">
                  <c:v>2.02</c:v>
                </c:pt>
                <c:pt idx="102">
                  <c:v>2.04</c:v>
                </c:pt>
                <c:pt idx="103">
                  <c:v>2.06</c:v>
                </c:pt>
                <c:pt idx="104">
                  <c:v>2.08</c:v>
                </c:pt>
                <c:pt idx="105">
                  <c:v>2.1</c:v>
                </c:pt>
                <c:pt idx="106">
                  <c:v>2.12</c:v>
                </c:pt>
                <c:pt idx="107">
                  <c:v>2.14</c:v>
                </c:pt>
                <c:pt idx="108">
                  <c:v>2.16</c:v>
                </c:pt>
                <c:pt idx="109">
                  <c:v>2.1800000000000002</c:v>
                </c:pt>
                <c:pt idx="110">
                  <c:v>2.2000000000000002</c:v>
                </c:pt>
                <c:pt idx="111">
                  <c:v>2.2200000000000002</c:v>
                </c:pt>
                <c:pt idx="112">
                  <c:v>2.2400000000000002</c:v>
                </c:pt>
                <c:pt idx="113">
                  <c:v>2.2599999999999998</c:v>
                </c:pt>
                <c:pt idx="114">
                  <c:v>2.2799999999999998</c:v>
                </c:pt>
                <c:pt idx="115">
                  <c:v>2.2999999999999998</c:v>
                </c:pt>
                <c:pt idx="116">
                  <c:v>2.3199999999999998</c:v>
                </c:pt>
                <c:pt idx="117">
                  <c:v>2.34</c:v>
                </c:pt>
                <c:pt idx="118">
                  <c:v>2.36</c:v>
                </c:pt>
                <c:pt idx="119">
                  <c:v>2.38</c:v>
                </c:pt>
                <c:pt idx="120">
                  <c:v>2.4</c:v>
                </c:pt>
                <c:pt idx="121">
                  <c:v>2.42</c:v>
                </c:pt>
                <c:pt idx="122">
                  <c:v>2.44</c:v>
                </c:pt>
                <c:pt idx="123">
                  <c:v>2.46</c:v>
                </c:pt>
                <c:pt idx="124">
                  <c:v>2.48</c:v>
                </c:pt>
                <c:pt idx="125">
                  <c:v>2.5</c:v>
                </c:pt>
                <c:pt idx="126">
                  <c:v>2.52</c:v>
                </c:pt>
                <c:pt idx="127">
                  <c:v>2.54</c:v>
                </c:pt>
                <c:pt idx="128">
                  <c:v>2.56</c:v>
                </c:pt>
                <c:pt idx="129">
                  <c:v>2.58</c:v>
                </c:pt>
                <c:pt idx="130">
                  <c:v>2.6</c:v>
                </c:pt>
                <c:pt idx="131">
                  <c:v>2.62</c:v>
                </c:pt>
                <c:pt idx="132">
                  <c:v>2.64</c:v>
                </c:pt>
                <c:pt idx="133">
                  <c:v>2.66</c:v>
                </c:pt>
                <c:pt idx="134">
                  <c:v>2.68</c:v>
                </c:pt>
                <c:pt idx="135">
                  <c:v>2.7</c:v>
                </c:pt>
                <c:pt idx="136">
                  <c:v>2.72</c:v>
                </c:pt>
                <c:pt idx="137">
                  <c:v>2.74</c:v>
                </c:pt>
                <c:pt idx="138">
                  <c:v>2.76</c:v>
                </c:pt>
                <c:pt idx="139">
                  <c:v>2.78</c:v>
                </c:pt>
                <c:pt idx="140">
                  <c:v>2.8</c:v>
                </c:pt>
                <c:pt idx="141">
                  <c:v>2.82</c:v>
                </c:pt>
                <c:pt idx="142">
                  <c:v>2.84</c:v>
                </c:pt>
                <c:pt idx="143">
                  <c:v>2.86</c:v>
                </c:pt>
                <c:pt idx="144">
                  <c:v>2.88</c:v>
                </c:pt>
                <c:pt idx="145">
                  <c:v>2.9</c:v>
                </c:pt>
                <c:pt idx="146">
                  <c:v>2.92</c:v>
                </c:pt>
                <c:pt idx="147">
                  <c:v>2.94</c:v>
                </c:pt>
                <c:pt idx="148">
                  <c:v>2.96</c:v>
                </c:pt>
                <c:pt idx="149">
                  <c:v>2.98</c:v>
                </c:pt>
                <c:pt idx="150">
                  <c:v>3</c:v>
                </c:pt>
                <c:pt idx="151">
                  <c:v>3.02</c:v>
                </c:pt>
                <c:pt idx="152">
                  <c:v>3.04</c:v>
                </c:pt>
                <c:pt idx="153">
                  <c:v>3.06</c:v>
                </c:pt>
                <c:pt idx="154">
                  <c:v>3.08</c:v>
                </c:pt>
                <c:pt idx="155">
                  <c:v>3.1</c:v>
                </c:pt>
                <c:pt idx="156">
                  <c:v>3.12</c:v>
                </c:pt>
                <c:pt idx="157">
                  <c:v>3.14</c:v>
                </c:pt>
                <c:pt idx="158">
                  <c:v>3.16</c:v>
                </c:pt>
                <c:pt idx="159">
                  <c:v>3.18</c:v>
                </c:pt>
                <c:pt idx="160">
                  <c:v>3.2</c:v>
                </c:pt>
                <c:pt idx="161">
                  <c:v>3.22</c:v>
                </c:pt>
                <c:pt idx="162">
                  <c:v>3.24</c:v>
                </c:pt>
                <c:pt idx="163">
                  <c:v>3.26</c:v>
                </c:pt>
                <c:pt idx="164">
                  <c:v>3.28</c:v>
                </c:pt>
                <c:pt idx="165">
                  <c:v>3.3</c:v>
                </c:pt>
                <c:pt idx="166">
                  <c:v>3.32</c:v>
                </c:pt>
                <c:pt idx="167">
                  <c:v>3.34</c:v>
                </c:pt>
                <c:pt idx="168">
                  <c:v>3.36</c:v>
                </c:pt>
                <c:pt idx="169">
                  <c:v>3.38</c:v>
                </c:pt>
                <c:pt idx="170">
                  <c:v>3.4</c:v>
                </c:pt>
                <c:pt idx="171">
                  <c:v>3.42</c:v>
                </c:pt>
                <c:pt idx="172">
                  <c:v>3.44</c:v>
                </c:pt>
                <c:pt idx="173">
                  <c:v>3.46</c:v>
                </c:pt>
                <c:pt idx="174">
                  <c:v>3.48</c:v>
                </c:pt>
                <c:pt idx="175">
                  <c:v>3.5</c:v>
                </c:pt>
                <c:pt idx="176">
                  <c:v>3.52</c:v>
                </c:pt>
                <c:pt idx="177">
                  <c:v>3.54</c:v>
                </c:pt>
                <c:pt idx="178">
                  <c:v>3.56</c:v>
                </c:pt>
                <c:pt idx="179">
                  <c:v>3.58</c:v>
                </c:pt>
                <c:pt idx="180">
                  <c:v>3.6</c:v>
                </c:pt>
                <c:pt idx="181">
                  <c:v>3.62</c:v>
                </c:pt>
                <c:pt idx="182">
                  <c:v>3.64</c:v>
                </c:pt>
                <c:pt idx="183">
                  <c:v>3.66</c:v>
                </c:pt>
                <c:pt idx="184">
                  <c:v>3.68</c:v>
                </c:pt>
                <c:pt idx="185">
                  <c:v>3.7</c:v>
                </c:pt>
                <c:pt idx="186">
                  <c:v>3.72</c:v>
                </c:pt>
                <c:pt idx="187">
                  <c:v>3.74</c:v>
                </c:pt>
                <c:pt idx="188">
                  <c:v>3.76</c:v>
                </c:pt>
                <c:pt idx="189">
                  <c:v>3.78</c:v>
                </c:pt>
                <c:pt idx="190">
                  <c:v>3.8</c:v>
                </c:pt>
                <c:pt idx="191">
                  <c:v>3.82</c:v>
                </c:pt>
                <c:pt idx="192">
                  <c:v>3.84</c:v>
                </c:pt>
                <c:pt idx="193">
                  <c:v>3.86</c:v>
                </c:pt>
                <c:pt idx="194">
                  <c:v>3.88</c:v>
                </c:pt>
                <c:pt idx="195">
                  <c:v>3.9</c:v>
                </c:pt>
              </c:numCache>
            </c:numRef>
          </c:xVal>
          <c:yVal>
            <c:numRef>
              <c:f>Sheet1!$C$2:$C$197</c:f>
              <c:numCache>
                <c:formatCode>General</c:formatCode>
                <c:ptCount val="196"/>
                <c:pt idx="0">
                  <c:v>0.99330714907571527</c:v>
                </c:pt>
                <c:pt idx="1">
                  <c:v>0.99260845865571812</c:v>
                </c:pt>
                <c:pt idx="2">
                  <c:v>0.99183742884684012</c:v>
                </c:pt>
                <c:pt idx="3">
                  <c:v>0.99098670134715205</c:v>
                </c:pt>
                <c:pt idx="4">
                  <c:v>0.99004819813309575</c:v>
                </c:pt>
                <c:pt idx="5">
                  <c:v>0.98901305736940681</c:v>
                </c:pt>
                <c:pt idx="6">
                  <c:v>0.98787156501572571</c:v>
                </c:pt>
                <c:pt idx="7">
                  <c:v>0.98661308217233512</c:v>
                </c:pt>
                <c:pt idx="8">
                  <c:v>0.98522596830672693</c:v>
                </c:pt>
                <c:pt idx="9">
                  <c:v>0.9836975006285591</c:v>
                </c:pt>
                <c:pt idx="10">
                  <c:v>0.98201379003790845</c:v>
                </c:pt>
                <c:pt idx="11">
                  <c:v>0.98015969426592253</c:v>
                </c:pt>
                <c:pt idx="12">
                  <c:v>0.97811872906386943</c:v>
                </c:pt>
                <c:pt idx="13">
                  <c:v>0.9758729785823308</c:v>
                </c:pt>
                <c:pt idx="14">
                  <c:v>0.97340300642313404</c:v>
                </c:pt>
                <c:pt idx="15">
                  <c:v>0.97068776924864364</c:v>
                </c:pt>
                <c:pt idx="16">
                  <c:v>0.96770453530154943</c:v>
                </c:pt>
                <c:pt idx="17">
                  <c:v>0.96442881072736386</c:v>
                </c:pt>
                <c:pt idx="18">
                  <c:v>0.96083427720323566</c:v>
                </c:pt>
                <c:pt idx="19">
                  <c:v>0.95689274505891386</c:v>
                </c:pt>
                <c:pt idx="20">
                  <c:v>0.95257412682243336</c:v>
                </c:pt>
                <c:pt idx="21">
                  <c:v>0.94784643692158232</c:v>
                </c:pt>
                <c:pt idx="22">
                  <c:v>0.94267582410113127</c:v>
                </c:pt>
                <c:pt idx="23">
                  <c:v>0.9370266439430035</c:v>
                </c:pt>
                <c:pt idx="24">
                  <c:v>0.93086157965665328</c:v>
                </c:pt>
                <c:pt idx="25">
                  <c:v>0.92414181997875655</c:v>
                </c:pt>
                <c:pt idx="26">
                  <c:v>0.91682730350607766</c:v>
                </c:pt>
                <c:pt idx="27">
                  <c:v>0.90887703898514383</c:v>
                </c:pt>
                <c:pt idx="28">
                  <c:v>0.9002495108803148</c:v>
                </c:pt>
                <c:pt idx="29">
                  <c:v>0.89090317880438707</c:v>
                </c:pt>
                <c:pt idx="30">
                  <c:v>0.88079707797788231</c:v>
                </c:pt>
                <c:pt idx="31">
                  <c:v>0.86989152563700212</c:v>
                </c:pt>
                <c:pt idx="32">
                  <c:v>0.85814893509951229</c:v>
                </c:pt>
                <c:pt idx="33">
                  <c:v>0.84553473491646525</c:v>
                </c:pt>
                <c:pt idx="34">
                  <c:v>0.83201838513392445</c:v>
                </c:pt>
                <c:pt idx="35">
                  <c:v>0.81757447619364365</c:v>
                </c:pt>
                <c:pt idx="36">
                  <c:v>0.8021838885585818</c:v>
                </c:pt>
                <c:pt idx="37">
                  <c:v>0.78583498304255861</c:v>
                </c:pt>
                <c:pt idx="38">
                  <c:v>0.76852478349901754</c:v>
                </c:pt>
                <c:pt idx="39">
                  <c:v>0.75026010559511769</c:v>
                </c:pt>
                <c:pt idx="40">
                  <c:v>0.7310585786300049</c:v>
                </c:pt>
                <c:pt idx="41">
                  <c:v>0.710949502625004</c:v>
                </c:pt>
                <c:pt idx="42">
                  <c:v>0.6899744811276125</c:v>
                </c:pt>
                <c:pt idx="43">
                  <c:v>0.66818777216816616</c:v>
                </c:pt>
                <c:pt idx="44">
                  <c:v>0.6456563062257954</c:v>
                </c:pt>
                <c:pt idx="45">
                  <c:v>0.62245933120185448</c:v>
                </c:pt>
                <c:pt idx="46">
                  <c:v>0.59868766011245189</c:v>
                </c:pt>
                <c:pt idx="47">
                  <c:v>0.57444251681165903</c:v>
                </c:pt>
                <c:pt idx="48">
                  <c:v>0.54983399731247795</c:v>
                </c:pt>
                <c:pt idx="49">
                  <c:v>0.52497918747894001</c:v>
                </c:pt>
                <c:pt idx="50">
                  <c:v>0.5</c:v>
                </c:pt>
                <c:pt idx="51">
                  <c:v>0.47502081252105999</c:v>
                </c:pt>
                <c:pt idx="52">
                  <c:v>0.45016600268752205</c:v>
                </c:pt>
                <c:pt idx="53">
                  <c:v>0.42555748318834091</c:v>
                </c:pt>
                <c:pt idx="54">
                  <c:v>0.40131233988754794</c:v>
                </c:pt>
                <c:pt idx="55">
                  <c:v>0.3775406687981453</c:v>
                </c:pt>
                <c:pt idx="56">
                  <c:v>0.35434369377420444</c:v>
                </c:pt>
                <c:pt idx="57">
                  <c:v>0.33181222783183401</c:v>
                </c:pt>
                <c:pt idx="58">
                  <c:v>0.31002551887238766</c:v>
                </c:pt>
                <c:pt idx="59">
                  <c:v>0.28905049737499611</c:v>
                </c:pt>
                <c:pt idx="60">
                  <c:v>0.26894142136999516</c:v>
                </c:pt>
                <c:pt idx="61">
                  <c:v>0.24973989440488245</c:v>
                </c:pt>
                <c:pt idx="62">
                  <c:v>0.23147521650098238</c:v>
                </c:pt>
                <c:pt idx="63">
                  <c:v>0.21416501695744139</c:v>
                </c:pt>
                <c:pt idx="64">
                  <c:v>0.19781611144141822</c:v>
                </c:pt>
                <c:pt idx="65">
                  <c:v>0.18242552380635632</c:v>
                </c:pt>
                <c:pt idx="66">
                  <c:v>0.16798161486607546</c:v>
                </c:pt>
                <c:pt idx="67">
                  <c:v>0.15446526508353467</c:v>
                </c:pt>
                <c:pt idx="68">
                  <c:v>0.14185106490048774</c:v>
                </c:pt>
                <c:pt idx="69">
                  <c:v>0.13010847436299791</c:v>
                </c:pt>
                <c:pt idx="70">
                  <c:v>0.1192029220221176</c:v>
                </c:pt>
                <c:pt idx="71">
                  <c:v>0.10909682119561298</c:v>
                </c:pt>
                <c:pt idx="72">
                  <c:v>9.9750489119685176E-2</c:v>
                </c:pt>
                <c:pt idx="73">
                  <c:v>9.112296101485616E-2</c:v>
                </c:pt>
                <c:pt idx="74">
                  <c:v>8.317269649392238E-2</c:v>
                </c:pt>
                <c:pt idx="75">
                  <c:v>7.5858180021243546E-2</c:v>
                </c:pt>
                <c:pt idx="76">
                  <c:v>6.9138420343346815E-2</c:v>
                </c:pt>
                <c:pt idx="77">
                  <c:v>6.2973356056996485E-2</c:v>
                </c:pt>
                <c:pt idx="78">
                  <c:v>5.7324175898868727E-2</c:v>
                </c:pt>
                <c:pt idx="79">
                  <c:v>5.2153563078417717E-2</c:v>
                </c:pt>
                <c:pt idx="80">
                  <c:v>4.7425873177566767E-2</c:v>
                </c:pt>
                <c:pt idx="81">
                  <c:v>4.3107254941086096E-2</c:v>
                </c:pt>
                <c:pt idx="82">
                  <c:v>3.9165722796764384E-2</c:v>
                </c:pt>
                <c:pt idx="83">
                  <c:v>3.5571189272636181E-2</c:v>
                </c:pt>
                <c:pt idx="84">
                  <c:v>3.2295464698450529E-2</c:v>
                </c:pt>
                <c:pt idx="85">
                  <c:v>2.9312230751356319E-2</c:v>
                </c:pt>
                <c:pt idx="86">
                  <c:v>2.6596993576865863E-2</c:v>
                </c:pt>
                <c:pt idx="87">
                  <c:v>2.4127021417669196E-2</c:v>
                </c:pt>
                <c:pt idx="88">
                  <c:v>2.1881270936130476E-2</c:v>
                </c:pt>
                <c:pt idx="89">
                  <c:v>1.9840305734077503E-2</c:v>
                </c:pt>
                <c:pt idx="90">
                  <c:v>1.7986209962091559E-2</c:v>
                </c:pt>
                <c:pt idx="91">
                  <c:v>1.6302499371440932E-2</c:v>
                </c:pt>
                <c:pt idx="92">
                  <c:v>1.4774031693273055E-2</c:v>
                </c:pt>
                <c:pt idx="93">
                  <c:v>1.3386917827664768E-2</c:v>
                </c:pt>
                <c:pt idx="94">
                  <c:v>1.2128434984274248E-2</c:v>
                </c:pt>
                <c:pt idx="95">
                  <c:v>1.098694263059318E-2</c:v>
                </c:pt>
                <c:pt idx="96">
                  <c:v>9.9518018669043241E-3</c:v>
                </c:pt>
                <c:pt idx="97">
                  <c:v>9.0132986528478308E-3</c:v>
                </c:pt>
                <c:pt idx="98">
                  <c:v>8.1625711531598966E-3</c:v>
                </c:pt>
                <c:pt idx="99">
                  <c:v>7.3915413442819707E-3</c:v>
                </c:pt>
                <c:pt idx="100">
                  <c:v>6.6928509242848554E-3</c:v>
                </c:pt>
                <c:pt idx="101">
                  <c:v>6.0598014915841155E-3</c:v>
                </c:pt>
                <c:pt idx="102">
                  <c:v>5.4862988994504036E-3</c:v>
                </c:pt>
                <c:pt idx="103">
                  <c:v>4.9668016500569569E-3</c:v>
                </c:pt>
                <c:pt idx="104">
                  <c:v>4.4962731609411782E-3</c:v>
                </c:pt>
                <c:pt idx="105">
                  <c:v>4.0701377158961277E-3</c:v>
                </c:pt>
                <c:pt idx="106">
                  <c:v>3.6842398994359859E-3</c:v>
                </c:pt>
                <c:pt idx="107">
                  <c:v>3.3348073074133413E-3</c:v>
                </c:pt>
                <c:pt idx="108">
                  <c:v>3.0184163247084215E-3</c:v>
                </c:pt>
                <c:pt idx="109">
                  <c:v>2.7319607630110591E-3</c:v>
                </c:pt>
                <c:pt idx="110">
                  <c:v>2.4726231566347722E-3</c:v>
                </c:pt>
                <c:pt idx="111">
                  <c:v>2.2378485212763296E-3</c:v>
                </c:pt>
                <c:pt idx="112">
                  <c:v>2.0253203890498801E-3</c:v>
                </c:pt>
                <c:pt idx="113">
                  <c:v>1.832938942492807E-3</c:v>
                </c:pt>
                <c:pt idx="114">
                  <c:v>1.6588010801744243E-3</c:v>
                </c:pt>
                <c:pt idx="115">
                  <c:v>1.501182256736993E-3</c:v>
                </c:pt>
                <c:pt idx="116">
                  <c:v>1.3585199504289591E-3</c:v>
                </c:pt>
                <c:pt idx="117">
                  <c:v>1.2293986212774215E-3</c:v>
                </c:pt>
                <c:pt idx="118">
                  <c:v>1.1125360328603227E-3</c:v>
                </c:pt>
                <c:pt idx="119">
                  <c:v>1.0067708200856378E-3</c:v>
                </c:pt>
                <c:pt idx="120">
                  <c:v>9.1105119440064539E-4</c:v>
                </c:pt>
                <c:pt idx="121">
                  <c:v>8.2442468639829533E-4</c:v>
                </c:pt>
                <c:pt idx="122">
                  <c:v>7.4602883383669764E-4</c:v>
                </c:pt>
                <c:pt idx="123">
                  <c:v>6.7508273063283811E-4</c:v>
                </c:pt>
                <c:pt idx="124">
                  <c:v>6.1087935943440102E-4</c:v>
                </c:pt>
                <c:pt idx="125">
                  <c:v>5.5277863692359955E-4</c:v>
                </c:pt>
                <c:pt idx="126">
                  <c:v>5.0020110707956432E-4</c:v>
                </c:pt>
                <c:pt idx="127">
                  <c:v>4.5262222324053502E-4</c:v>
                </c:pt>
                <c:pt idx="128">
                  <c:v>4.0956716498605005E-4</c:v>
                </c:pt>
                <c:pt idx="129">
                  <c:v>3.7060614062639654E-4</c:v>
                </c:pt>
                <c:pt idx="130">
                  <c:v>3.3535013046647811E-4</c:v>
                </c:pt>
                <c:pt idx="131">
                  <c:v>3.0344703002891868E-4</c:v>
                </c:pt>
                <c:pt idx="132">
                  <c:v>2.7457815610133242E-4</c:v>
                </c:pt>
                <c:pt idx="133">
                  <c:v>2.4845508183933427E-4</c:v>
                </c:pt>
                <c:pt idx="134">
                  <c:v>2.248167702332953E-4</c:v>
                </c:pt>
                <c:pt idx="135">
                  <c:v>2.0342697805520653E-4</c:v>
                </c:pt>
                <c:pt idx="136">
                  <c:v>1.8407190496342368E-4</c:v>
                </c:pt>
                <c:pt idx="137">
                  <c:v>1.6655806477733576E-4</c:v>
                </c:pt>
                <c:pt idx="138">
                  <c:v>1.5071035805975768E-4</c:v>
                </c:pt>
                <c:pt idx="139">
                  <c:v>1.3637032707949727E-4</c:v>
                </c:pt>
                <c:pt idx="140">
                  <c:v>1.2339457598623172E-4</c:v>
                </c:pt>
                <c:pt idx="141">
                  <c:v>1.1165334062956276E-4</c:v>
                </c:pt>
                <c:pt idx="142">
                  <c:v>1.0102919390777289E-4</c:v>
                </c:pt>
                <c:pt idx="143">
                  <c:v>9.1415873852161602E-5</c:v>
                </c:pt>
                <c:pt idx="144">
                  <c:v>8.2717222851666538E-5</c:v>
                </c:pt>
                <c:pt idx="145">
                  <c:v>7.4846227510611229E-5</c:v>
                </c:pt>
                <c:pt idx="146">
                  <c:v>6.7724149619770231E-5</c:v>
                </c:pt>
                <c:pt idx="147">
                  <c:v>6.1279739616602481E-5</c:v>
                </c:pt>
                <c:pt idx="148">
                  <c:v>5.5448524722794907E-5</c:v>
                </c:pt>
                <c:pt idx="149">
                  <c:v>5.0172164683764205E-5</c:v>
                </c:pt>
                <c:pt idx="150">
                  <c:v>4.5397868702434395E-5</c:v>
                </c:pt>
                <c:pt idx="151">
                  <c:v>4.1077867764763339E-5</c:v>
                </c:pt>
                <c:pt idx="152">
                  <c:v>3.7168937102889469E-5</c:v>
                </c:pt>
                <c:pt idx="153">
                  <c:v>3.3631964038671175E-5</c:v>
                </c:pt>
                <c:pt idx="154">
                  <c:v>3.0431556900565329E-5</c:v>
                </c:pt>
                <c:pt idx="155">
                  <c:v>2.7535691114583473E-5</c:v>
                </c:pt>
                <c:pt idx="156">
                  <c:v>2.4915388939429882E-5</c:v>
                </c:pt>
                <c:pt idx="157">
                  <c:v>2.2544429650445409E-5</c:v>
                </c:pt>
                <c:pt idx="158">
                  <c:v>2.039908727992137E-5</c:v>
                </c:pt>
                <c:pt idx="159">
                  <c:v>1.8457893295667037E-5</c:v>
                </c:pt>
                <c:pt idx="160">
                  <c:v>1.6701421848095181E-5</c:v>
                </c:pt>
                <c:pt idx="161">
                  <c:v>1.5112095440975107E-5</c:v>
                </c:pt>
                <c:pt idx="162">
                  <c:v>1.3674009084599712E-5</c:v>
                </c:pt>
                <c:pt idx="163">
                  <c:v>1.2372771174427593E-5</c:v>
                </c:pt>
                <c:pt idx="164">
                  <c:v>1.1195359505113313E-5</c:v>
                </c:pt>
                <c:pt idx="165">
                  <c:v>1.0129990980873921E-5</c:v>
                </c:pt>
                <c:pt idx="166">
                  <c:v>9.1660037198533303E-6</c:v>
                </c:pt>
                <c:pt idx="167">
                  <c:v>8.2937503738916051E-6</c:v>
                </c:pt>
                <c:pt idx="168">
                  <c:v>7.5045015971100123E-6</c:v>
                </c:pt>
                <c:pt idx="169">
                  <c:v>6.7903586980951355E-6</c:v>
                </c:pt>
                <c:pt idx="170">
                  <c:v>6.1441746022147182E-6</c:v>
                </c:pt>
                <c:pt idx="171">
                  <c:v>5.5594823336344963E-6</c:v>
                </c:pt>
                <c:pt idx="172">
                  <c:v>5.0304303017551306E-6</c:v>
                </c:pt>
                <c:pt idx="173">
                  <c:v>4.5517237447998783E-6</c:v>
                </c:pt>
                <c:pt idx="174">
                  <c:v>4.1185717448326281E-6</c:v>
                </c:pt>
                <c:pt idx="175">
                  <c:v>3.7266392841865609E-6</c:v>
                </c:pt>
                <c:pt idx="176">
                  <c:v>3.3720038636907869E-6</c:v>
                </c:pt>
                <c:pt idx="177">
                  <c:v>3.0511162486976553E-6</c:v>
                </c:pt>
                <c:pt idx="178">
                  <c:v>2.7607649501930464E-6</c:v>
                </c:pt>
                <c:pt idx="179">
                  <c:v>2.4980440856267931E-6</c:v>
                </c:pt>
                <c:pt idx="180">
                  <c:v>2.2603242979035746E-6</c:v>
                </c:pt>
                <c:pt idx="181">
                  <c:v>2.0452264415637335E-6</c:v>
                </c:pt>
                <c:pt idx="182">
                  <c:v>1.8505977728634502E-6</c:v>
                </c:pt>
                <c:pt idx="183">
                  <c:v>1.6744904055114527E-6</c:v>
                </c:pt>
                <c:pt idx="184">
                  <c:v>1.5151418164850468E-6</c:v>
                </c:pt>
                <c:pt idx="185">
                  <c:v>1.3709572068578448E-6</c:v>
                </c:pt>
                <c:pt idx="186">
                  <c:v>1.2404935411305767E-6</c:v>
                </c:pt>
                <c:pt idx="187">
                  <c:v>1.1224451053499136E-6</c:v>
                </c:pt>
                <c:pt idx="188">
                  <c:v>1.0156304394962548E-6</c:v>
                </c:pt>
                <c:pt idx="189">
                  <c:v>9.1898051337199871E-7</c:v>
                </c:pt>
                <c:pt idx="190">
                  <c:v>8.3152802766413209E-7</c:v>
                </c:pt>
                <c:pt idx="191">
                  <c:v>7.5239773311364664E-7</c:v>
                </c:pt>
                <c:pt idx="192">
                  <c:v>6.8079767091185005E-7</c:v>
                </c:pt>
                <c:pt idx="193">
                  <c:v>6.1601124666196402E-7</c:v>
                </c:pt>
                <c:pt idx="194">
                  <c:v>5.5739005858560998E-7</c:v>
                </c:pt>
                <c:pt idx="195">
                  <c:v>5.0434740820145165E-7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A06-42AD-9E01-D6597DFB9AE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1/(1+exp(-))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Sheet1!$A$2:$A$197</c:f>
              <c:numCache>
                <c:formatCode>General</c:formatCode>
                <c:ptCount val="196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  <c:pt idx="21">
                  <c:v>0.42</c:v>
                </c:pt>
                <c:pt idx="22">
                  <c:v>0.44</c:v>
                </c:pt>
                <c:pt idx="23">
                  <c:v>0.46</c:v>
                </c:pt>
                <c:pt idx="24">
                  <c:v>0.48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0.57999999999999996</c:v>
                </c:pt>
                <c:pt idx="30">
                  <c:v>0.6</c:v>
                </c:pt>
                <c:pt idx="31">
                  <c:v>0.62</c:v>
                </c:pt>
                <c:pt idx="32">
                  <c:v>0.64</c:v>
                </c:pt>
                <c:pt idx="33">
                  <c:v>0.66</c:v>
                </c:pt>
                <c:pt idx="34">
                  <c:v>0.68</c:v>
                </c:pt>
                <c:pt idx="35">
                  <c:v>0.7</c:v>
                </c:pt>
                <c:pt idx="36">
                  <c:v>0.72</c:v>
                </c:pt>
                <c:pt idx="37">
                  <c:v>0.74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0.82</c:v>
                </c:pt>
                <c:pt idx="42">
                  <c:v>0.84</c:v>
                </c:pt>
                <c:pt idx="43">
                  <c:v>0.86</c:v>
                </c:pt>
                <c:pt idx="44">
                  <c:v>0.88</c:v>
                </c:pt>
                <c:pt idx="45">
                  <c:v>0.9</c:v>
                </c:pt>
                <c:pt idx="46">
                  <c:v>0.92</c:v>
                </c:pt>
                <c:pt idx="47">
                  <c:v>0.94</c:v>
                </c:pt>
                <c:pt idx="48">
                  <c:v>0.96</c:v>
                </c:pt>
                <c:pt idx="49">
                  <c:v>0.98</c:v>
                </c:pt>
                <c:pt idx="50">
                  <c:v>1</c:v>
                </c:pt>
                <c:pt idx="51">
                  <c:v>1.02</c:v>
                </c:pt>
                <c:pt idx="52">
                  <c:v>1.04</c:v>
                </c:pt>
                <c:pt idx="53">
                  <c:v>1.06</c:v>
                </c:pt>
                <c:pt idx="54">
                  <c:v>1.08</c:v>
                </c:pt>
                <c:pt idx="55">
                  <c:v>1.1000000000000001</c:v>
                </c:pt>
                <c:pt idx="56">
                  <c:v>1.1200000000000001</c:v>
                </c:pt>
                <c:pt idx="57">
                  <c:v>1.1399999999999999</c:v>
                </c:pt>
                <c:pt idx="58">
                  <c:v>1.1599999999999999</c:v>
                </c:pt>
                <c:pt idx="59">
                  <c:v>1.18</c:v>
                </c:pt>
                <c:pt idx="60">
                  <c:v>1.2</c:v>
                </c:pt>
                <c:pt idx="61">
                  <c:v>1.22</c:v>
                </c:pt>
                <c:pt idx="62">
                  <c:v>1.24</c:v>
                </c:pt>
                <c:pt idx="63">
                  <c:v>1.26</c:v>
                </c:pt>
                <c:pt idx="64">
                  <c:v>1.28</c:v>
                </c:pt>
                <c:pt idx="65">
                  <c:v>1.3</c:v>
                </c:pt>
                <c:pt idx="66">
                  <c:v>1.32</c:v>
                </c:pt>
                <c:pt idx="67">
                  <c:v>1.34</c:v>
                </c:pt>
                <c:pt idx="68">
                  <c:v>1.36</c:v>
                </c:pt>
                <c:pt idx="69">
                  <c:v>1.38</c:v>
                </c:pt>
                <c:pt idx="70">
                  <c:v>1.4</c:v>
                </c:pt>
                <c:pt idx="71">
                  <c:v>1.42</c:v>
                </c:pt>
                <c:pt idx="72">
                  <c:v>1.44</c:v>
                </c:pt>
                <c:pt idx="73">
                  <c:v>1.46</c:v>
                </c:pt>
                <c:pt idx="74">
                  <c:v>1.48</c:v>
                </c:pt>
                <c:pt idx="75">
                  <c:v>1.5</c:v>
                </c:pt>
                <c:pt idx="76">
                  <c:v>1.52</c:v>
                </c:pt>
                <c:pt idx="77">
                  <c:v>1.54</c:v>
                </c:pt>
                <c:pt idx="78">
                  <c:v>1.56</c:v>
                </c:pt>
                <c:pt idx="79">
                  <c:v>1.58</c:v>
                </c:pt>
                <c:pt idx="80">
                  <c:v>1.6</c:v>
                </c:pt>
                <c:pt idx="81">
                  <c:v>1.62</c:v>
                </c:pt>
                <c:pt idx="82">
                  <c:v>1.64</c:v>
                </c:pt>
                <c:pt idx="83">
                  <c:v>1.66</c:v>
                </c:pt>
                <c:pt idx="84">
                  <c:v>1.68</c:v>
                </c:pt>
                <c:pt idx="85">
                  <c:v>1.7</c:v>
                </c:pt>
                <c:pt idx="86">
                  <c:v>1.72</c:v>
                </c:pt>
                <c:pt idx="87">
                  <c:v>1.74</c:v>
                </c:pt>
                <c:pt idx="88">
                  <c:v>1.76</c:v>
                </c:pt>
                <c:pt idx="89">
                  <c:v>1.78</c:v>
                </c:pt>
                <c:pt idx="90">
                  <c:v>1.8</c:v>
                </c:pt>
                <c:pt idx="91">
                  <c:v>1.82</c:v>
                </c:pt>
                <c:pt idx="92">
                  <c:v>1.84</c:v>
                </c:pt>
                <c:pt idx="93">
                  <c:v>1.86</c:v>
                </c:pt>
                <c:pt idx="94">
                  <c:v>1.88</c:v>
                </c:pt>
                <c:pt idx="95">
                  <c:v>1.9</c:v>
                </c:pt>
                <c:pt idx="96">
                  <c:v>1.92</c:v>
                </c:pt>
                <c:pt idx="97">
                  <c:v>1.94</c:v>
                </c:pt>
                <c:pt idx="98">
                  <c:v>1.96</c:v>
                </c:pt>
                <c:pt idx="99">
                  <c:v>1.98</c:v>
                </c:pt>
                <c:pt idx="100">
                  <c:v>2</c:v>
                </c:pt>
                <c:pt idx="101">
                  <c:v>2.02</c:v>
                </c:pt>
                <c:pt idx="102">
                  <c:v>2.04</c:v>
                </c:pt>
                <c:pt idx="103">
                  <c:v>2.06</c:v>
                </c:pt>
                <c:pt idx="104">
                  <c:v>2.08</c:v>
                </c:pt>
                <c:pt idx="105">
                  <c:v>2.1</c:v>
                </c:pt>
                <c:pt idx="106">
                  <c:v>2.12</c:v>
                </c:pt>
                <c:pt idx="107">
                  <c:v>2.14</c:v>
                </c:pt>
                <c:pt idx="108">
                  <c:v>2.16</c:v>
                </c:pt>
                <c:pt idx="109">
                  <c:v>2.1800000000000002</c:v>
                </c:pt>
                <c:pt idx="110">
                  <c:v>2.2000000000000002</c:v>
                </c:pt>
                <c:pt idx="111">
                  <c:v>2.2200000000000002</c:v>
                </c:pt>
                <c:pt idx="112">
                  <c:v>2.2400000000000002</c:v>
                </c:pt>
                <c:pt idx="113">
                  <c:v>2.2599999999999998</c:v>
                </c:pt>
                <c:pt idx="114">
                  <c:v>2.2799999999999998</c:v>
                </c:pt>
                <c:pt idx="115">
                  <c:v>2.2999999999999998</c:v>
                </c:pt>
                <c:pt idx="116">
                  <c:v>2.3199999999999998</c:v>
                </c:pt>
                <c:pt idx="117">
                  <c:v>2.34</c:v>
                </c:pt>
                <c:pt idx="118">
                  <c:v>2.36</c:v>
                </c:pt>
                <c:pt idx="119">
                  <c:v>2.38</c:v>
                </c:pt>
                <c:pt idx="120">
                  <c:v>2.4</c:v>
                </c:pt>
                <c:pt idx="121">
                  <c:v>2.42</c:v>
                </c:pt>
                <c:pt idx="122">
                  <c:v>2.44</c:v>
                </c:pt>
                <c:pt idx="123">
                  <c:v>2.46</c:v>
                </c:pt>
                <c:pt idx="124">
                  <c:v>2.48</c:v>
                </c:pt>
                <c:pt idx="125">
                  <c:v>2.5</c:v>
                </c:pt>
                <c:pt idx="126">
                  <c:v>2.52</c:v>
                </c:pt>
                <c:pt idx="127">
                  <c:v>2.54</c:v>
                </c:pt>
                <c:pt idx="128">
                  <c:v>2.56</c:v>
                </c:pt>
                <c:pt idx="129">
                  <c:v>2.58</c:v>
                </c:pt>
                <c:pt idx="130">
                  <c:v>2.6</c:v>
                </c:pt>
                <c:pt idx="131">
                  <c:v>2.62</c:v>
                </c:pt>
                <c:pt idx="132">
                  <c:v>2.64</c:v>
                </c:pt>
                <c:pt idx="133">
                  <c:v>2.66</c:v>
                </c:pt>
                <c:pt idx="134">
                  <c:v>2.68</c:v>
                </c:pt>
                <c:pt idx="135">
                  <c:v>2.7</c:v>
                </c:pt>
                <c:pt idx="136">
                  <c:v>2.72</c:v>
                </c:pt>
                <c:pt idx="137">
                  <c:v>2.74</c:v>
                </c:pt>
                <c:pt idx="138">
                  <c:v>2.76</c:v>
                </c:pt>
                <c:pt idx="139">
                  <c:v>2.78</c:v>
                </c:pt>
                <c:pt idx="140">
                  <c:v>2.8</c:v>
                </c:pt>
                <c:pt idx="141">
                  <c:v>2.82</c:v>
                </c:pt>
                <c:pt idx="142">
                  <c:v>2.84</c:v>
                </c:pt>
                <c:pt idx="143">
                  <c:v>2.86</c:v>
                </c:pt>
                <c:pt idx="144">
                  <c:v>2.88</c:v>
                </c:pt>
                <c:pt idx="145">
                  <c:v>2.9</c:v>
                </c:pt>
                <c:pt idx="146">
                  <c:v>2.92</c:v>
                </c:pt>
                <c:pt idx="147">
                  <c:v>2.94</c:v>
                </c:pt>
                <c:pt idx="148">
                  <c:v>2.96</c:v>
                </c:pt>
                <c:pt idx="149">
                  <c:v>2.98</c:v>
                </c:pt>
                <c:pt idx="150">
                  <c:v>3</c:v>
                </c:pt>
                <c:pt idx="151">
                  <c:v>3.02</c:v>
                </c:pt>
                <c:pt idx="152">
                  <c:v>3.04</c:v>
                </c:pt>
                <c:pt idx="153">
                  <c:v>3.06</c:v>
                </c:pt>
                <c:pt idx="154">
                  <c:v>3.08</c:v>
                </c:pt>
                <c:pt idx="155">
                  <c:v>3.1</c:v>
                </c:pt>
                <c:pt idx="156">
                  <c:v>3.12</c:v>
                </c:pt>
                <c:pt idx="157">
                  <c:v>3.14</c:v>
                </c:pt>
                <c:pt idx="158">
                  <c:v>3.16</c:v>
                </c:pt>
                <c:pt idx="159">
                  <c:v>3.18</c:v>
                </c:pt>
                <c:pt idx="160">
                  <c:v>3.2</c:v>
                </c:pt>
                <c:pt idx="161">
                  <c:v>3.22</c:v>
                </c:pt>
                <c:pt idx="162">
                  <c:v>3.24</c:v>
                </c:pt>
                <c:pt idx="163">
                  <c:v>3.26</c:v>
                </c:pt>
                <c:pt idx="164">
                  <c:v>3.28</c:v>
                </c:pt>
                <c:pt idx="165">
                  <c:v>3.3</c:v>
                </c:pt>
                <c:pt idx="166">
                  <c:v>3.32</c:v>
                </c:pt>
                <c:pt idx="167">
                  <c:v>3.34</c:v>
                </c:pt>
                <c:pt idx="168">
                  <c:v>3.36</c:v>
                </c:pt>
                <c:pt idx="169">
                  <c:v>3.38</c:v>
                </c:pt>
                <c:pt idx="170">
                  <c:v>3.4</c:v>
                </c:pt>
                <c:pt idx="171">
                  <c:v>3.42</c:v>
                </c:pt>
                <c:pt idx="172">
                  <c:v>3.44</c:v>
                </c:pt>
                <c:pt idx="173">
                  <c:v>3.46</c:v>
                </c:pt>
                <c:pt idx="174">
                  <c:v>3.48</c:v>
                </c:pt>
                <c:pt idx="175">
                  <c:v>3.5</c:v>
                </c:pt>
                <c:pt idx="176">
                  <c:v>3.52</c:v>
                </c:pt>
                <c:pt idx="177">
                  <c:v>3.54</c:v>
                </c:pt>
                <c:pt idx="178">
                  <c:v>3.56</c:v>
                </c:pt>
                <c:pt idx="179">
                  <c:v>3.58</c:v>
                </c:pt>
                <c:pt idx="180">
                  <c:v>3.6</c:v>
                </c:pt>
                <c:pt idx="181">
                  <c:v>3.62</c:v>
                </c:pt>
                <c:pt idx="182">
                  <c:v>3.64</c:v>
                </c:pt>
                <c:pt idx="183">
                  <c:v>3.66</c:v>
                </c:pt>
                <c:pt idx="184">
                  <c:v>3.68</c:v>
                </c:pt>
                <c:pt idx="185">
                  <c:v>3.7</c:v>
                </c:pt>
                <c:pt idx="186">
                  <c:v>3.72</c:v>
                </c:pt>
                <c:pt idx="187">
                  <c:v>3.74</c:v>
                </c:pt>
                <c:pt idx="188">
                  <c:v>3.76</c:v>
                </c:pt>
                <c:pt idx="189">
                  <c:v>3.78</c:v>
                </c:pt>
                <c:pt idx="190">
                  <c:v>3.8</c:v>
                </c:pt>
                <c:pt idx="191">
                  <c:v>3.82</c:v>
                </c:pt>
                <c:pt idx="192">
                  <c:v>3.84</c:v>
                </c:pt>
                <c:pt idx="193">
                  <c:v>3.86</c:v>
                </c:pt>
                <c:pt idx="194">
                  <c:v>3.88</c:v>
                </c:pt>
                <c:pt idx="195">
                  <c:v>3.9</c:v>
                </c:pt>
              </c:numCache>
            </c:numRef>
          </c:xVal>
          <c:yVal>
            <c:numRef>
              <c:f>Sheet1!$D$2:$D$197</c:f>
              <c:numCache>
                <c:formatCode>General</c:formatCode>
                <c:ptCount val="196"/>
                <c:pt idx="0">
                  <c:v>6.6928509242848554E-3</c:v>
                </c:pt>
                <c:pt idx="1">
                  <c:v>7.3915413442819707E-3</c:v>
                </c:pt>
                <c:pt idx="2">
                  <c:v>8.1625711531598966E-3</c:v>
                </c:pt>
                <c:pt idx="3">
                  <c:v>9.0132986528478325E-3</c:v>
                </c:pt>
                <c:pt idx="4">
                  <c:v>9.9518018669043154E-3</c:v>
                </c:pt>
                <c:pt idx="5">
                  <c:v>1.098694263059318E-2</c:v>
                </c:pt>
                <c:pt idx="6">
                  <c:v>1.2128434984274234E-2</c:v>
                </c:pt>
                <c:pt idx="7">
                  <c:v>1.3386917827664779E-2</c:v>
                </c:pt>
                <c:pt idx="8">
                  <c:v>1.4774031693273055E-2</c:v>
                </c:pt>
                <c:pt idx="9">
                  <c:v>1.6302499371440932E-2</c:v>
                </c:pt>
                <c:pt idx="10">
                  <c:v>1.7986209962091555E-2</c:v>
                </c:pt>
                <c:pt idx="11">
                  <c:v>1.9840305734077499E-2</c:v>
                </c:pt>
                <c:pt idx="12">
                  <c:v>2.1881270936130476E-2</c:v>
                </c:pt>
                <c:pt idx="13">
                  <c:v>2.4127021417669196E-2</c:v>
                </c:pt>
                <c:pt idx="14">
                  <c:v>2.6596993576865863E-2</c:v>
                </c:pt>
                <c:pt idx="15">
                  <c:v>2.9312230751356319E-2</c:v>
                </c:pt>
                <c:pt idx="16">
                  <c:v>3.2295464698450529E-2</c:v>
                </c:pt>
                <c:pt idx="17">
                  <c:v>3.5571189272636181E-2</c:v>
                </c:pt>
                <c:pt idx="18">
                  <c:v>3.9165722796764356E-2</c:v>
                </c:pt>
                <c:pt idx="19">
                  <c:v>4.3107254941086116E-2</c:v>
                </c:pt>
                <c:pt idx="20">
                  <c:v>4.7425873177566781E-2</c:v>
                </c:pt>
                <c:pt idx="21">
                  <c:v>5.2153563078417717E-2</c:v>
                </c:pt>
                <c:pt idx="22">
                  <c:v>5.7324175898868727E-2</c:v>
                </c:pt>
                <c:pt idx="23">
                  <c:v>6.2973356056996485E-2</c:v>
                </c:pt>
                <c:pt idx="24">
                  <c:v>6.9138420343346815E-2</c:v>
                </c:pt>
                <c:pt idx="25">
                  <c:v>7.5858180021243546E-2</c:v>
                </c:pt>
                <c:pt idx="26">
                  <c:v>8.317269649392238E-2</c:v>
                </c:pt>
                <c:pt idx="27">
                  <c:v>9.1122961014856146E-2</c:v>
                </c:pt>
                <c:pt idx="28">
                  <c:v>9.9750489119685176E-2</c:v>
                </c:pt>
                <c:pt idx="29">
                  <c:v>0.10909682119561294</c:v>
                </c:pt>
                <c:pt idx="30">
                  <c:v>0.11920292202211757</c:v>
                </c:pt>
                <c:pt idx="31">
                  <c:v>0.13010847436299786</c:v>
                </c:pt>
                <c:pt idx="32">
                  <c:v>0.14185106490048779</c:v>
                </c:pt>
                <c:pt idx="33">
                  <c:v>0.15446526508353475</c:v>
                </c:pt>
                <c:pt idx="34">
                  <c:v>0.16798161486607557</c:v>
                </c:pt>
                <c:pt idx="35">
                  <c:v>0.18242552380635632</c:v>
                </c:pt>
                <c:pt idx="36">
                  <c:v>0.19781611144141822</c:v>
                </c:pt>
                <c:pt idx="37">
                  <c:v>0.21416501695744139</c:v>
                </c:pt>
                <c:pt idx="38">
                  <c:v>0.23147521650098238</c:v>
                </c:pt>
                <c:pt idx="39">
                  <c:v>0.24973989440488245</c:v>
                </c:pt>
                <c:pt idx="40">
                  <c:v>0.26894142136999516</c:v>
                </c:pt>
                <c:pt idx="41">
                  <c:v>0.289050497374996</c:v>
                </c:pt>
                <c:pt idx="42">
                  <c:v>0.31002551887238755</c:v>
                </c:pt>
                <c:pt idx="43">
                  <c:v>0.33181222783183389</c:v>
                </c:pt>
                <c:pt idx="44">
                  <c:v>0.35434369377420455</c:v>
                </c:pt>
                <c:pt idx="45">
                  <c:v>0.37754066879814552</c:v>
                </c:pt>
                <c:pt idx="46">
                  <c:v>0.40131233988754805</c:v>
                </c:pt>
                <c:pt idx="47">
                  <c:v>0.42555748318834091</c:v>
                </c:pt>
                <c:pt idx="48">
                  <c:v>0.45016600268752205</c:v>
                </c:pt>
                <c:pt idx="49">
                  <c:v>0.47502081252105999</c:v>
                </c:pt>
                <c:pt idx="50">
                  <c:v>0.5</c:v>
                </c:pt>
                <c:pt idx="51">
                  <c:v>0.52497918747894001</c:v>
                </c:pt>
                <c:pt idx="52">
                  <c:v>0.54983399731247795</c:v>
                </c:pt>
                <c:pt idx="53">
                  <c:v>0.57444251681165903</c:v>
                </c:pt>
                <c:pt idx="54">
                  <c:v>0.59868766011245211</c:v>
                </c:pt>
                <c:pt idx="55">
                  <c:v>0.6224593312018547</c:v>
                </c:pt>
                <c:pt idx="56">
                  <c:v>0.64565630622579562</c:v>
                </c:pt>
                <c:pt idx="57">
                  <c:v>0.66818777216816605</c:v>
                </c:pt>
                <c:pt idx="58">
                  <c:v>0.68997448112761239</c:v>
                </c:pt>
                <c:pt idx="59">
                  <c:v>0.71094950262500389</c:v>
                </c:pt>
                <c:pt idx="60">
                  <c:v>0.7310585786300049</c:v>
                </c:pt>
                <c:pt idx="61">
                  <c:v>0.75026010559511769</c:v>
                </c:pt>
                <c:pt idx="62">
                  <c:v>0.76852478349901754</c:v>
                </c:pt>
                <c:pt idx="63">
                  <c:v>0.78583498304255861</c:v>
                </c:pt>
                <c:pt idx="64">
                  <c:v>0.8021838885585818</c:v>
                </c:pt>
                <c:pt idx="65">
                  <c:v>0.81757447619364365</c:v>
                </c:pt>
                <c:pt idx="66">
                  <c:v>0.83201838513392457</c:v>
                </c:pt>
                <c:pt idx="67">
                  <c:v>0.84553473491646547</c:v>
                </c:pt>
                <c:pt idx="68">
                  <c:v>0.85814893509951229</c:v>
                </c:pt>
                <c:pt idx="69">
                  <c:v>0.86989152563700212</c:v>
                </c:pt>
                <c:pt idx="70">
                  <c:v>0.88079707797788231</c:v>
                </c:pt>
                <c:pt idx="71">
                  <c:v>0.89090317880438707</c:v>
                </c:pt>
                <c:pt idx="72">
                  <c:v>0.9002495108803148</c:v>
                </c:pt>
                <c:pt idx="73">
                  <c:v>0.90887703898514383</c:v>
                </c:pt>
                <c:pt idx="74">
                  <c:v>0.91682730350607766</c:v>
                </c:pt>
                <c:pt idx="75">
                  <c:v>0.92414181997875655</c:v>
                </c:pt>
                <c:pt idx="76">
                  <c:v>0.93086157965665328</c:v>
                </c:pt>
                <c:pt idx="77">
                  <c:v>0.9370266439430035</c:v>
                </c:pt>
                <c:pt idx="78">
                  <c:v>0.94267582410113127</c:v>
                </c:pt>
                <c:pt idx="79">
                  <c:v>0.94784643692158232</c:v>
                </c:pt>
                <c:pt idx="80">
                  <c:v>0.95257412682243336</c:v>
                </c:pt>
                <c:pt idx="81">
                  <c:v>0.95689274505891386</c:v>
                </c:pt>
                <c:pt idx="82">
                  <c:v>0.96083427720323566</c:v>
                </c:pt>
                <c:pt idx="83">
                  <c:v>0.96442881072736386</c:v>
                </c:pt>
                <c:pt idx="84">
                  <c:v>0.96770453530154943</c:v>
                </c:pt>
                <c:pt idx="85">
                  <c:v>0.97068776924864364</c:v>
                </c:pt>
                <c:pt idx="86">
                  <c:v>0.97340300642313404</c:v>
                </c:pt>
                <c:pt idx="87">
                  <c:v>0.9758729785823308</c:v>
                </c:pt>
                <c:pt idx="88">
                  <c:v>0.97811872906386943</c:v>
                </c:pt>
                <c:pt idx="89">
                  <c:v>0.98015969426592253</c:v>
                </c:pt>
                <c:pt idx="90">
                  <c:v>0.98201379003790845</c:v>
                </c:pt>
                <c:pt idx="91">
                  <c:v>0.9836975006285591</c:v>
                </c:pt>
                <c:pt idx="92">
                  <c:v>0.98522596830672693</c:v>
                </c:pt>
                <c:pt idx="93">
                  <c:v>0.98661308217233512</c:v>
                </c:pt>
                <c:pt idx="94">
                  <c:v>0.98787156501572571</c:v>
                </c:pt>
                <c:pt idx="95">
                  <c:v>0.98901305736940681</c:v>
                </c:pt>
                <c:pt idx="96">
                  <c:v>0.99004819813309575</c:v>
                </c:pt>
                <c:pt idx="97">
                  <c:v>0.99098670134715205</c:v>
                </c:pt>
                <c:pt idx="98">
                  <c:v>0.99183742884684012</c:v>
                </c:pt>
                <c:pt idx="99">
                  <c:v>0.99260845865571812</c:v>
                </c:pt>
                <c:pt idx="100">
                  <c:v>0.99330714907571527</c:v>
                </c:pt>
                <c:pt idx="101">
                  <c:v>0.99394019850841575</c:v>
                </c:pt>
                <c:pt idx="102">
                  <c:v>0.99451370110054949</c:v>
                </c:pt>
                <c:pt idx="103">
                  <c:v>0.99503319834994297</c:v>
                </c:pt>
                <c:pt idx="104">
                  <c:v>0.99550372683905886</c:v>
                </c:pt>
                <c:pt idx="105">
                  <c:v>0.99592986228410396</c:v>
                </c:pt>
                <c:pt idx="106">
                  <c:v>0.99631576010056411</c:v>
                </c:pt>
                <c:pt idx="107">
                  <c:v>0.99666519269258669</c:v>
                </c:pt>
                <c:pt idx="108">
                  <c:v>0.99698158367529166</c:v>
                </c:pt>
                <c:pt idx="109">
                  <c:v>0.99726803923698903</c:v>
                </c:pt>
                <c:pt idx="110">
                  <c:v>0.99752737684336534</c:v>
                </c:pt>
                <c:pt idx="111">
                  <c:v>0.9977621514787236</c:v>
                </c:pt>
                <c:pt idx="112">
                  <c:v>0.9979746796109501</c:v>
                </c:pt>
                <c:pt idx="113">
                  <c:v>0.99816706105750719</c:v>
                </c:pt>
                <c:pt idx="114">
                  <c:v>0.99834119891982553</c:v>
                </c:pt>
                <c:pt idx="115">
                  <c:v>0.99849881774326299</c:v>
                </c:pt>
                <c:pt idx="116">
                  <c:v>0.9986414800495711</c:v>
                </c:pt>
                <c:pt idx="117">
                  <c:v>0.99877060137872264</c:v>
                </c:pt>
                <c:pt idx="118">
                  <c:v>0.99888746396713979</c:v>
                </c:pt>
                <c:pt idx="119">
                  <c:v>0.9989932291799144</c:v>
                </c:pt>
                <c:pt idx="120">
                  <c:v>0.9990889488055994</c:v>
                </c:pt>
                <c:pt idx="121">
                  <c:v>0.99917557531360168</c:v>
                </c:pt>
                <c:pt idx="122">
                  <c:v>0.99925397116616332</c:v>
                </c:pt>
                <c:pt idx="123">
                  <c:v>0.99932491726936723</c:v>
                </c:pt>
                <c:pt idx="124">
                  <c:v>0.99938912064056562</c:v>
                </c:pt>
                <c:pt idx="125">
                  <c:v>0.9994472213630764</c:v>
                </c:pt>
                <c:pt idx="126">
                  <c:v>0.99949979889292051</c:v>
                </c:pt>
                <c:pt idx="127">
                  <c:v>0.9995473777767595</c:v>
                </c:pt>
                <c:pt idx="128">
                  <c:v>0.99959043283501392</c:v>
                </c:pt>
                <c:pt idx="129">
                  <c:v>0.99962939385937355</c:v>
                </c:pt>
                <c:pt idx="130">
                  <c:v>0.99966464986953363</c:v>
                </c:pt>
                <c:pt idx="131">
                  <c:v>0.99969655296997117</c:v>
                </c:pt>
                <c:pt idx="132">
                  <c:v>0.99972542184389857</c:v>
                </c:pt>
                <c:pt idx="133">
                  <c:v>0.99975154491816054</c:v>
                </c:pt>
                <c:pt idx="134">
                  <c:v>0.99977518322976666</c:v>
                </c:pt>
                <c:pt idx="135">
                  <c:v>0.9997965730219448</c:v>
                </c:pt>
                <c:pt idx="136">
                  <c:v>0.99981592809503661</c:v>
                </c:pt>
                <c:pt idx="137">
                  <c:v>0.99983344193522272</c:v>
                </c:pt>
                <c:pt idx="138">
                  <c:v>0.99984928964194031</c:v>
                </c:pt>
                <c:pt idx="139">
                  <c:v>0.99986362967292042</c:v>
                </c:pt>
                <c:pt idx="140">
                  <c:v>0.99987660542401369</c:v>
                </c:pt>
                <c:pt idx="141">
                  <c:v>0.99988834665937043</c:v>
                </c:pt>
                <c:pt idx="142">
                  <c:v>0.99989897080609225</c:v>
                </c:pt>
                <c:pt idx="143">
                  <c:v>0.9999085841261478</c:v>
                </c:pt>
                <c:pt idx="144">
                  <c:v>0.99991728277714842</c:v>
                </c:pt>
                <c:pt idx="145">
                  <c:v>0.99992515377248947</c:v>
                </c:pt>
                <c:pt idx="146">
                  <c:v>0.99993227585038036</c:v>
                </c:pt>
                <c:pt idx="147">
                  <c:v>0.99993872026038333</c:v>
                </c:pt>
                <c:pt idx="148">
                  <c:v>0.99994455147527717</c:v>
                </c:pt>
                <c:pt idx="149">
                  <c:v>0.99994982783531616</c:v>
                </c:pt>
                <c:pt idx="150">
                  <c:v>0.99995460213129761</c:v>
                </c:pt>
                <c:pt idx="151">
                  <c:v>0.99995892213223525</c:v>
                </c:pt>
                <c:pt idx="152">
                  <c:v>0.99996283106289707</c:v>
                </c:pt>
                <c:pt idx="153">
                  <c:v>0.99996636803596128</c:v>
                </c:pt>
                <c:pt idx="154">
                  <c:v>0.99996956844309937</c:v>
                </c:pt>
                <c:pt idx="155">
                  <c:v>0.99997246430888531</c:v>
                </c:pt>
                <c:pt idx="156">
                  <c:v>0.99997508461106066</c:v>
                </c:pt>
                <c:pt idx="157">
                  <c:v>0.99997745557034956</c:v>
                </c:pt>
                <c:pt idx="158">
                  <c:v>0.99997960091272009</c:v>
                </c:pt>
                <c:pt idx="159">
                  <c:v>0.99998154210670442</c:v>
                </c:pt>
                <c:pt idx="160">
                  <c:v>0.99998329857815205</c:v>
                </c:pt>
                <c:pt idx="161">
                  <c:v>0.99998488790455897</c:v>
                </c:pt>
                <c:pt idx="162">
                  <c:v>0.99998632599091541</c:v>
                </c:pt>
                <c:pt idx="163">
                  <c:v>0.9999876272288255</c:v>
                </c:pt>
                <c:pt idx="164">
                  <c:v>0.999988804640495</c:v>
                </c:pt>
                <c:pt idx="165">
                  <c:v>0.99998987000901918</c:v>
                </c:pt>
                <c:pt idx="166">
                  <c:v>0.99999083399628019</c:v>
                </c:pt>
                <c:pt idx="167">
                  <c:v>0.99999170624962608</c:v>
                </c:pt>
                <c:pt idx="168">
                  <c:v>0.99999249549840286</c:v>
                </c:pt>
                <c:pt idx="169">
                  <c:v>0.99999320964130201</c:v>
                </c:pt>
                <c:pt idx="170">
                  <c:v>0.99999385582539779</c:v>
                </c:pt>
                <c:pt idx="171">
                  <c:v>0.99999444051766651</c:v>
                </c:pt>
                <c:pt idx="172">
                  <c:v>0.99999496956969813</c:v>
                </c:pt>
                <c:pt idx="173">
                  <c:v>0.99999544827625519</c:v>
                </c:pt>
                <c:pt idx="174">
                  <c:v>0.99999588142825502</c:v>
                </c:pt>
                <c:pt idx="175">
                  <c:v>0.99999627336071584</c:v>
                </c:pt>
                <c:pt idx="176">
                  <c:v>0.99999662799613631</c:v>
                </c:pt>
                <c:pt idx="177">
                  <c:v>0.99999694888375135</c:v>
                </c:pt>
                <c:pt idx="178">
                  <c:v>0.99999723923504968</c:v>
                </c:pt>
                <c:pt idx="179">
                  <c:v>0.9999975019559143</c:v>
                </c:pt>
                <c:pt idx="180">
                  <c:v>0.99999773967570205</c:v>
                </c:pt>
                <c:pt idx="181">
                  <c:v>0.99999795477355857</c:v>
                </c:pt>
                <c:pt idx="182">
                  <c:v>0.99999814940222709</c:v>
                </c:pt>
                <c:pt idx="183">
                  <c:v>0.99999832550959444</c:v>
                </c:pt>
                <c:pt idx="184">
                  <c:v>0.99999848485818343</c:v>
                </c:pt>
                <c:pt idx="185">
                  <c:v>0.99999862904279302</c:v>
                </c:pt>
                <c:pt idx="186">
                  <c:v>0.99999875950645889</c:v>
                </c:pt>
                <c:pt idx="187">
                  <c:v>0.99999887755489469</c:v>
                </c:pt>
                <c:pt idx="188">
                  <c:v>0.99999898436956058</c:v>
                </c:pt>
                <c:pt idx="189">
                  <c:v>0.99999908101948665</c:v>
                </c:pt>
                <c:pt idx="190">
                  <c:v>0.99999916847197223</c:v>
                </c:pt>
                <c:pt idx="191">
                  <c:v>0.99999924760226688</c:v>
                </c:pt>
                <c:pt idx="192">
                  <c:v>0.99999931920232921</c:v>
                </c:pt>
                <c:pt idx="193">
                  <c:v>0.99999938398875332</c:v>
                </c:pt>
                <c:pt idx="194">
                  <c:v>0.99999944260994145</c:v>
                </c:pt>
                <c:pt idx="195">
                  <c:v>0.99999949565259183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A06-42AD-9E01-D6597DFB9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95056"/>
        <c:axId val="32376912"/>
      </c:scatterChart>
      <c:valAx>
        <c:axId val="3949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376912"/>
        <c:crosses val="autoZero"/>
        <c:crossBetween val="midCat"/>
      </c:valAx>
      <c:valAx>
        <c:axId val="3237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495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259142607174104"/>
          <c:y val="0.28761519393409152"/>
          <c:w val="0.33870581802274713"/>
          <c:h val="0.37905147273257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819712810349006E-2"/>
          <c:y val="4.9275501798861525E-2"/>
          <c:w val="0.65612018098070701"/>
          <c:h val="0.820292177004577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'[Microsoft PowerPoint 内のグラフ]Sheet1'!$B$1</c:f>
              <c:strCache>
                <c:ptCount val="1"/>
                <c:pt idx="0">
                  <c:v>D(E)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内のグラフ]Sheet1'!$B$2:$B$83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25190869152065.121</c:v>
                </c:pt>
                <c:pt idx="21">
                  <c:v>3.1528558482747136E+20</c:v>
                </c:pt>
                <c:pt idx="22">
                  <c:v>4.4588115008374217E+20</c:v>
                </c:pt>
                <c:pt idx="23">
                  <c:v>5.4609065181524636E+20</c:v>
                </c:pt>
                <c:pt idx="24">
                  <c:v>6.3057116965494129E+20</c:v>
                </c:pt>
                <c:pt idx="25">
                  <c:v>7.0500000000000052E+20</c:v>
                </c:pt>
                <c:pt idx="26">
                  <c:v>7.7228880608228462E+20</c:v>
                </c:pt>
                <c:pt idx="27">
                  <c:v>8.341672494170462E+20</c:v>
                </c:pt>
                <c:pt idx="28">
                  <c:v>8.9176230016748329E+20</c:v>
                </c:pt>
                <c:pt idx="29">
                  <c:v>9.4585675448241134E+20</c:v>
                </c:pt>
                <c:pt idx="30">
                  <c:v>9.9702056147303242E+20</c:v>
                </c:pt>
                <c:pt idx="31">
                  <c:v>1.0456839866804888E+21</c:v>
                </c:pt>
                <c:pt idx="32">
                  <c:v>1.0921813036304919E+21</c:v>
                </c:pt>
                <c:pt idx="33">
                  <c:v>1.1367783425100959E+21</c:v>
                </c:pt>
                <c:pt idx="34">
                  <c:v>1.1796906374130471E+21</c:v>
                </c:pt>
                <c:pt idx="35">
                  <c:v>1.2210958193360589E+21</c:v>
                </c:pt>
                <c:pt idx="36">
                  <c:v>1.2611423393098818E+21</c:v>
                </c:pt>
                <c:pt idx="37">
                  <c:v>1.2999557684782975E+21</c:v>
                </c:pt>
                <c:pt idx="38">
                  <c:v>1.3376434502512251E+21</c:v>
                </c:pt>
                <c:pt idx="39">
                  <c:v>1.3742980026180646E+21</c:v>
                </c:pt>
                <c:pt idx="40">
                  <c:v>1.4100000000000005E+21</c:v>
                </c:pt>
                <c:pt idx="41">
                  <c:v>1.4448200580003038E+21</c:v>
                </c:pt>
                <c:pt idx="42">
                  <c:v>1.4788204759199142E+21</c:v>
                </c:pt>
                <c:pt idx="43">
                  <c:v>1.5120565465616695E+21</c:v>
                </c:pt>
                <c:pt idx="44">
                  <c:v>1.544577612164569E+21</c:v>
                </c:pt>
                <c:pt idx="45">
                  <c:v>1.5764279241373524E+21</c:v>
                </c:pt>
                <c:pt idx="46">
                  <c:v>1.6076473493897853E+21</c:v>
                </c:pt>
                <c:pt idx="47">
                  <c:v>1.6382719554457381E+21</c:v>
                </c:pt>
                <c:pt idx="48">
                  <c:v>1.6683344988340924E+21</c:v>
                </c:pt>
                <c:pt idx="49">
                  <c:v>1.6978648356097145E+21</c:v>
                </c:pt>
                <c:pt idx="50">
                  <c:v>1.7268902686621413E+21</c:v>
                </c:pt>
                <c:pt idx="51">
                  <c:v>1.7554358433164118E+21</c:v>
                </c:pt>
                <c:pt idx="52">
                  <c:v>1.7835246003349666E+21</c:v>
                </c:pt>
                <c:pt idx="53">
                  <c:v>1.8111777935917837E+21</c:v>
                </c:pt>
                <c:pt idx="54">
                  <c:v>1.8384150782671475E+21</c:v>
                </c:pt>
                <c:pt idx="55">
                  <c:v>1.8652546743005371E+21</c:v>
                </c:pt>
                <c:pt idx="56">
                  <c:v>1.8917135089648227E+21</c:v>
                </c:pt>
                <c:pt idx="57">
                  <c:v>1.9178073417316984E+21</c:v>
                </c:pt>
                <c:pt idx="58">
                  <c:v>1.9435508740447221E+21</c:v>
                </c:pt>
                <c:pt idx="59">
                  <c:v>1.9689578461714215E+21</c:v>
                </c:pt>
                <c:pt idx="60">
                  <c:v>1.9940411229460648E+21</c:v>
                </c:pt>
                <c:pt idx="61">
                  <c:v>2.0188127699219663E+21</c:v>
                </c:pt>
                <c:pt idx="62">
                  <c:v>2.0432841212127113E+21</c:v>
                </c:pt>
                <c:pt idx="63">
                  <c:v>2.0674658401047407E+21</c:v>
                </c:pt>
                <c:pt idx="64">
                  <c:v>2.0913679733609773E+21</c:v>
                </c:pt>
                <c:pt idx="65">
                  <c:v>2.1150000000000003E+21</c:v>
                </c:pt>
                <c:pt idx="66">
                  <c:v>2.1383708752225375E+21</c:v>
                </c:pt>
                <c:pt idx="67">
                  <c:v>2.1614890700625808E+21</c:v>
                </c:pt>
                <c:pt idx="68">
                  <c:v>2.1843626072609831E+21</c:v>
                </c:pt>
                <c:pt idx="69">
                  <c:v>2.2069990937922925E+21</c:v>
                </c:pt>
                <c:pt idx="70">
                  <c:v>2.2294057504187073E+21</c:v>
                </c:pt>
                <c:pt idx="71">
                  <c:v>2.2515894385966546E+21</c:v>
                </c:pt>
                <c:pt idx="72">
                  <c:v>2.2735566850201905E+21</c:v>
                </c:pt>
                <c:pt idx="73">
                  <c:v>2.2953137040500581E+21</c:v>
                </c:pt>
                <c:pt idx="74">
                  <c:v>2.3168664182468523E+21</c:v>
                </c:pt>
                <c:pt idx="75">
                  <c:v>2.3382204772005564E+21</c:v>
                </c:pt>
                <c:pt idx="76">
                  <c:v>2.3593812748260926E+21</c:v>
                </c:pt>
                <c:pt idx="77">
                  <c:v>2.3803539652749117E+21</c:v>
                </c:pt>
                <c:pt idx="78">
                  <c:v>2.4011434775956218E+21</c:v>
                </c:pt>
                <c:pt idx="79">
                  <c:v>2.4217545292617907E+21</c:v>
                </c:pt>
                <c:pt idx="80">
                  <c:v>2.4421916386721163E+21</c:v>
                </c:pt>
                <c:pt idx="81">
                  <c:v>2.4624591367167893E+21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45-4197-BE60-341262F3CC4D}"/>
            </c:ext>
          </c:extLst>
        </c:ser>
        <c:ser>
          <c:idx val="1"/>
          <c:order val="1"/>
          <c:tx>
            <c:strRef>
              <c:f>'[Microsoft PowerPoint 内のグラフ]Sheet1'!$C$1</c:f>
              <c:strCache>
                <c:ptCount val="1"/>
                <c:pt idx="0">
                  <c:v>f(E)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内のグラフ]Sheet1'!$C$2:$C$83</c:f>
              <c:numCache>
                <c:formatCode>General</c:formatCode>
                <c:ptCount val="82"/>
                <c:pt idx="0">
                  <c:v>1E+21</c:v>
                </c:pt>
                <c:pt idx="1">
                  <c:v>1E+21</c:v>
                </c:pt>
                <c:pt idx="2">
                  <c:v>1E+21</c:v>
                </c:pt>
                <c:pt idx="3">
                  <c:v>1E+21</c:v>
                </c:pt>
                <c:pt idx="4">
                  <c:v>1E+21</c:v>
                </c:pt>
                <c:pt idx="5">
                  <c:v>1E+21</c:v>
                </c:pt>
                <c:pt idx="6">
                  <c:v>1E+21</c:v>
                </c:pt>
                <c:pt idx="7">
                  <c:v>9.9999999999999974E+20</c:v>
                </c:pt>
                <c:pt idx="8">
                  <c:v>9.9999999999999908E+20</c:v>
                </c:pt>
                <c:pt idx="9">
                  <c:v>9.9999999999999358E+20</c:v>
                </c:pt>
                <c:pt idx="10">
                  <c:v>9.9999999999995675E+20</c:v>
                </c:pt>
                <c:pt idx="11">
                  <c:v>9.9999999999970338E+20</c:v>
                </c:pt>
                <c:pt idx="12">
                  <c:v>9.9999999999797035E+20</c:v>
                </c:pt>
                <c:pt idx="13">
                  <c:v>9.99999999986112E+20</c:v>
                </c:pt>
                <c:pt idx="14">
                  <c:v>9.9999999990497896E+20</c:v>
                </c:pt>
                <c:pt idx="15">
                  <c:v>9.9999999934986833E+20</c:v>
                </c:pt>
                <c:pt idx="16">
                  <c:v>9.9999999555181307E+20</c:v>
                </c:pt>
                <c:pt idx="17">
                  <c:v>9.9999996956560143E+20</c:v>
                </c:pt>
                <c:pt idx="18">
                  <c:v>9.9999979176854107E+20</c:v>
                </c:pt>
                <c:pt idx="19">
                  <c:v>9.9999857528659863E+20</c:v>
                </c:pt>
                <c:pt idx="20">
                  <c:v>9.9999025222287661E+20</c:v>
                </c:pt>
                <c:pt idx="21">
                  <c:v>9.9993330971767197E+20</c:v>
                </c:pt>
                <c:pt idx="22">
                  <c:v>9.9954388423594358E+20</c:v>
                </c:pt>
                <c:pt idx="23">
                  <c:v>9.9688755928159001E+20</c:v>
                </c:pt>
                <c:pt idx="24">
                  <c:v>9.7908504072977895E+20</c:v>
                </c:pt>
                <c:pt idx="25">
                  <c:v>8.7248115785772093E+20</c:v>
                </c:pt>
                <c:pt idx="26">
                  <c:v>4.9999999999999679E+20</c:v>
                </c:pt>
                <c:pt idx="27">
                  <c:v>1.2751884214227627E+20</c:v>
                </c:pt>
                <c:pt idx="28">
                  <c:v>2.0914959270220456E+19</c:v>
                </c:pt>
                <c:pt idx="29">
                  <c:v>3.1124407184099313E+18</c:v>
                </c:pt>
                <c:pt idx="30">
                  <c:v>4.5611576405645421E+17</c:v>
                </c:pt>
                <c:pt idx="31">
                  <c:v>6.6690282327991256E+16</c:v>
                </c:pt>
                <c:pt idx="32">
                  <c:v>9747777123448582</c:v>
                </c:pt>
                <c:pt idx="33">
                  <c:v>1424713401461306</c:v>
                </c:pt>
                <c:pt idx="34">
                  <c:v>208231458881133.09</c:v>
                </c:pt>
                <c:pt idx="35">
                  <c:v>30434398515197.52</c:v>
                </c:pt>
                <c:pt idx="36">
                  <c:v>4448187019116.0459</c:v>
                </c:pt>
                <c:pt idx="37">
                  <c:v>650131702393.56482</c:v>
                </c:pt>
                <c:pt idx="38">
                  <c:v>95021011317.65094</c:v>
                </c:pt>
                <c:pt idx="39">
                  <c:v>13887943864.770702</c:v>
                </c:pt>
                <c:pt idx="40">
                  <c:v>2029814060.1018209</c:v>
                </c:pt>
                <c:pt idx="41">
                  <c:v>296670634.52040523</c:v>
                </c:pt>
                <c:pt idx="42">
                  <c:v>43360358.525743149</c:v>
                </c:pt>
                <c:pt idx="43">
                  <c:v>6337400.7155105546</c:v>
                </c:pt>
                <c:pt idx="44">
                  <c:v>926252.66936175409</c:v>
                </c:pt>
                <c:pt idx="45">
                  <c:v>135377.90113223938</c:v>
                </c:pt>
                <c:pt idx="46">
                  <c:v>19786.367933059846</c:v>
                </c:pt>
                <c:pt idx="47">
                  <c:v>2891.9074140467887</c:v>
                </c:pt>
                <c:pt idx="48">
                  <c:v>422.67123100674468</c:v>
                </c:pt>
                <c:pt idx="49">
                  <c:v>61.776171897136592</c:v>
                </c:pt>
                <c:pt idx="50">
                  <c:v>9.0289925935452278</c:v>
                </c:pt>
                <c:pt idx="51">
                  <c:v>1.3196464712970226</c:v>
                </c:pt>
                <c:pt idx="52">
                  <c:v>0.19287498479638221</c:v>
                </c:pt>
                <c:pt idx="53">
                  <c:v>2.8189943723065412E-2</c:v>
                </c:pt>
                <c:pt idx="54">
                  <c:v>4.1201451186037652E-3</c:v>
                </c:pt>
                <c:pt idx="55">
                  <c:v>6.0218622517024605E-4</c:v>
                </c:pt>
                <c:pt idx="56">
                  <c:v>8.8013465386792077E-5</c:v>
                </c:pt>
                <c:pt idx="57">
                  <c:v>1.2863745076868857E-5</c:v>
                </c:pt>
                <c:pt idx="58">
                  <c:v>1.8801206914811494E-6</c:v>
                </c:pt>
                <c:pt idx="59">
                  <c:v>2.7479196714585153E-7</c:v>
                </c:pt>
                <c:pt idx="60">
                  <c:v>4.0162647828954204E-8</c:v>
                </c:pt>
                <c:pt idx="61">
                  <c:v>5.8700343295569094E-9</c:v>
                </c:pt>
                <c:pt idx="62">
                  <c:v>8.5794400749980091E-10</c:v>
                </c:pt>
                <c:pt idx="63">
                  <c:v>1.2539414229633295E-10</c:v>
                </c:pt>
                <c:pt idx="64">
                  <c:v>1.8327176114971163E-11</c:v>
                </c:pt>
                <c:pt idx="65">
                  <c:v>2.6786369618080398E-12</c:v>
                </c:pt>
                <c:pt idx="66">
                  <c:v>3.9150035598243565E-13</c:v>
                </c:pt>
                <c:pt idx="67">
                  <c:v>5.7220344122677056E-14</c:v>
                </c:pt>
                <c:pt idx="68">
                  <c:v>8.3631284914193771E-15</c:v>
                </c:pt>
                <c:pt idx="69">
                  <c:v>1.2223260666527833E-15</c:v>
                </c:pt>
                <c:pt idx="70">
                  <c:v>1.7865096952077213E-16</c:v>
                </c:pt>
                <c:pt idx="71">
                  <c:v>2.6111010622649586E-17</c:v>
                </c:pt>
                <c:pt idx="72">
                  <c:v>3.8162954142649484E-18</c:v>
                </c:pt>
                <c:pt idx="73">
                  <c:v>5.5777659851688263E-19</c:v>
                </c:pt>
                <c:pt idx="74">
                  <c:v>8.1522707254303868E-20</c:v>
                </c:pt>
                <c:pt idx="75">
                  <c:v>1.1915078215440521E-20</c:v>
                </c:pt>
                <c:pt idx="76">
                  <c:v>1.7414668092069307E-21</c:v>
                </c:pt>
                <c:pt idx="77">
                  <c:v>2.5452679308805062E-22</c:v>
                </c:pt>
                <c:pt idx="78">
                  <c:v>3.7200759760210476E-23</c:v>
                </c:pt>
                <c:pt idx="79">
                  <c:v>5.4371349669979616E-24</c:v>
                </c:pt>
                <c:pt idx="80">
                  <c:v>7.9467292710973068E-25</c:v>
                </c:pt>
                <c:pt idx="81">
                  <c:v>1.1614665902432343E-25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45-4197-BE60-341262F3CC4D}"/>
            </c:ext>
          </c:extLst>
        </c:ser>
        <c:ser>
          <c:idx val="2"/>
          <c:order val="2"/>
          <c:tx>
            <c:strRef>
              <c:f>'[Microsoft PowerPoint 内のグラフ]Sheet1'!$D$1</c:f>
              <c:strCache>
                <c:ptCount val="1"/>
                <c:pt idx="0">
                  <c:v>D(E)f(E)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内のグラフ]Sheet1'!$D$2:$D$83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25190623597087.082</c:v>
                </c:pt>
                <c:pt idx="21">
                  <c:v>3.1526455834280519E+20</c:v>
                </c:pt>
                <c:pt idx="22">
                  <c:v>4.4567777666229332E+20</c:v>
                </c:pt>
                <c:pt idx="23">
                  <c:v>5.443909770345935E+20</c:v>
                </c:pt>
                <c:pt idx="24">
                  <c:v>6.1738279932463245E+20</c:v>
                </c:pt>
                <c:pt idx="25">
                  <c:v>6.1509921628969356E+20</c:v>
                </c:pt>
                <c:pt idx="26">
                  <c:v>3.8614440304113982E+20</c:v>
                </c:pt>
                <c:pt idx="27">
                  <c:v>1.0637204179866911E+20</c:v>
                </c:pt>
                <c:pt idx="28">
                  <c:v>1.8651172186721022E+19</c:v>
                </c:pt>
                <c:pt idx="29">
                  <c:v>2.9439230764341222E+18</c:v>
                </c:pt>
                <c:pt idx="30">
                  <c:v>4.5475679517626707E+17</c:v>
                </c:pt>
                <c:pt idx="31">
                  <c:v>6.9736960297581248E+16</c:v>
                </c:pt>
                <c:pt idx="32">
                  <c:v>1.0646339926187558E+16</c:v>
                </c:pt>
                <c:pt idx="33">
                  <c:v>1619583339065104</c:v>
                </c:pt>
                <c:pt idx="34">
                  <c:v>245648702456932.56</c:v>
                </c:pt>
                <c:pt idx="35">
                  <c:v>37163316790915.25</c:v>
                </c:pt>
                <c:pt idx="36">
                  <c:v>5609796982975.8594</c:v>
                </c:pt>
                <c:pt idx="37">
                  <c:v>845142456797.13025</c:v>
                </c:pt>
                <c:pt idx="38">
                  <c:v>127104233425.3033</c:v>
                </c:pt>
                <c:pt idx="39">
                  <c:v>19086173513.82618</c:v>
                </c:pt>
                <c:pt idx="40">
                  <c:v>2862037824.7435684</c:v>
                </c:pt>
                <c:pt idx="41">
                  <c:v>428635683.37475878</c:v>
                </c:pt>
                <c:pt idx="42">
                  <c:v>64122186.031097591</c:v>
                </c:pt>
                <c:pt idx="43">
                  <c:v>9582508.2400723416</c:v>
                </c:pt>
                <c:pt idx="44">
                  <c:v>1430669.136303836</c:v>
                </c:pt>
                <c:pt idx="45">
                  <c:v>213413.50365596783</c:v>
                </c:pt>
                <c:pt idx="46">
                  <c:v>31809.501961634702</c:v>
                </c:pt>
                <c:pt idx="47">
                  <c:v>4737.7308141784597</c:v>
                </c:pt>
                <c:pt idx="48">
                  <c:v>705.15699635322619</c:v>
                </c:pt>
                <c:pt idx="49">
                  <c:v>104.88758994272928</c:v>
                </c:pt>
                <c:pt idx="50">
                  <c:v>15.592079445615802</c:v>
                </c:pt>
                <c:pt idx="51">
                  <c:v>2.3165547162208155</c:v>
                </c:pt>
                <c:pt idx="52">
                  <c:v>0.34399728017358033</c:v>
                </c:pt>
                <c:pt idx="53">
                  <c:v>5.1057000073818165E-2</c:v>
                </c:pt>
                <c:pt idx="54">
                  <c:v>7.574536910689946E-3</c:v>
                </c:pt>
                <c:pt idx="55">
                  <c:v>1.1232306712981972E-3</c:v>
                </c:pt>
                <c:pt idx="56">
                  <c:v>1.6649626144300239E-4</c:v>
                </c:pt>
                <c:pt idx="57">
                  <c:v>2.4670184750584083E-5</c:v>
                </c:pt>
                <c:pt idx="58">
                  <c:v>3.6541102132377549E-6</c:v>
                </c:pt>
                <c:pt idx="59">
                  <c:v>5.4105379977670381E-7</c:v>
                </c:pt>
                <c:pt idx="60">
                  <c:v>8.0085971377335159E-8</c:v>
                </c:pt>
                <c:pt idx="61">
                  <c:v>1.1850500264389816E-8</c:v>
                </c:pt>
                <c:pt idx="62">
                  <c:v>1.7530233674139426E-9</c:v>
                </c:pt>
                <c:pt idx="63">
                  <c:v>2.5924810574690138E-10</c:v>
                </c:pt>
                <c:pt idx="64">
                  <c:v>3.8328869168996946E-11</c:v>
                </c:pt>
                <c:pt idx="65">
                  <c:v>5.6653171742240047E-12</c:v>
                </c:pt>
                <c:pt idx="66">
                  <c:v>8.3717295887209584E-13</c:v>
                </c:pt>
                <c:pt idx="67">
                  <c:v>1.2368114840638608E-13</c:v>
                </c:pt>
                <c:pt idx="68">
                  <c:v>1.8268105156375441E-14</c:v>
                </c:pt>
                <c:pt idx="69">
                  <c:v>2.6976725214213899E-15</c:v>
                </c:pt>
                <c:pt idx="70">
                  <c:v>3.9828549876748656E-16</c:v>
                </c:pt>
                <c:pt idx="71">
                  <c:v>5.879127574904285E-17</c:v>
                </c:pt>
                <c:pt idx="72">
                  <c:v>8.6765639511139704E-18</c:v>
                </c:pt>
                <c:pt idx="73">
                  <c:v>1.2802722703742279E-18</c:v>
                </c:pt>
                <c:pt idx="74">
                  <c:v>1.8887722276206566E-19</c:v>
                </c:pt>
                <c:pt idx="75">
                  <c:v>2.7860079870789286E-20</c:v>
                </c:pt>
                <c:pt idx="76">
                  <c:v>4.1087841803739757E-21</c:v>
                </c:pt>
                <c:pt idx="77">
                  <c:v>6.0586386119584819E-22</c:v>
                </c:pt>
                <c:pt idx="78">
                  <c:v>8.9324361659831046E-23</c:v>
                </c:pt>
                <c:pt idx="79">
                  <c:v>1.3167406232534968E-23</c:v>
                </c:pt>
                <c:pt idx="80">
                  <c:v>1.9407435780664802E-24</c:v>
                </c:pt>
                <c:pt idx="81">
                  <c:v>2.8600640171357471E-25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45-4197-BE60-341262F3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555039"/>
        <c:axId val="1"/>
      </c:scatterChart>
      <c:valAx>
        <c:axId val="968555039"/>
        <c:scaling>
          <c:orientation val="minMax"/>
          <c:max val="1.5"/>
          <c:min val="-0.5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2E+21"/>
        </c:scaling>
        <c:delete val="0"/>
        <c:axPos val="l"/>
        <c:numFmt formatCode="0.E+00" sourceLinked="0"/>
        <c:majorTickMark val="in"/>
        <c:minorTickMark val="none"/>
        <c:tickLblPos val="high"/>
        <c:spPr>
          <a:noFill/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968555039"/>
        <c:crosses val="autoZero"/>
        <c:crossBetween val="midCat"/>
        <c:majorUnit val="1E+2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0.4123</cdr:x>
      <cdr:y>0.07946</cdr:y>
    </cdr:from>
    <cdr:to>
      <cdr:x>0.67124</cdr:x>
      <cdr:y>0.22302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76585" y="164382"/>
          <a:ext cx="990143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4572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ja-JP" altLang="en-US" sz="1600" b="1" i="1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(E)</a:t>
          </a:r>
        </a:p>
      </cdr:txBody>
    </cdr:sp>
  </cdr:relSizeAnchor>
  <cdr:relSizeAnchor xmlns:cdr="http://schemas.openxmlformats.org/drawingml/2006/chartDrawing">
    <cdr:from>
      <cdr:x>0.32786</cdr:x>
      <cdr:y>0.66086</cdr:y>
    </cdr:from>
    <cdr:to>
      <cdr:x>0.67998</cdr:x>
      <cdr:y>0.80442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3672" y="1367175"/>
          <a:ext cx="1346448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f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554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9583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871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60278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98997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90044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21967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07499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26514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95212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767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9F52FC-85CF-4425-874C-A7039119B76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4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3348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97762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1024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8C3F1-EC1A-A4A8-D9D7-1D046F21E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>
            <a:extLst>
              <a:ext uri="{FF2B5EF4-FFF2-40B4-BE49-F238E27FC236}">
                <a16:creationId xmlns:a16="http://schemas.microsoft.com/office/drawing/2014/main" id="{F4FD186E-73DA-DFE9-A6B1-E29958E1F8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9F52FC-85CF-4425-874C-A7039119B76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4851" name="Rectangle 1026">
            <a:extLst>
              <a:ext uri="{FF2B5EF4-FFF2-40B4-BE49-F238E27FC236}">
                <a16:creationId xmlns:a16="http://schemas.microsoft.com/office/drawing/2014/main" id="{970ADD90-6052-6C47-9FBC-AFEDAFAD3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334852" name="Rectangle 1027">
            <a:extLst>
              <a:ext uri="{FF2B5EF4-FFF2-40B4-BE49-F238E27FC236}">
                <a16:creationId xmlns:a16="http://schemas.microsoft.com/office/drawing/2014/main" id="{797AE08B-49D8-8E16-F246-9A00DEA35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0703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15C79-86E0-6F6A-49D9-681572EAF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>
            <a:extLst>
              <a:ext uri="{FF2B5EF4-FFF2-40B4-BE49-F238E27FC236}">
                <a16:creationId xmlns:a16="http://schemas.microsoft.com/office/drawing/2014/main" id="{773CD1D4-4637-1001-5B75-EB30ECB2A0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9F52FC-85CF-4425-874C-A7039119B76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4851" name="Rectangle 1026">
            <a:extLst>
              <a:ext uri="{FF2B5EF4-FFF2-40B4-BE49-F238E27FC236}">
                <a16:creationId xmlns:a16="http://schemas.microsoft.com/office/drawing/2014/main" id="{DFA9FEDD-F25F-533E-CD83-362DFFFD0A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334852" name="Rectangle 1027">
            <a:extLst>
              <a:ext uri="{FF2B5EF4-FFF2-40B4-BE49-F238E27FC236}">
                <a16:creationId xmlns:a16="http://schemas.microsoft.com/office/drawing/2014/main" id="{2DA2DB29-D22F-67B9-6243-3D6EF2940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646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1417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5086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31623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77095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6413"/>
            <a:ext cx="44815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4391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579A-6D1E-479C-9D6D-DF6F4DDE1E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6D705-7948-46A3-83E9-33B421C921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0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2C1A-BFF7-4A4D-A94A-2C83D55543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D0F0-81B9-4E8E-835F-4EFA3B51A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E56A-DFEF-4601-A57B-02598C5B4E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5863-D331-40EE-82D9-88D2CF7DC2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CA03-DB20-47B6-B03E-F26686ACDF8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43F4-0BFF-4D3C-BDC4-5887BC6CAB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FBC2-C74D-489D-A2F2-0920616BF5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C3B8-5366-4932-B226-A4AD3A98D6A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C84C-72BF-43C3-87A4-A0925ABD90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93C6-1C71-4E5F-A0BA-6F8ED05E0A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13F1DACA-1D26-4959-A1FB-4D55AA0C25D9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0C7512F4-D980-47AF-B3F0-6CB358435D34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2820325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E058DC58-A0F2-4027-B76D-5F2B471477B0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389C765A-82A8-4504-941A-FEECD581D4E3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259089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8FE9073B-849B-4EF7-AF5E-9CE822E997A8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C377FA26-2EBC-4E47-B60F-477FC80DD965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0487282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F84463B8-3BD6-46BC-9790-6077C9857A61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1859986F-142F-4A9E-B27B-193EAFBCA296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653775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CBBDE3CB-7C64-46B2-A383-C05A3ED46548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B47D7445-21BE-4265-A993-561323A64E6A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416641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51C22D18-42B5-4927-898B-E37534C39E3F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8FB87E86-DE94-4399-973A-C8CCB525C9D1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885270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2F7DA3ED-3F3A-4C03-AC4D-7B1758CAF7DB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8B58EB11-C282-4906-BB24-F7E7B51CCC9A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790388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7536F330-6C1F-48D6-AC4F-DC4141A20670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8F2825BF-554C-42F7-9901-25AFF23923E7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600792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457F1AB5-91AF-4D30-9057-003444D29286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76A99521-6402-4CA5-B242-8389DDF04A28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670353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10F83C15-4582-48C4-8261-6C5FD7D59BCF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E531ECE7-D120-4A7D-A32A-FF53BD782600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418654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C0D7BEA0-FAE9-45F5-B93E-2E853EDD177D}" type="datetimeFigureOut">
              <a:rPr lang="ja-JP" altLang="en-US" smtClean="0"/>
              <a:pPr eaLnBrk="0" hangingPunct="0">
                <a:defRPr/>
              </a:pPr>
              <a:t>2024/6/13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E2DE53DE-DEF1-4529-BC2C-077B86199199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1594801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853E3-0B25-4004-AB72-A9E6956F7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C88B00-1830-4FEA-8A24-1C9861B8D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E13CCF-6C19-4811-9450-1685623BB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934A1-AED5-4638-A0E1-F391DC44BC1D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5665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7F5FE3-086E-4D9E-ACF2-FD3234029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98994C-F98D-4A47-B1E4-D0B54F21A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6C93D-757B-4800-86E1-68E933B33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D8EA2-0E6D-4BF5-9B5F-23D7F3CA6C21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7998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B2BA3B-336F-40EC-B4BC-2FCCE63CB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701175-9BFB-49DE-B7B2-3AAC85102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4B4739-A720-4C72-9ECC-6D2367429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BBE91-85E1-4867-98F4-46A846F41D36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970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D3746-48E7-488C-B866-4113280B7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A236A-BD7A-4485-B0B4-709524094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53351-BA2B-459A-8F46-62E68F9F9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9068A8-D9AE-4220-8323-BEB6B5F285B0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2691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EDC205-2ABA-4EE7-8A66-6BF645535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4447A7-9A4C-457E-A2DC-104680F17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E2CA10-02A4-4B1C-BAF3-DB1D1D120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26D2C-C7F9-4546-8245-AE460EDACAF9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2093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2EF574-0677-4F2B-8CBC-D9F982C51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287658-6716-4311-9855-8FF406B31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C12581-37AE-47CC-A868-21AA79CB6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9556E-707A-473E-8872-1D2F43F6538E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2988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560EBF-4628-4F57-9242-B72E2048E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AFA457-EE26-4E31-8DE8-79FCC8259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0F1A76-2A9A-4BE6-982C-2E612A275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C0943-BAA5-4B6F-8F39-F9F9F10FFC1A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2261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B6AEC-DAFB-4684-A621-A6B56D0BE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36A17-8347-40F6-84D1-895F4211F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91A55-9DD0-428D-B3DE-80F0435C7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7530-C894-44AC-9370-26055513C2E7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7336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03E0A-1F67-4494-8833-8DC68426D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388B5-860F-4591-BE2D-7030306E5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C3C88-28C1-4842-A4ED-E058BF2E5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DE68F-CEBE-4657-BE55-EAFC00DC9F98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55215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5E5E3-3565-4D6A-8206-BF46A6A90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8CFF3C-0B8E-45C9-84E9-017AFCF90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1005E4-2077-4083-BAC0-1627026F2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4A2C26-D4EE-4690-9EC1-F76A363531E3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39026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C4583C-959B-445B-A4D4-0EA3D7A4A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990C2C-E9DB-44A7-A6F0-3E2EDA9D0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F5C16-D58D-49C2-824A-0B9F174C1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ADBFA2-18C2-475A-B6D8-6ED066A6B01E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6530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859114-9B8B-4431-B826-24B5A906A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F5A70B-7FD2-48B7-888F-664BAA04D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EC8842-A3F1-48CD-872E-D0D605FA0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0404E-BBE6-4B66-AB96-8C4D03A23E1E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3860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A4AC2F-9B2F-4F77-BE12-15589C1FBCFE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8381895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B03E84-976A-44CC-8624-E0152866EED5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6222183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5F1ED6-D480-449D-9E05-3CC2EC938CBE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327710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431E55-BC05-453B-9193-2F9B8BBF3DAD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283823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E97103-DE09-487D-916B-B9E95ACC11D5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7420236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5EBBED-C13B-4BF9-AC92-EF310E3A7E14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3169666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0444A5-BFF1-4C78-BD5A-9F3CC7E347C1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5166452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A13A1A-A592-4523-A9BF-4CAC2B1EA13F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7456020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DC5D8C-57D7-43E2-AB95-05BC89AEA69A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329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83DE4C-DDDD-4E97-A0CF-16EBBC04CC81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954136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22F4B5-7DBE-4EA2-87C4-4E56861609D1}" type="slidenum">
              <a:rPr lang="en-US" altLang="ja-JP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6085347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62AFF-228B-44CC-80C3-237860E8F1BE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86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CA4FF-363E-4FD6-A376-CB9677533176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3759E-FD01-4EDE-A9DB-59EB649729FA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9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9D427-48B8-4AA6-B5BD-FC92AAF91FF4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09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6432-6C3B-4162-B4C5-945170AA87E3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92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140F6-92C7-4FEE-B247-D93048D0C240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65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AB4B0-31C3-442A-BFBA-D9F39942CF25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17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A95B1F-50B2-4D1C-BCF5-D4B59FC8005B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96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3E648-C4BA-43EB-B003-D57BCB509AAE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90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0AC6-5D4A-4D03-AC68-41EB4E35602B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06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B5B8A-4573-4FA7-BF64-460983A133EB}" type="slidenum">
              <a:rPr lang="en-US" altLang="ja-JP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4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3E2E94F-954D-465B-BA5B-D7061B8B63C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56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C1FBF4BA-D6E1-4339-ADD6-74167A1D6FA2}" type="datetimeFigureOut">
              <a:rPr lang="ja-JP" altLang="en-US" smtClean="0"/>
              <a:pPr>
                <a:defRPr/>
              </a:pPr>
              <a:t>2024/6/13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A56BF748-4DFC-4068-ADDF-C1AF73BFC0B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806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F305A9-5CE0-4BA2-B4E8-18938C8B1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2837521-FF3C-4560-A0EE-416387314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CE26F5-B552-4889-A96D-9272722908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0705CA-928F-4033-AE58-0B4A19D2C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90BDBD-2461-41EF-A84D-AF1BF49817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8C64E-F2A4-4430-B8EC-23F9236F6D58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8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01468-7477-4B6A-85DD-6876499B29C5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84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4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8.png"/><Relationship Id="rId5" Type="http://schemas.openxmlformats.org/officeDocument/2006/relationships/chart" Target="../charts/chart1.xml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C041426-349F-D98B-339E-430A0882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67" y="692696"/>
            <a:ext cx="4495800" cy="60198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Eelctrical/Launcher.py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3112669" y="4400861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4546653" y="3429000"/>
            <a:ext cx="1116210" cy="1132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01A207F1-3C8B-9963-D3A7-24E54E680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64" y="1183238"/>
            <a:ext cx="5772150" cy="25527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D26DE1-4B7C-187E-A7B0-3E3ED9FB87D8}"/>
              </a:ext>
            </a:extLst>
          </p:cNvPr>
          <p:cNvSpPr txBox="1"/>
          <p:nvPr/>
        </p:nvSpPr>
        <p:spPr>
          <a:xfrm>
            <a:off x="6464770" y="4428635"/>
            <a:ext cx="4185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σ,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S,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</a:t>
            </a:r>
            <a:r>
              <a:rPr lang="ja-JP" altLang="en-US" dirty="0">
                <a:solidFill>
                  <a:srgbClr val="FF0000"/>
                </a:solidFill>
              </a:rPr>
              <a:t> から移動度とキャリア濃度を計算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lang="en-US" altLang="ja-JP" dirty="0">
                <a:solidFill>
                  <a:srgbClr val="FF0000"/>
                </a:solidFill>
              </a:rPr>
              <a:t>=&gt;</a:t>
            </a:r>
            <a:r>
              <a:rPr lang="ja-JP" altLang="en-US" dirty="0">
                <a:solidFill>
                  <a:srgbClr val="FF0000"/>
                </a:solidFill>
              </a:rPr>
              <a:t> 重み付き移動度</a:t>
            </a:r>
          </a:p>
        </p:txBody>
      </p:sp>
    </p:spTree>
    <p:extLst>
      <p:ext uri="{BB962C8B-B14F-4D97-AF65-F5344CB8AC3E}">
        <p14:creationId xmlns:p14="http://schemas.microsoft.com/office/powerpoint/2010/main" val="3700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C401116-B6AA-4D09-901C-CF6F1D140AB7}"/>
                  </a:ext>
                </a:extLst>
              </p:cNvPr>
              <p:cNvSpPr/>
              <p:nvPr/>
            </p:nvSpPr>
            <p:spPr>
              <a:xfrm>
                <a:off x="1658091" y="145726"/>
                <a:ext cx="8861751" cy="14315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Boltzmann</a:t>
                </a:r>
                <a:r>
                  <a:rPr kumimoji="0" lang="ja-JP" altLang="en-US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方程式の非縮退近似</a:t>
                </a:r>
                <a:endParaRPr kumimoji="0" lang="en-US" altLang="ja-JP" sz="1600" b="1" dirty="0">
                  <a:solidFill>
                    <a:srgbClr val="0000FF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ja-JP" altLang="en-US" sz="1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0"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0"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ja-JP" alt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ja-JP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ja-JP" alt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func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kumimoji="0" lang="ja-JP" altLang="en-US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6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𝒏𝒐𝒏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𝒅𝒆𝒈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kumimoji="0"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6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kumimoji="0"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  <m:r>
                              <a:rPr kumimoji="0"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ja-JP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kumimoji="0"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ja-JP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altLang="ja-JP" sz="1600" i="1" dirty="0">
                    <a:solidFill>
                      <a:srgbClr val="FF0000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Boltzmann</a:t>
                </a:r>
                <a:r>
                  <a:rPr kumimoji="0" lang="ja-JP" altLang="en-US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方程式の縮退近似</a:t>
                </a:r>
                <a:endParaRPr kumimoji="0" lang="en-US" altLang="ja-JP" sz="1600" b="1" dirty="0">
                  <a:solidFill>
                    <a:srgbClr val="0000FF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𝒅𝒆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~</m:t>
                    </m:r>
                    <m:f>
                      <m:fPr>
                        <m:ctrlPr>
                          <a:rPr kumimoji="0"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  <m:f>
                              <m:f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16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0"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kumimoji="0" lang="ja-JP" altLang="en-US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0" lang="ja-JP" altLang="en-US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𝒅𝒆𝒈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f>
                      <m:fPr>
                        <m:ctrlPr>
                          <a:rPr kumimoji="0"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  <m:f>
                              <m:f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16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0"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kumimoji="0" lang="ja-JP" altLang="en-US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kumimoji="0" lang="ja-JP" altLang="en-US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b="1" dirty="0">
                  <a:solidFill>
                    <a:srgbClr val="FF0000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/(</m:t>
                                </m:r>
                                <m:f>
                                  <m:f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kumimoji="0"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den>
                    </m:f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  <a:latin typeface="Calibri"/>
                    <a:ea typeface="ＭＳ Ｐゴシック" panose="020B0600070205080204" pitchFamily="50" charset="-128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dirty="0">
                  <a:solidFill>
                    <a:srgbClr val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lvl="1"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>
                  <a:defRPr/>
                </a:pPr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en-US" altLang="ja-JP" sz="16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  <a:latin typeface="Calibri"/>
                    <a:ea typeface="ＭＳ Ｐゴシック" panose="020B0600070205080204" pitchFamily="50" charset="-128"/>
                  </a:rPr>
                  <a:t>      	</a:t>
                </a:r>
              </a:p>
              <a:p>
                <a:pPr marL="0" lvl="1"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/(</m:t>
                                </m:r>
                                <m:f>
                                  <m:f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kumimoji="0"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den>
                    </m:f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</a:p>
              <a:p>
                <a:pPr marL="0" lvl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  <m:sup>
                        <m:f>
                          <m:f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f>
                          <m:fPr>
                            <m:ctrlP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1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altLang="ja-JP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</m:den>
                    </m:f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kumimoji="0"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kumimoji="0"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	</a:t>
                </a:r>
              </a:p>
              <a:p>
                <a:pPr marL="0" lvl="1">
                  <a:defRPr/>
                </a:pPr>
                <a:endParaRPr kumimoji="0" lang="en-US" altLang="ja-JP" sz="1600" dirty="0">
                  <a:solidFill>
                    <a:srgbClr val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>
                  <a:defRPr/>
                </a:pPr>
                <a:endParaRPr kumimoji="0" lang="en-US" altLang="ja-JP" sz="1600" dirty="0">
                  <a:solidFill>
                    <a:srgbClr val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>
                  <a:defRPr/>
                </a:pPr>
                <a:endParaRPr kumimoji="0" lang="en-US" altLang="ja-JP" sz="1600" b="1" dirty="0">
                  <a:solidFill>
                    <a:srgbClr val="000000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600" b="1" dirty="0">
                  <a:solidFill>
                    <a:srgbClr val="000000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C401116-B6AA-4D09-901C-CF6F1D140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091" y="145726"/>
                <a:ext cx="8861751" cy="14315778"/>
              </a:xfrm>
              <a:prstGeom prst="rect">
                <a:avLst/>
              </a:prstGeom>
              <a:blipFill>
                <a:blip r:embed="rId2"/>
                <a:stretch>
                  <a:fillRect l="-413" t="-1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B85025DC-BE8A-5DED-CCB3-90CF735BD008}"/>
                  </a:ext>
                </a:extLst>
              </p:cNvPr>
              <p:cNvSpPr/>
              <p:nvPr/>
            </p:nvSpPr>
            <p:spPr>
              <a:xfrm>
                <a:off x="2370161" y="4920019"/>
                <a:ext cx="7451677" cy="12326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ja-JP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kumimoji="0"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ja-JP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𝒏𝒐𝒏</m:t>
                              </m:r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𝒅𝒆𝒈</m:t>
                              </m:r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altLang="ja-JP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0"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  <m:r>
                                        <a:rPr kumimoji="0" lang="en-US" altLang="ja-JP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kumimoji="0" lang="en-US" altLang="ja-JP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den>
                                  </m:f>
                                  <m: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d>
                        </m:den>
                      </m:f>
                      <m:f>
                        <m:fPr>
                          <m:ctrlP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ja-JP" alt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𝒅𝒆𝒈</m:t>
                              </m:r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altLang="ja-JP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0"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  <m:r>
                                        <a:rPr kumimoji="0" lang="en-US" altLang="ja-JP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kumimoji="0" lang="en-US" altLang="ja-JP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den>
                                  </m:f>
                                  <m: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kumimoji="0" lang="en-US" altLang="ja-JP" sz="2400" b="1" dirty="0">
                  <a:solidFill>
                    <a:srgbClr val="0000FF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B85025DC-BE8A-5DED-CCB3-90CF735BD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161" y="4920019"/>
                <a:ext cx="7451677" cy="1232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F74033B1-98B9-153F-A51F-02521BA23C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93" t="40095" r="12836" b="44919"/>
          <a:stretch/>
        </p:blipFill>
        <p:spPr>
          <a:xfrm>
            <a:off x="6036433" y="3045700"/>
            <a:ext cx="4490443" cy="1194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30C011B0-ACFC-1D1B-F4C0-B5D854F87105}"/>
                  </a:ext>
                </a:extLst>
              </p:cNvPr>
              <p:cNvSpPr/>
              <p:nvPr/>
            </p:nvSpPr>
            <p:spPr>
              <a:xfrm>
                <a:off x="1908695" y="4279257"/>
                <a:ext cx="6847378" cy="847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600" b="1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Sigmoid functions</a:t>
                </a:r>
                <a:r>
                  <a:rPr lang="ja-JP" altLang="en-US" sz="1600" b="1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r>
                  <a:rPr lang="en-US" altLang="ja-JP" sz="1600" b="1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(</a:t>
                </a:r>
                <a:r>
                  <a:rPr lang="ja-JP" altLang="en-US" sz="1600" b="1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誤差を減らすため、指数項の定数を</a:t>
                </a:r>
                <a:r>
                  <a:rPr lang="en-US" altLang="ja-JP" sz="1600" b="1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-2</a:t>
                </a:r>
                <a:r>
                  <a:rPr lang="ja-JP" altLang="en-US" sz="1600" b="1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に変更</a:t>
                </a:r>
                <a:r>
                  <a:rPr lang="en-US" altLang="ja-JP" sz="1600" b="1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)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600" b="1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r>
                  <a:rPr lang="ja-JP" altLang="en-US" sz="1600" b="1" dirty="0">
                    <a:solidFill>
                      <a:srgbClr val="0000FF"/>
                    </a:solidFill>
                    <a:latin typeface="Times New Roman" pitchFamily="18" charset="0"/>
                    <a:ea typeface="ＭＳ Ｐゴシック" pitchFamily="50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kumimoji="0" lang="en-US" altLang="ja-JP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ja-JP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kumimoji="0" lang="en-US" altLang="ja-JP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d>
                              <m:dPr>
                                <m:ctrlPr>
                                  <a:rPr kumimoji="0" lang="en-US" altLang="ja-JP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kumimoji="0" lang="en-US" altLang="ja-JP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kumimoji="0" lang="en-US" altLang="ja-JP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den>
                                </m:f>
                                <m:r>
                                  <a:rPr kumimoji="0" lang="en-US" altLang="ja-JP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kumimoji="0" lang="en-US" altLang="ja-JP" sz="1600" dirty="0">
                    <a:solidFill>
                      <a:srgbClr val="00B050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30C011B0-ACFC-1D1B-F4C0-B5D854F87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695" y="4279257"/>
                <a:ext cx="6847378" cy="847604"/>
              </a:xfrm>
              <a:prstGeom prst="rect">
                <a:avLst/>
              </a:prstGeom>
              <a:blipFill>
                <a:blip r:embed="rId5"/>
                <a:stretch>
                  <a:fillRect l="-445" t="-2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6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C041426-349F-D98B-339E-430A0882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67" y="692696"/>
            <a:ext cx="4495800" cy="60198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Weighted mobility: T dependence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3112669" y="4622244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1A207F1-3C8B-9963-D3A7-24E54E680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64" y="1183238"/>
            <a:ext cx="5772150" cy="25527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D26DE1-4B7C-187E-A7B0-3E3ED9FB87D8}"/>
              </a:ext>
            </a:extLst>
          </p:cNvPr>
          <p:cNvSpPr txBox="1"/>
          <p:nvPr/>
        </p:nvSpPr>
        <p:spPr>
          <a:xfrm>
            <a:off x="6464770" y="4428635"/>
            <a:ext cx="4185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σ,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S,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</a:t>
            </a:r>
            <a:r>
              <a:rPr lang="ja-JP" altLang="en-US" dirty="0">
                <a:solidFill>
                  <a:srgbClr val="FF0000"/>
                </a:solidFill>
              </a:rPr>
              <a:t> から移動度とキャリア濃度を計算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lang="en-US" altLang="ja-JP" dirty="0">
                <a:solidFill>
                  <a:srgbClr val="FF0000"/>
                </a:solidFill>
              </a:rPr>
              <a:t>=&gt;</a:t>
            </a:r>
            <a:r>
              <a:rPr lang="ja-JP" altLang="en-US" dirty="0">
                <a:solidFill>
                  <a:srgbClr val="FF0000"/>
                </a:solidFill>
              </a:rPr>
              <a:t> 重み付き移動度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04B94E-0F37-FFF2-8165-C6D29600C806}"/>
              </a:ext>
            </a:extLst>
          </p:cNvPr>
          <p:cNvSpPr txBox="1"/>
          <p:nvPr/>
        </p:nvSpPr>
        <p:spPr>
          <a:xfrm>
            <a:off x="3726282" y="825479"/>
            <a:ext cx="668033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[</a:t>
            </a:r>
            <a:r>
              <a:rPr lang="en-US" altLang="ja-JP" b="1" dirty="0" err="1">
                <a:solidFill>
                  <a:srgbClr val="FF0000"/>
                </a:solidFill>
              </a:rPr>
              <a:t>tkprog_X</a:t>
            </a:r>
            <a:r>
              <a:rPr lang="en-US" altLang="ja-JP" b="1" dirty="0">
                <a:solidFill>
                  <a:srgbClr val="FF0000"/>
                </a:solidFill>
              </a:rPr>
              <a:t>]</a:t>
            </a:r>
            <a:r>
              <a:rPr lang="ja-JP" altLang="en-US" b="1" dirty="0">
                <a:solidFill>
                  <a:srgbClr val="FF0000"/>
                </a:solidFill>
              </a:rPr>
              <a:t> /electrical/weighted_mobility/LaTiO3-T-sigma-S.xlsx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4546653" y="3650383"/>
            <a:ext cx="1116210" cy="1132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60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4228E929-0371-207A-828B-08146074D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88340"/>
              </p:ext>
            </p:extLst>
          </p:nvPr>
        </p:nvGraphicFramePr>
        <p:xfrm>
          <a:off x="6639827" y="1995313"/>
          <a:ext cx="2743200" cy="3916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32748676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1571691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79344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8639386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T(K)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sigma (S/cm)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 (V/K)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sigma (S/m)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487258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375.9398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3.20E-05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37593.98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62954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295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375.9398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3.17E-05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37593.98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06315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290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373.1343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3.08E-05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37313.43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72552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285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371.7472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3.01E-05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37174.72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36926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280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369.0037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2.93E-05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36900.37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58441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367.6471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2.88E-05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36764.71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74382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270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364.9635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2.84E-05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36496.35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87273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363.6364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2.79E-05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36363.64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17778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361.0108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2.69E-05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36101.08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285865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359.7122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2.62E-05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35971.22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97885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357.1429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2.54E-05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35714.29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87303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354.6099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2.47E-05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35460.99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816324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353.3569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2.44E-05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35335.69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47084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352.1127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2.40E-05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35211.27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4229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349.6503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2.34E-05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34965.03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5037426"/>
                  </a:ext>
                </a:extLst>
              </a:tr>
            </a:tbl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2C041426-349F-D98B-339E-430A0882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67" y="692696"/>
            <a:ext cx="4495800" cy="60198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File format: T dependence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4537207" y="4612617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5971191" y="3640756"/>
            <a:ext cx="1116210" cy="1132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04B94E-0F37-FFF2-8165-C6D29600C806}"/>
              </a:ext>
            </a:extLst>
          </p:cNvPr>
          <p:cNvSpPr txBox="1"/>
          <p:nvPr/>
        </p:nvSpPr>
        <p:spPr>
          <a:xfrm>
            <a:off x="6375134" y="1003885"/>
            <a:ext cx="403148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[</a:t>
            </a:r>
            <a:r>
              <a:rPr lang="en-US" altLang="ja-JP" b="1" dirty="0" err="1">
                <a:solidFill>
                  <a:srgbClr val="FF0000"/>
                </a:solidFill>
              </a:rPr>
              <a:t>tkprog_X</a:t>
            </a:r>
            <a:r>
              <a:rPr lang="en-US" altLang="ja-JP" b="1" dirty="0">
                <a:solidFill>
                  <a:srgbClr val="FF0000"/>
                </a:solidFill>
              </a:rPr>
              <a:t>]</a:t>
            </a:r>
            <a:r>
              <a:rPr lang="ja-JP" altLang="en-US" b="1" dirty="0">
                <a:solidFill>
                  <a:srgbClr val="FF0000"/>
                </a:solidFill>
              </a:rPr>
              <a:t> /electrical/weighted_mobility/LaTiO3-T-sigma-S.xlsx</a:t>
            </a:r>
          </a:p>
        </p:txBody>
      </p:sp>
    </p:spTree>
    <p:extLst>
      <p:ext uri="{BB962C8B-B14F-4D97-AF65-F5344CB8AC3E}">
        <p14:creationId xmlns:p14="http://schemas.microsoft.com/office/powerpoint/2010/main" val="39318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Weighted mobility: T dependence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83F3D2C-D747-A148-6AA4-D9761E956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21" b="5140"/>
          <a:stretch/>
        </p:blipFill>
        <p:spPr>
          <a:xfrm>
            <a:off x="1524000" y="798897"/>
            <a:ext cx="9144000" cy="59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C041426-349F-D98B-339E-430A0882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67" y="692696"/>
            <a:ext cx="4495800" cy="6019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308D74D-1816-D16D-1E2F-F26AA86E6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09" y="1616376"/>
            <a:ext cx="6410325" cy="260032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Weighted mobility: </a:t>
            </a:r>
            <a:r>
              <a:rPr lang="en-US" altLang="ja-JP" sz="3600" b="1" i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dependence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3122294" y="4833999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D26DE1-4B7C-187E-A7B0-3E3ED9FB87D8}"/>
              </a:ext>
            </a:extLst>
          </p:cNvPr>
          <p:cNvSpPr txBox="1"/>
          <p:nvPr/>
        </p:nvSpPr>
        <p:spPr>
          <a:xfrm>
            <a:off x="6464769" y="4428635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“</a:t>
            </a:r>
            <a:r>
              <a:rPr lang="ja-JP" altLang="en-US" dirty="0">
                <a:solidFill>
                  <a:srgbClr val="FF0000"/>
                </a:solidFill>
              </a:rPr>
              <a:t>組成</a:t>
            </a:r>
            <a:r>
              <a:rPr lang="en-US" altLang="ja-JP" dirty="0">
                <a:solidFill>
                  <a:srgbClr val="FF0000"/>
                </a:solidFill>
              </a:rPr>
              <a:t>”</a:t>
            </a:r>
            <a:r>
              <a:rPr lang="ja-JP" altLang="en-US" dirty="0">
                <a:solidFill>
                  <a:srgbClr val="FF0000"/>
                </a:solidFill>
              </a:rPr>
              <a:t> だけでなく、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“</a:t>
            </a:r>
            <a:r>
              <a:rPr lang="ja-JP" altLang="en-US" dirty="0">
                <a:solidFill>
                  <a:srgbClr val="FF0000"/>
                </a:solidFill>
              </a:rPr>
              <a:t>試料名</a:t>
            </a:r>
            <a:r>
              <a:rPr lang="en-US" altLang="ja-JP" dirty="0">
                <a:solidFill>
                  <a:srgbClr val="FF0000"/>
                </a:solidFill>
              </a:rPr>
              <a:t>“</a:t>
            </a:r>
            <a:r>
              <a:rPr lang="ja-JP" altLang="en-US" dirty="0">
                <a:solidFill>
                  <a:srgbClr val="FF0000"/>
                </a:solidFill>
              </a:rPr>
              <a:t> などでもいい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04B94E-0F37-FFF2-8165-C6D29600C806}"/>
              </a:ext>
            </a:extLst>
          </p:cNvPr>
          <p:cNvSpPr txBox="1"/>
          <p:nvPr/>
        </p:nvSpPr>
        <p:spPr>
          <a:xfrm>
            <a:off x="4080009" y="1286505"/>
            <a:ext cx="64103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[</a:t>
            </a:r>
            <a:r>
              <a:rPr lang="en-US" altLang="ja-JP" b="1" dirty="0" err="1">
                <a:solidFill>
                  <a:srgbClr val="FF0000"/>
                </a:solidFill>
              </a:rPr>
              <a:t>tkprog_X</a:t>
            </a:r>
            <a:r>
              <a:rPr lang="en-US" altLang="ja-JP" b="1" dirty="0">
                <a:solidFill>
                  <a:srgbClr val="FF0000"/>
                </a:solidFill>
              </a:rPr>
              <a:t>]</a:t>
            </a:r>
            <a:r>
              <a:rPr lang="ja-JP" altLang="en-US" b="1" dirty="0">
                <a:solidFill>
                  <a:srgbClr val="FF0000"/>
                </a:solidFill>
              </a:rPr>
              <a:t> /electrical/weighted_mobility</a:t>
            </a:r>
            <a:r>
              <a:rPr lang="en-US" altLang="ja-JP" b="1" dirty="0">
                <a:solidFill>
                  <a:srgbClr val="FF0000"/>
                </a:solidFill>
              </a:rPr>
              <a:t>/LaTiO3-sigma-S.xlsx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4556278" y="3862138"/>
            <a:ext cx="1116210" cy="1132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43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FB72870-5A32-545F-DAEF-5A0983344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48294"/>
              </p:ext>
            </p:extLst>
          </p:nvPr>
        </p:nvGraphicFramePr>
        <p:xfrm>
          <a:off x="6808325" y="2989803"/>
          <a:ext cx="2057400" cy="2487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4058393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3957248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0516963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Thickness (nm)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sigma (S/cm)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 (V/K)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70022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94.68863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-2.80E-05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27883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2919.879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-3.20E-05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309017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101.7294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-2.50E-05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6235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48.16956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1.85E-06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32108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12.5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3.00E-05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268344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24.74145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2.02E-05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125899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229.8586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-2.78E-05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26988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992.0635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-3.12E-05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932208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11.6901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3.00E-05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741715"/>
                  </a:ext>
                </a:extLst>
              </a:tr>
            </a:tbl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2C041426-349F-D98B-339E-430A0882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67" y="692696"/>
            <a:ext cx="4495800" cy="60198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File format: </a:t>
            </a:r>
            <a:r>
              <a:rPr lang="en-US" altLang="ja-JP" sz="3600" b="1" i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dependence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4566704" y="4838761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6000688" y="3866900"/>
            <a:ext cx="1116210" cy="1132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04B94E-0F37-FFF2-8165-C6D29600C806}"/>
              </a:ext>
            </a:extLst>
          </p:cNvPr>
          <p:cNvSpPr txBox="1"/>
          <p:nvPr/>
        </p:nvSpPr>
        <p:spPr>
          <a:xfrm>
            <a:off x="6375134" y="1003885"/>
            <a:ext cx="403148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[</a:t>
            </a:r>
            <a:r>
              <a:rPr lang="en-US" altLang="ja-JP" b="1" dirty="0" err="1">
                <a:solidFill>
                  <a:srgbClr val="FF0000"/>
                </a:solidFill>
              </a:rPr>
              <a:t>tkprog_X</a:t>
            </a:r>
            <a:r>
              <a:rPr lang="en-US" altLang="ja-JP" b="1" dirty="0">
                <a:solidFill>
                  <a:srgbClr val="FF0000"/>
                </a:solidFill>
              </a:rPr>
              <a:t>]</a:t>
            </a:r>
            <a:r>
              <a:rPr lang="ja-JP" altLang="en-US" b="1" dirty="0">
                <a:solidFill>
                  <a:srgbClr val="FF0000"/>
                </a:solidFill>
              </a:rPr>
              <a:t> /electrical/weighted_mobility</a:t>
            </a:r>
            <a:r>
              <a:rPr lang="en-US" altLang="ja-JP" b="1" dirty="0">
                <a:solidFill>
                  <a:srgbClr val="FF0000"/>
                </a:solidFill>
              </a:rPr>
              <a:t>/LaTiO3-sigma-S.xlsx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A7AF5E-A346-8476-288B-AB9E6334E931}"/>
              </a:ext>
            </a:extLst>
          </p:cNvPr>
          <p:cNvSpPr txBox="1"/>
          <p:nvPr/>
        </p:nvSpPr>
        <p:spPr>
          <a:xfrm>
            <a:off x="6617992" y="2182700"/>
            <a:ext cx="340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“</a:t>
            </a:r>
            <a:r>
              <a:rPr lang="ja-JP" altLang="en-US" dirty="0">
                <a:solidFill>
                  <a:srgbClr val="FF0000"/>
                </a:solidFill>
              </a:rPr>
              <a:t>組成</a:t>
            </a:r>
            <a:r>
              <a:rPr lang="en-US" altLang="ja-JP" dirty="0">
                <a:solidFill>
                  <a:srgbClr val="FF0000"/>
                </a:solidFill>
              </a:rPr>
              <a:t>”</a:t>
            </a:r>
            <a:r>
              <a:rPr lang="ja-JP" altLang="en-US" dirty="0">
                <a:solidFill>
                  <a:srgbClr val="FF0000"/>
                </a:solidFill>
              </a:rPr>
              <a:t> だけでなく、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“</a:t>
            </a:r>
            <a:r>
              <a:rPr lang="ja-JP" altLang="en-US" dirty="0">
                <a:solidFill>
                  <a:srgbClr val="FF0000"/>
                </a:solidFill>
              </a:rPr>
              <a:t>試料名</a:t>
            </a:r>
            <a:r>
              <a:rPr lang="en-US" altLang="ja-JP" dirty="0">
                <a:solidFill>
                  <a:srgbClr val="FF0000"/>
                </a:solidFill>
              </a:rPr>
              <a:t>“</a:t>
            </a:r>
            <a:r>
              <a:rPr lang="ja-JP" altLang="en-US" dirty="0">
                <a:solidFill>
                  <a:srgbClr val="FF0000"/>
                </a:solidFill>
              </a:rPr>
              <a:t> や </a:t>
            </a:r>
            <a:r>
              <a:rPr lang="en-US" altLang="ja-JP" dirty="0">
                <a:solidFill>
                  <a:srgbClr val="FF0000"/>
                </a:solidFill>
              </a:rPr>
              <a:t>"</a:t>
            </a:r>
            <a:r>
              <a:rPr lang="ja-JP" altLang="en-US" dirty="0">
                <a:solidFill>
                  <a:srgbClr val="FF0000"/>
                </a:solidFill>
              </a:rPr>
              <a:t>膜厚</a:t>
            </a:r>
            <a:r>
              <a:rPr lang="en-US" altLang="ja-JP" dirty="0">
                <a:solidFill>
                  <a:srgbClr val="FF0000"/>
                </a:solidFill>
              </a:rPr>
              <a:t>”</a:t>
            </a:r>
            <a:r>
              <a:rPr lang="ja-JP" altLang="en-US" dirty="0">
                <a:solidFill>
                  <a:srgbClr val="FF0000"/>
                </a:solidFill>
              </a:rPr>
              <a:t> などでもいい</a:t>
            </a:r>
          </a:p>
        </p:txBody>
      </p:sp>
    </p:spTree>
    <p:extLst>
      <p:ext uri="{BB962C8B-B14F-4D97-AF65-F5344CB8AC3E}">
        <p14:creationId xmlns:p14="http://schemas.microsoft.com/office/powerpoint/2010/main" val="40773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08E961F-2D08-7DD5-6126-7469CEEAF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7" b="5441"/>
          <a:stretch/>
        </p:blipFill>
        <p:spPr>
          <a:xfrm>
            <a:off x="1524000" y="550608"/>
            <a:ext cx="9144000" cy="597801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Weighted mobility: x dependence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61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C041426-349F-D98B-339E-430A0882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67" y="788947"/>
            <a:ext cx="4495800" cy="6019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93F4369-D5B8-D836-C34D-967DE6D83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106" y="1070120"/>
            <a:ext cx="6324600" cy="435292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Calculate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F</a:t>
            </a:r>
            <a:r>
              <a:rPr lang="en-US" altLang="ja-JP" sz="3600" b="1" kern="0" baseline="-250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Hall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and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L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from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N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2997790" y="5358523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4431774" y="4386662"/>
            <a:ext cx="1116210" cy="1132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AC1735-ED9A-C184-971E-5D20BB497D61}"/>
              </a:ext>
            </a:extLst>
          </p:cNvPr>
          <p:cNvSpPr txBox="1"/>
          <p:nvPr/>
        </p:nvSpPr>
        <p:spPr>
          <a:xfrm>
            <a:off x="5048255" y="789201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[</a:t>
            </a:r>
            <a:r>
              <a:rPr lang="en-US" altLang="ja-JP" b="1" dirty="0" err="1">
                <a:solidFill>
                  <a:srgbClr val="FF0000"/>
                </a:solidFill>
              </a:rPr>
              <a:t>tkprog_X</a:t>
            </a:r>
            <a:r>
              <a:rPr lang="en-US" altLang="ja-JP" b="1" dirty="0">
                <a:solidFill>
                  <a:srgbClr val="FF0000"/>
                </a:solidFill>
              </a:rPr>
              <a:t>]/</a:t>
            </a:r>
            <a:r>
              <a:rPr lang="ja-JP" altLang="en-US" b="1" dirty="0">
                <a:solidFill>
                  <a:srgbClr val="FF0000"/>
                </a:solidFill>
              </a:rPr>
              <a:t>electrical/Hall/Hall-SnSe.xlsx</a:t>
            </a:r>
          </a:p>
        </p:txBody>
      </p:sp>
    </p:spTree>
    <p:extLst>
      <p:ext uri="{BB962C8B-B14F-4D97-AF65-F5344CB8AC3E}">
        <p14:creationId xmlns:p14="http://schemas.microsoft.com/office/powerpoint/2010/main" val="18573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55738D8-8025-2444-8F75-F0B89591A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01256"/>
              </p:ext>
            </p:extLst>
          </p:nvPr>
        </p:nvGraphicFramePr>
        <p:xfrm>
          <a:off x="6110036" y="1742912"/>
          <a:ext cx="3085957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34">
                  <a:extLst>
                    <a:ext uri="{9D8B030D-6E8A-4147-A177-3AD203B41FA5}">
                      <a16:colId xmlns:a16="http://schemas.microsoft.com/office/drawing/2014/main" val="523091167"/>
                    </a:ext>
                  </a:extLst>
                </a:gridCol>
                <a:gridCol w="694714">
                  <a:extLst>
                    <a:ext uri="{9D8B030D-6E8A-4147-A177-3AD203B41FA5}">
                      <a16:colId xmlns:a16="http://schemas.microsoft.com/office/drawing/2014/main" val="2723834755"/>
                    </a:ext>
                  </a:extLst>
                </a:gridCol>
                <a:gridCol w="990350">
                  <a:extLst>
                    <a:ext uri="{9D8B030D-6E8A-4147-A177-3AD203B41FA5}">
                      <a16:colId xmlns:a16="http://schemas.microsoft.com/office/drawing/2014/main" val="3066066636"/>
                    </a:ext>
                  </a:extLst>
                </a:gridCol>
                <a:gridCol w="885459">
                  <a:extLst>
                    <a:ext uri="{9D8B030D-6E8A-4147-A177-3AD203B41FA5}">
                      <a16:colId xmlns:a16="http://schemas.microsoft.com/office/drawing/2014/main" val="121674999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 (K)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n (cm-3)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mu(cm2/Vs)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sigma(S/cm)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582668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solidFill>
                            <a:srgbClr val="FF0000"/>
                          </a:solidFill>
                          <a:effectLst/>
                        </a:rPr>
                        <a:t>249.8715</a:t>
                      </a:r>
                      <a:endParaRPr lang="en-US" altLang="ja-JP" sz="11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1.02E+14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3.76297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1.44E+09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577399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274.44749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3.66E+14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4.06679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2.26E+10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0028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solidFill>
                            <a:srgbClr val="FF0000"/>
                          </a:solidFill>
                          <a:effectLst/>
                        </a:rPr>
                        <a:t>297</a:t>
                      </a:r>
                      <a:endParaRPr lang="en-US" altLang="ja-JP" sz="11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1.00E+15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1.89E+11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081724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solidFill>
                            <a:srgbClr val="FF0000"/>
                          </a:solidFill>
                          <a:effectLst/>
                        </a:rPr>
                        <a:t>325</a:t>
                      </a:r>
                      <a:endParaRPr lang="en-US" altLang="ja-JP" sz="11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2.00E+15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1.76E+12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544338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solidFill>
                            <a:srgbClr val="FF0000"/>
                          </a:solidFill>
                          <a:effectLst/>
                        </a:rPr>
                        <a:t>370</a:t>
                      </a:r>
                      <a:endParaRPr lang="en-US" altLang="ja-JP" sz="11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8.00E+15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3.12596E+13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37507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solidFill>
                            <a:srgbClr val="FF0000"/>
                          </a:solidFill>
                          <a:effectLst/>
                        </a:rPr>
                        <a:t>428</a:t>
                      </a:r>
                      <a:endParaRPr lang="en-US" altLang="ja-JP" sz="11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3.00E+16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5.21E+14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886388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solidFill>
                            <a:srgbClr val="FF0000"/>
                          </a:solidFill>
                          <a:effectLst/>
                        </a:rPr>
                        <a:t>472</a:t>
                      </a:r>
                      <a:endParaRPr lang="en-US" altLang="ja-JP" sz="1100" b="0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8.50E+16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2.77E+15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880596"/>
                  </a:ext>
                </a:extLst>
              </a:tr>
            </a:tbl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2C041426-349F-D98B-339E-430A0882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67" y="788947"/>
            <a:ext cx="4495800" cy="60198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File format: Calculate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RH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and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L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from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N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4444745" y="5368572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cxnSpLocks/>
            <a:stCxn id="3" idx="3"/>
          </p:cNvCxnSpPr>
          <p:nvPr/>
        </p:nvCxnSpPr>
        <p:spPr bwMode="auto">
          <a:xfrm flipV="1">
            <a:off x="5878729" y="3429001"/>
            <a:ext cx="977712" cy="21003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AC1735-ED9A-C184-971E-5D20BB497D61}"/>
              </a:ext>
            </a:extLst>
          </p:cNvPr>
          <p:cNvSpPr txBox="1"/>
          <p:nvPr/>
        </p:nvSpPr>
        <p:spPr>
          <a:xfrm>
            <a:off x="5048255" y="789201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[</a:t>
            </a:r>
            <a:r>
              <a:rPr lang="en-US" altLang="ja-JP" b="1" dirty="0" err="1">
                <a:solidFill>
                  <a:srgbClr val="FF0000"/>
                </a:solidFill>
              </a:rPr>
              <a:t>tkprog_X</a:t>
            </a:r>
            <a:r>
              <a:rPr lang="en-US" altLang="ja-JP" b="1" dirty="0">
                <a:solidFill>
                  <a:srgbClr val="FF0000"/>
                </a:solidFill>
              </a:rPr>
              <a:t>]/</a:t>
            </a:r>
            <a:r>
              <a:rPr lang="ja-JP" altLang="en-US" b="1" dirty="0">
                <a:solidFill>
                  <a:srgbClr val="FF0000"/>
                </a:solidFill>
              </a:rPr>
              <a:t>electrical/Hall/Hall-SnSe.xlsx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6473C1-3200-2A8D-D75A-FC82887218B9}"/>
              </a:ext>
            </a:extLst>
          </p:cNvPr>
          <p:cNvSpPr txBox="1"/>
          <p:nvPr/>
        </p:nvSpPr>
        <p:spPr>
          <a:xfrm>
            <a:off x="6856442" y="3611940"/>
            <a:ext cx="3085957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N</a:t>
            </a:r>
            <a:r>
              <a:rPr lang="ja-JP" altLang="en-US" b="1" dirty="0">
                <a:solidFill>
                  <a:srgbClr val="FF0000"/>
                </a:solidFill>
              </a:rPr>
              <a:t>から</a:t>
            </a:r>
            <a:r>
              <a:rPr lang="en-US" altLang="ja-JP" b="1" dirty="0">
                <a:solidFill>
                  <a:srgbClr val="FF0000"/>
                </a:solidFill>
              </a:rPr>
              <a:t>E</a:t>
            </a:r>
            <a:r>
              <a:rPr lang="en-US" altLang="ja-JP" b="1" baseline="-25000" dirty="0">
                <a:solidFill>
                  <a:srgbClr val="FF0000"/>
                </a:solidFill>
              </a:rPr>
              <a:t>F</a:t>
            </a:r>
            <a:r>
              <a:rPr lang="ja-JP" altLang="en-US" b="1" dirty="0">
                <a:solidFill>
                  <a:srgbClr val="FF0000"/>
                </a:solidFill>
              </a:rPr>
              <a:t>を計算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=&gt;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Hall</a:t>
            </a:r>
            <a:r>
              <a:rPr lang="ja-JP" altLang="en-US" b="1" dirty="0">
                <a:solidFill>
                  <a:srgbClr val="FF0000"/>
                </a:solidFill>
              </a:rPr>
              <a:t>因子 </a:t>
            </a:r>
            <a:r>
              <a:rPr lang="en-US" altLang="ja-JP" b="1" dirty="0" err="1">
                <a:solidFill>
                  <a:srgbClr val="FF0000"/>
                </a:solidFill>
              </a:rPr>
              <a:t>F</a:t>
            </a:r>
            <a:r>
              <a:rPr lang="en-US" altLang="ja-JP" b="1" baseline="-25000" dirty="0" err="1">
                <a:solidFill>
                  <a:srgbClr val="FF0000"/>
                </a:solidFill>
              </a:rPr>
              <a:t>Hall</a:t>
            </a:r>
            <a:r>
              <a:rPr lang="en-US" altLang="ja-JP" b="1" dirty="0">
                <a:solidFill>
                  <a:srgbClr val="FF0000"/>
                </a:solidFill>
              </a:rPr>
              <a:t>,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ja-JP" altLang="en-US" b="1" dirty="0">
                <a:solidFill>
                  <a:srgbClr val="FF0000"/>
                </a:solidFill>
              </a:rPr>
              <a:t>　　　</a:t>
            </a:r>
            <a:r>
              <a:rPr lang="en-US" altLang="ja-JP" b="1" dirty="0">
                <a:solidFill>
                  <a:srgbClr val="FF0000"/>
                </a:solidFill>
              </a:rPr>
              <a:t>Lorentz</a:t>
            </a:r>
            <a:r>
              <a:rPr lang="ja-JP" altLang="en-US" b="1" dirty="0">
                <a:solidFill>
                  <a:srgbClr val="FF0000"/>
                </a:solidFill>
              </a:rPr>
              <a:t>因子 </a:t>
            </a:r>
            <a:r>
              <a:rPr lang="en-US" altLang="ja-JP" b="1" dirty="0">
                <a:solidFill>
                  <a:srgbClr val="FF0000"/>
                </a:solidFill>
              </a:rPr>
              <a:t>L</a:t>
            </a:r>
            <a:r>
              <a:rPr lang="ja-JP" altLang="en-US" b="1" dirty="0">
                <a:solidFill>
                  <a:srgbClr val="FF0000"/>
                </a:solidFill>
              </a:rPr>
              <a:t> を計算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 err="1">
                <a:solidFill>
                  <a:srgbClr val="FF0000"/>
                </a:solidFill>
              </a:rPr>
              <a:t>Meff</a:t>
            </a:r>
            <a:r>
              <a:rPr lang="en-US" altLang="ja-JP" b="1" dirty="0">
                <a:solidFill>
                  <a:srgbClr val="FF0000"/>
                </a:solidFill>
              </a:rPr>
              <a:t>:</a:t>
            </a:r>
            <a:r>
              <a:rPr lang="ja-JP" altLang="en-US" b="1" dirty="0">
                <a:solidFill>
                  <a:srgbClr val="FF0000"/>
                </a:solidFill>
              </a:rPr>
              <a:t> 有効質量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FF0000"/>
                </a:solidFill>
              </a:rPr>
              <a:t>R:</a:t>
            </a:r>
            <a:r>
              <a:rPr lang="ja-JP" altLang="en-US" b="1" dirty="0">
                <a:solidFill>
                  <a:srgbClr val="FF0000"/>
                </a:solidFill>
              </a:rPr>
              <a:t> 散乱因子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b="1" dirty="0">
                <a:solidFill>
                  <a:srgbClr val="FF0000"/>
                </a:solidFill>
              </a:rPr>
              <a:t>l0:</a:t>
            </a:r>
            <a:r>
              <a:rPr lang="ja-JP" altLang="en-US" b="1" dirty="0">
                <a:solidFill>
                  <a:srgbClr val="FF0000"/>
                </a:solidFill>
              </a:rPr>
              <a:t> 平均自由行程の前置因子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=&gt;</a:t>
            </a:r>
            <a:r>
              <a:rPr lang="ja-JP" altLang="en-US" b="1" dirty="0">
                <a:solidFill>
                  <a:srgbClr val="FF0000"/>
                </a:solidFill>
              </a:rPr>
              <a:t> 移動度</a:t>
            </a:r>
            <a:r>
              <a:rPr lang="en-US" altLang="ja-JP" b="1" dirty="0">
                <a:solidFill>
                  <a:srgbClr val="FF0000"/>
                </a:solidFill>
              </a:rPr>
              <a:t>μ</a:t>
            </a:r>
          </a:p>
          <a:p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 err="1">
                <a:solidFill>
                  <a:srgbClr val="FF0000"/>
                </a:solidFill>
              </a:rPr>
              <a:t>F</a:t>
            </a:r>
            <a:r>
              <a:rPr lang="en-US" altLang="ja-JP" b="1" baseline="-25000" dirty="0" err="1">
                <a:solidFill>
                  <a:srgbClr val="FF0000"/>
                </a:solidFill>
              </a:rPr>
              <a:t>Hall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=&gt;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Hall</a:t>
            </a:r>
            <a:r>
              <a:rPr lang="ja-JP" altLang="en-US" b="1" dirty="0">
                <a:solidFill>
                  <a:srgbClr val="FF0000"/>
                </a:solidFill>
              </a:rPr>
              <a:t>因子 </a:t>
            </a:r>
            <a:r>
              <a:rPr lang="en-US" altLang="ja-JP" b="1" dirty="0">
                <a:solidFill>
                  <a:srgbClr val="FF0000"/>
                </a:solidFill>
              </a:rPr>
              <a:t>RH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L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=&gt;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</a:rPr>
              <a:t>κ</a:t>
            </a:r>
            <a:r>
              <a:rPr lang="en-US" altLang="ja-JP" b="1" baseline="-25000" dirty="0" err="1">
                <a:solidFill>
                  <a:srgbClr val="FF0000"/>
                </a:solidFill>
              </a:rPr>
              <a:t>ele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Hall-related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properties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87E51B-65F0-B5C9-D4E8-39C70165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9269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855694" y="717782"/>
                <a:ext cx="8812306" cy="5797319"/>
              </a:xfrm>
            </p:spPr>
            <p:txBody>
              <a:bodyPr>
                <a:noAutofit/>
              </a:bodyPr>
              <a:lstStyle/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b="1" dirty="0">
                    <a:solidFill>
                      <a:srgbClr val="000000"/>
                    </a:solidFill>
                  </a:rPr>
                  <a:t>キャリアの運動量緩和時間　　</a:t>
                </a:r>
                <a:r>
                  <a:rPr kumimoji="0" lang="en-US" altLang="ja-JP" sz="1600" b="1" i="1" dirty="0">
                    <a:solidFill>
                      <a:srgbClr val="000000"/>
                    </a:solidFill>
                  </a:rPr>
                  <a:t>r</a:t>
                </a:r>
                <a:r>
                  <a:rPr kumimoji="0" lang="en-US" altLang="ja-JP" sz="1600" b="1" dirty="0">
                    <a:solidFill>
                      <a:srgbClr val="000000"/>
                    </a:solidFill>
                  </a:rPr>
                  <a:t>:</a:t>
                </a:r>
                <a:r>
                  <a:rPr kumimoji="0" lang="ja-JP" altLang="en-US" sz="1600" b="1" dirty="0">
                    <a:solidFill>
                      <a:srgbClr val="000000"/>
                    </a:solidFill>
                  </a:rPr>
                  <a:t> 散乱因子</a:t>
                </a:r>
                <a:endParaRPr kumimoji="0" lang="en-US" altLang="ja-JP" sz="1600" b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0" lang="ja-JP" altLang="en-US" sz="1600" i="1" dirty="0">
                    <a:solidFill>
                      <a:srgbClr val="000000"/>
                    </a:solidFill>
                  </a:rPr>
                  <a:t>　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</a:rPr>
                  <a:t>: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電気素量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)</a:t>
                </a:r>
                <a:endParaRPr kumimoji="0" lang="en-US" altLang="ja-JP" sz="1600" i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#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速度の計算の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の単位は 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J,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l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(T,E)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の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i="1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は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eV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で規格化すると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が実際の平均自由行程に</a:t>
                </a:r>
                <a:endParaRPr kumimoji="0" lang="en-US" altLang="ja-JP" sz="1600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#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近くなる。その場合、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ja-JP" sz="1600" baseline="30000" dirty="0">
                    <a:solidFill>
                      <a:srgbClr val="000000"/>
                    </a:solidFill>
                  </a:rPr>
                  <a:t>-r</a:t>
                </a:r>
                <a:r>
                  <a:rPr kumimoji="0" lang="ja-JP" altLang="en-US" sz="1600" baseline="3000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が残る 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</m:oMath>
                </a14:m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は電気素量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# 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l</a:t>
                </a:r>
                <a:r>
                  <a:rPr kumimoji="0" lang="en-US" altLang="ja-JP" sz="1600" baseline="-25000" dirty="0">
                    <a:solidFill>
                      <a:srgbClr val="000000"/>
                    </a:solidFill>
                  </a:rPr>
                  <a:t>0</a:t>
                </a:r>
                <a:r>
                  <a:rPr kumimoji="0" lang="ja-JP" altLang="en-US" sz="1600" baseline="-2500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に置き換えると、すべての 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を 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J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単位で扱える</a:t>
                </a:r>
                <a:endParaRPr kumimoji="0" lang="en-US" altLang="ja-JP" sz="1600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lang="en-US" altLang="ja-JP" sz="1600" i="1" kern="1200" dirty="0"/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1600" i="1" kern="1200" dirty="0"/>
                  <a:t>x</a:t>
                </a:r>
                <a:r>
                  <a:rPr lang="ja-JP" altLang="en-US" sz="1600" i="1" kern="1200" dirty="0"/>
                  <a:t> </a:t>
                </a:r>
                <a:r>
                  <a:rPr lang="en-US" altLang="ja-JP" sz="1600" i="1" kern="1200" dirty="0"/>
                  <a:t>=</a:t>
                </a:r>
                <a:r>
                  <a:rPr lang="ja-JP" altLang="en-US" sz="1600" i="1" kern="1200" dirty="0"/>
                  <a:t> </a:t>
                </a:r>
                <a:r>
                  <a:rPr lang="en-US" altLang="ja-JP" sz="1600" i="1" kern="1200" dirty="0"/>
                  <a:t>E/</a:t>
                </a:r>
                <a:r>
                  <a:rPr lang="en-US" altLang="ja-JP" sz="1600" i="1" kern="1200" dirty="0" err="1"/>
                  <a:t>kT</a:t>
                </a:r>
                <a:r>
                  <a:rPr lang="en-US" altLang="ja-JP" sz="1600" i="1" kern="1200" dirty="0"/>
                  <a:t>  =&gt; </a:t>
                </a:r>
                <a:r>
                  <a:rPr lang="en-US" altLang="ja-JP" sz="1600" i="1" dirty="0"/>
                  <a:t>dx = </a:t>
                </a:r>
                <a:r>
                  <a:rPr lang="en-US" altLang="ja-JP" sz="1600" i="1" dirty="0" err="1"/>
                  <a:t>dE</a:t>
                </a:r>
                <a:r>
                  <a:rPr lang="en-US" altLang="ja-JP" sz="1600" i="1" dirty="0"/>
                  <a:t>/</a:t>
                </a:r>
                <a:r>
                  <a:rPr lang="en-US" altLang="ja-JP" sz="1600" i="1" dirty="0" err="1"/>
                  <a:t>kT</a:t>
                </a:r>
                <a:endParaRPr lang="en-US" altLang="ja-JP" sz="1600" i="1" kern="1200" dirty="0"/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ja-JP" altLang="en-US" sz="1600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ja-JP" altLang="en-US" sz="1600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ja-JP" altLang="en-US" sz="16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ja-JP" altLang="en-US" sz="16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6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16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subHide m:val="on"/>
                        <m:supHide m:val="on"/>
                        <m:ctrlPr>
                          <a:rPr lang="ja-JP" altLang="en-US" sz="16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ja-JP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sSub>
                          <m:sSubPr>
                            <m:ctrlP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6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r>
                  <a:rPr lang="en-US" altLang="ja-JP" sz="1600" i="1" kern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1600" kern="12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sz="16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1600" i="1" kern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 kern="12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600" i="1" kern="12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 kern="12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kumimoji="0" lang="ja-JP" alt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1600" i="1" kern="1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i="1" kern="1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600" i="1" kern="1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ja-JP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sz="16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ja-JP" altLang="en-US" sz="16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ja-JP" sz="16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1600" b="1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b="1" i="1" kern="12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b="1" i="1" kern="12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ja-JP" sz="1600" b="1" i="1" kern="12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altLang="ja-JP" sz="16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ja-JP" sz="16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6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lang="en-US" altLang="ja-JP" sz="16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1600" b="1" i="1" kern="1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</a:t>
                </a:r>
                <a:endParaRPr lang="en-US" altLang="ja-JP" sz="1600" b="1" i="1" kern="12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num>
                        <m:den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b>
                        <m:sSub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1600" b="1" kern="1200" dirty="0">
                  <a:solidFill>
                    <a:srgbClr val="FF0000"/>
                  </a:solidFill>
                  <a:ea typeface="ＭＳ Ｐゴシック" pitchFamily="50" charset="-128"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num>
                        <m:den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>
                        <m:f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ja-JP" sz="1600" b="1" kern="1200" dirty="0">
                  <a:solidFill>
                    <a:srgbClr val="FF0000"/>
                  </a:solidFill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5694" y="717782"/>
                <a:ext cx="8812306" cy="5797319"/>
              </a:xfrm>
              <a:blipFill>
                <a:blip r:embed="rId2"/>
                <a:stretch>
                  <a:fillRect l="-346" t="-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lang="en-US" altLang="ja-JP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 </a:t>
            </a: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電気伝導度、移動度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5882514" y="6648118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6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Hall-related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properties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87E51B-65F0-B5C9-D4E8-39C70165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9269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Lorentz-related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properties</a:t>
            </a:r>
            <a:endParaRPr lang="ja-JP" altLang="en-US" sz="3600" b="1" kern="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C13663-6B74-6AA2-D020-C56929A86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9269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C041426-349F-D98B-339E-430A0882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67" y="788947"/>
            <a:ext cx="4495800" cy="60198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D929126-FFCB-64EE-E0FA-F19FDE187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813" y="2014938"/>
            <a:ext cx="6353175" cy="260032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Calculate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L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and </a:t>
            </a:r>
            <a:r>
              <a:rPr lang="en-US" altLang="ja-JP" sz="3600" b="1" kern="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κ</a:t>
            </a:r>
            <a:r>
              <a:rPr lang="en-US" altLang="ja-JP" sz="3600" b="1" kern="0" baseline="-250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ele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from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S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4420190" y="5587123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5854174" y="4615262"/>
            <a:ext cx="1116210" cy="1132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5F05F1-E33F-20C6-B9F0-302AB114C140}"/>
              </a:ext>
            </a:extLst>
          </p:cNvPr>
          <p:cNvSpPr txBox="1"/>
          <p:nvPr/>
        </p:nvSpPr>
        <p:spPr>
          <a:xfrm>
            <a:off x="6412279" y="1482507"/>
            <a:ext cx="3759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[</a:t>
            </a:r>
            <a:r>
              <a:rPr lang="en-US" altLang="ja-JP" b="1" dirty="0" err="1">
                <a:solidFill>
                  <a:srgbClr val="FF0000"/>
                </a:solidFill>
              </a:rPr>
              <a:t>tkprog_X</a:t>
            </a:r>
            <a:r>
              <a:rPr lang="en-US" altLang="ja-JP" b="1" dirty="0">
                <a:solidFill>
                  <a:srgbClr val="FF0000"/>
                </a:solidFill>
              </a:rPr>
              <a:t>]/electrical/S2L/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b="1" dirty="0">
                <a:solidFill>
                  <a:srgbClr val="FF0000"/>
                </a:solidFill>
              </a:rPr>
              <a:t>20221219Ba3GeO.xlsx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C041426-349F-D98B-339E-430A0882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67" y="788947"/>
            <a:ext cx="4495800" cy="60198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Calculate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L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and </a:t>
            </a:r>
            <a:r>
              <a:rPr lang="en-US" altLang="ja-JP" sz="3600" b="1" kern="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κ</a:t>
            </a:r>
            <a:r>
              <a:rPr lang="en-US" altLang="ja-JP" sz="3600" b="1" kern="0" baseline="-250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ele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from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S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E84C60-0C0F-FE84-6EE8-9FC2E79C69FA}"/>
              </a:ext>
            </a:extLst>
          </p:cNvPr>
          <p:cNvSpPr/>
          <p:nvPr/>
        </p:nvSpPr>
        <p:spPr bwMode="auto">
          <a:xfrm>
            <a:off x="4420190" y="5587123"/>
            <a:ext cx="1433984" cy="3215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83DF8D2-D34D-0FAD-B69F-BD99CA8F2D44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5854174" y="4615262"/>
            <a:ext cx="1116210" cy="1132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5F05F1-E33F-20C6-B9F0-302AB114C140}"/>
              </a:ext>
            </a:extLst>
          </p:cNvPr>
          <p:cNvSpPr txBox="1"/>
          <p:nvPr/>
        </p:nvSpPr>
        <p:spPr>
          <a:xfrm>
            <a:off x="6388100" y="1903921"/>
            <a:ext cx="3759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[</a:t>
            </a:r>
            <a:r>
              <a:rPr lang="en-US" altLang="ja-JP" b="1" dirty="0" err="1">
                <a:solidFill>
                  <a:srgbClr val="FF0000"/>
                </a:solidFill>
              </a:rPr>
              <a:t>tkprog_X</a:t>
            </a:r>
            <a:r>
              <a:rPr lang="en-US" altLang="ja-JP" b="1" dirty="0">
                <a:solidFill>
                  <a:srgbClr val="FF0000"/>
                </a:solidFill>
              </a:rPr>
              <a:t>]/electrical/S2L/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b="1" dirty="0">
                <a:solidFill>
                  <a:srgbClr val="FF0000"/>
                </a:solidFill>
              </a:rPr>
              <a:t>20221219Ba3GeO.xlsx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58658F85-F002-4970-9CEA-A111E5F668E4}"/>
              </a:ext>
            </a:extLst>
          </p:cNvPr>
          <p:cNvGraphicFramePr>
            <a:graphicFrameLocks noGrp="1"/>
          </p:cNvGraphicFramePr>
          <p:nvPr/>
        </p:nvGraphicFramePr>
        <p:xfrm>
          <a:off x="6292850" y="2590882"/>
          <a:ext cx="342900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3571545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07551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709217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7390369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0645316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T(K)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S(V/K)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sigma (S/m)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kappa (W/mK)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4433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305.45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0.000255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15100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0.8245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44971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327.55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0.000278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14000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0.77225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76030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347.05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0.000288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12900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0.73425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13600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371.15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0.000296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11100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0.68825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40376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395.15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0.000311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9050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0.6405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85953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419.15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0.000313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7810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792317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442.15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0.000323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6980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0.5675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644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Calculate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L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and </a:t>
            </a:r>
            <a:r>
              <a:rPr lang="en-US" altLang="ja-JP" sz="3600" b="1" kern="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κ</a:t>
            </a:r>
            <a:r>
              <a:rPr lang="en-US" altLang="ja-JP" sz="3600" b="1" kern="0" baseline="-250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ele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from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S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C6C1CB6-7CD7-FC3D-F970-3CEFDAAA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3919"/>
            <a:ext cx="9144000" cy="51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2400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Calculate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L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and </a:t>
            </a:r>
            <a:r>
              <a:rPr lang="en-US" altLang="ja-JP" sz="3600" b="1" kern="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κ</a:t>
            </a:r>
            <a:r>
              <a:rPr lang="en-US" altLang="ja-JP" sz="3600" b="1" kern="0" baseline="-25000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ele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from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E0F823-6806-3D40-2B50-837911E55182}"/>
              </a:ext>
            </a:extLst>
          </p:cNvPr>
          <p:cNvSpPr txBox="1"/>
          <p:nvPr/>
        </p:nvSpPr>
        <p:spPr>
          <a:xfrm>
            <a:off x="1524000" y="6926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20221219Ba3SiO-out</a:t>
            </a:r>
            <a:r>
              <a:rPr lang="en-US" altLang="ja-JP" b="1" dirty="0">
                <a:solidFill>
                  <a:srgbClr val="FF0000"/>
                </a:solidFill>
              </a:rPr>
              <a:t>.xlsx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B0830D8B-AA90-160F-12C8-0B0011EA4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06961"/>
              </p:ext>
            </p:extLst>
          </p:nvPr>
        </p:nvGraphicFramePr>
        <p:xfrm>
          <a:off x="1727202" y="1513424"/>
          <a:ext cx="8737596" cy="481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844">
                  <a:extLst>
                    <a:ext uri="{9D8B030D-6E8A-4147-A177-3AD203B41FA5}">
                      <a16:colId xmlns:a16="http://schemas.microsoft.com/office/drawing/2014/main" val="133543736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278550650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50531369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2099892996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17040544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2207968076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842655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26612224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4723965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T(K)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S(V/K)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simga(S/m)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kappa(W/m/K)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EF/kBT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EF(eV)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u="none" strike="noStrike">
                          <a:effectLst/>
                        </a:rPr>
                        <a:t>kappa_e(W/m/K)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73432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300.35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0.000444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2780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1.0163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-3.13093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-0.08104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0.012467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906605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320.65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0.000452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3270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0.95924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-3.22568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-0.08913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0.015648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092273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345.55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0.000468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3640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0.87775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-3.41468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-0.10168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0.018756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465153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366.55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0.000472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3950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0.866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-3.46184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-0.10935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0.021586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21757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392.15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0.000482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4100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0.85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-3.57959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-0.12097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0.023961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28011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416.15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0.000493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4190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0.8325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-3.70889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-0.13301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0.025975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864626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440.15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0.000506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4270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0.81675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-3.86145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-0.14646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0.027985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27057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464.15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0.000504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4550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0.8025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-3.838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-0.15351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0.031449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210779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488.15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0.000492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4720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0.78975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-3.69715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-0.15552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0.034324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2281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510.15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4720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0.777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-3.67365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-0.1615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0.035874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51933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535.15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0.000493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4490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0.7595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-3.70889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-0.17104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0.035794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47890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559.15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0.000496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4190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0.731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-3.74412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-0.18041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0.034897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33025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583.15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0.000497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3950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0.70725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-3.75586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-0.18874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0.034309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2588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606.15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0.000503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3730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0.7025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-3.82627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-0.19986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0.033669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31124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630.15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0.000507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3500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0.696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-3.87318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-0.21032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1.49E-08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u="none" strike="noStrike">
                          <a:effectLst/>
                        </a:rPr>
                        <a:t>0.03284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976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3025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Electron-only Free electron model</a:t>
            </a:r>
            <a:endParaRPr lang="ja-JP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681871" y="659840"/>
                <a:ext cx="8921655" cy="5097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Energy of free electron:</a:t>
                </a:r>
                <a:br>
                  <a:rPr kumimoji="0" lang="en-US" altLang="ja-JP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0" lang="ja-JP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kumimoji="0" lang="en-US" altLang="ja-JP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altLang="ja-JP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Density of states:</a:t>
                </a:r>
                <a:br>
                  <a:rPr kumimoji="0" lang="en-US" altLang="ja-JP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0" lang="ja-JP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kumimoji="0" lang="en-US" altLang="ja-JP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e>
                    </m:rad>
                  </m:oMath>
                </a14:m>
                <a:endParaRPr kumimoji="0" lang="en-US" altLang="ja-JP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ja-JP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ja-JP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Free electron density in conduction band:</a:t>
                </a:r>
                <a:br>
                  <a:rPr kumimoji="0" lang="en-US" altLang="ja-JP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0" lang="ja-JP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0" lang="en-US" altLang="ja-JP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Fermi-Dirac distribution function:</a:t>
                </a:r>
                <a:br>
                  <a:rPr kumimoji="0" lang="en-US" altLang="ja-JP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0" lang="ja-JP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kumimoji="0" lang="en-US" altLang="ja-JP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0" lang="en-US" altLang="ja-JP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𝐞𝐱𝐩</m:t>
                        </m:r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altLang="ja-JP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Non-degenerated semi</a:t>
                </a:r>
                <a:r>
                  <a:rPr kumimoji="0" lang="ja-JP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d>
                      <m:dPr>
                        <m:ctrlP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kumimoji="0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ja-JP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&gt;&gt;1:</a:t>
                </a:r>
                <a:r>
                  <a:rPr kumimoji="0" lang="en-US" altLang="ja-JP" sz="20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ja-JP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kumimoji="0"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kumimoji="0" lang="ja-JP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altLang="ja-JP" sz="20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ja-JP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ja-JP" alt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en-US" altLang="ja-JP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kumimoji="0" lang="en-US" altLang="ja-JP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Conduction band effective density of states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71" y="659840"/>
                <a:ext cx="8921655" cy="5097806"/>
              </a:xfrm>
              <a:prstGeom prst="rect">
                <a:avLst/>
              </a:prstGeom>
              <a:blipFill>
                <a:blip r:embed="rId3"/>
                <a:stretch>
                  <a:fillRect l="-752" t="-5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/>
          <p:cNvCxnSpPr>
            <a:cxnSpLocks/>
          </p:cNvCxnSpPr>
          <p:nvPr/>
        </p:nvCxnSpPr>
        <p:spPr>
          <a:xfrm>
            <a:off x="6543132" y="2331323"/>
            <a:ext cx="3219554" cy="0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リーフォーム 16"/>
          <p:cNvSpPr/>
          <p:nvPr/>
        </p:nvSpPr>
        <p:spPr>
          <a:xfrm>
            <a:off x="8249320" y="1323577"/>
            <a:ext cx="1470416" cy="1007746"/>
          </a:xfrm>
          <a:custGeom>
            <a:avLst/>
            <a:gdLst>
              <a:gd name="connsiteX0" fmla="*/ 0 w 2351314"/>
              <a:gd name="connsiteY0" fmla="*/ 1611086 h 1611086"/>
              <a:gd name="connsiteX1" fmla="*/ 232228 w 2351314"/>
              <a:gd name="connsiteY1" fmla="*/ 1103086 h 1611086"/>
              <a:gd name="connsiteX2" fmla="*/ 798285 w 2351314"/>
              <a:gd name="connsiteY2" fmla="*/ 464458 h 1611086"/>
              <a:gd name="connsiteX3" fmla="*/ 1509485 w 2351314"/>
              <a:gd name="connsiteY3" fmla="*/ 116115 h 1611086"/>
              <a:gd name="connsiteX4" fmla="*/ 2351314 w 2351314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4" h="1611086">
                <a:moveTo>
                  <a:pt x="0" y="1611086"/>
                </a:moveTo>
                <a:cubicBezTo>
                  <a:pt x="49590" y="1452638"/>
                  <a:pt x="99180" y="1294191"/>
                  <a:pt x="232228" y="1103086"/>
                </a:cubicBezTo>
                <a:cubicBezTo>
                  <a:pt x="365276" y="911981"/>
                  <a:pt x="585409" y="628953"/>
                  <a:pt x="798285" y="464458"/>
                </a:cubicBezTo>
                <a:cubicBezTo>
                  <a:pt x="1011161" y="299963"/>
                  <a:pt x="1250647" y="193525"/>
                  <a:pt x="1509485" y="116115"/>
                </a:cubicBezTo>
                <a:cubicBezTo>
                  <a:pt x="1768323" y="38705"/>
                  <a:pt x="2059818" y="19352"/>
                  <a:pt x="2351314" y="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3"/>
          <p:cNvSpPr txBox="1">
            <a:spLocks noChangeArrowheads="1"/>
          </p:cNvSpPr>
          <p:nvPr/>
        </p:nvSpPr>
        <p:spPr bwMode="auto">
          <a:xfrm>
            <a:off x="8153013" y="2286644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i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ja-JP" sz="1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endParaRPr lang="ja-JP" altLang="en-US" sz="1800" baseline="-25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7858136" y="800344"/>
            <a:ext cx="0" cy="153693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6"/>
          <p:cNvSpPr txBox="1">
            <a:spLocks noChangeArrowheads="1"/>
          </p:cNvSpPr>
          <p:nvPr/>
        </p:nvSpPr>
        <p:spPr bwMode="auto">
          <a:xfrm>
            <a:off x="7426010" y="630470"/>
            <a:ext cx="51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ja-JP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endParaRPr lang="ja-JP" altLang="en-US" b="1" baseline="-25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フリーフォーム 30"/>
          <p:cNvSpPr/>
          <p:nvPr/>
        </p:nvSpPr>
        <p:spPr>
          <a:xfrm>
            <a:off x="6761034" y="1332513"/>
            <a:ext cx="1906278" cy="998810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5"/>
          <p:cNvSpPr txBox="1">
            <a:spLocks noChangeArrowheads="1"/>
          </p:cNvSpPr>
          <p:nvPr/>
        </p:nvSpPr>
        <p:spPr bwMode="auto">
          <a:xfrm>
            <a:off x="8774616" y="201182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伝導帯</a:t>
            </a:r>
          </a:p>
        </p:txBody>
      </p:sp>
      <p:sp>
        <p:nvSpPr>
          <p:cNvPr id="35" name="テキスト ボックス 31"/>
          <p:cNvSpPr txBox="1">
            <a:spLocks noChangeArrowheads="1"/>
          </p:cNvSpPr>
          <p:nvPr/>
        </p:nvSpPr>
        <p:spPr bwMode="auto">
          <a:xfrm>
            <a:off x="9406498" y="2331322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E</a:t>
            </a:r>
            <a:endParaRPr lang="ja-JP" altLang="en-US" sz="2000" b="1" i="1" baseline="-25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6537175" y="615674"/>
            <a:ext cx="0" cy="1896349"/>
          </a:xfrm>
          <a:prstGeom prst="line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1"/>
          <p:cNvSpPr txBox="1">
            <a:spLocks noChangeArrowheads="1"/>
          </p:cNvSpPr>
          <p:nvPr/>
        </p:nvSpPr>
        <p:spPr bwMode="auto">
          <a:xfrm rot="16200000">
            <a:off x="5718639" y="1570993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状態密度</a:t>
            </a:r>
          </a:p>
        </p:txBody>
      </p:sp>
      <p:sp>
        <p:nvSpPr>
          <p:cNvPr id="39" name="テキスト ボックス 4"/>
          <p:cNvSpPr txBox="1">
            <a:spLocks noChangeArrowheads="1"/>
          </p:cNvSpPr>
          <p:nvPr/>
        </p:nvSpPr>
        <p:spPr bwMode="auto">
          <a:xfrm>
            <a:off x="8645903" y="15511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ja-JP" sz="1800" b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ja-JP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ja-JP" sz="1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ja-JP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endParaRPr lang="ja-JP" altLang="en-US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4"/>
          <p:cNvSpPr txBox="1">
            <a:spLocks noChangeArrowheads="1"/>
          </p:cNvSpPr>
          <p:nvPr/>
        </p:nvSpPr>
        <p:spPr bwMode="auto">
          <a:xfrm>
            <a:off x="6749283" y="952305"/>
            <a:ext cx="63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ja-JP" sz="1800" b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ja-JP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ja-JP" sz="1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ja-JP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endParaRPr lang="ja-JP" altLang="en-US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846154" y="2771273"/>
            <a:ext cx="3817478" cy="2257185"/>
            <a:chOff x="5285086" y="2779272"/>
            <a:chExt cx="3817478" cy="225718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285086" y="2779272"/>
              <a:ext cx="3817478" cy="2257185"/>
              <a:chOff x="5255514" y="2779272"/>
              <a:chExt cx="3847050" cy="2274670"/>
            </a:xfrm>
          </p:grpSpPr>
          <p:graphicFrame>
            <p:nvGraphicFramePr>
              <p:cNvPr id="23" name="Chart 1"/>
              <p:cNvGraphicFramePr>
                <a:graphicFrameLocks/>
              </p:cNvGraphicFramePr>
              <p:nvPr/>
            </p:nvGraphicFramePr>
            <p:xfrm>
              <a:off x="5255514" y="2779272"/>
              <a:ext cx="3823833" cy="20687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239853" y="3417576"/>
                <a:ext cx="641729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 sz="1000"/>
                </a:pPr>
                <a:r>
                  <a:rPr kumimoji="0" lang="ja-JP" altLang="en-US" sz="1600" b="1" i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</a:t>
                </a:r>
                <a:r>
                  <a:rPr kumimoji="0" lang="ja-JP" altLang="en-US" sz="1600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(E)</a:t>
                </a: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6753260" y="4756945"/>
                <a:ext cx="1346465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 sz="1000"/>
                </a:pPr>
                <a:r>
                  <a:rPr kumimoji="0" lang="en-US" altLang="ja-JP" sz="1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</a:t>
                </a:r>
                <a:r>
                  <a:rPr kumimoji="0" lang="en-US" altLang="ja-JP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(eV)</a:t>
                </a:r>
                <a:endParaRPr kumimoji="0" lang="ja-JP" altLang="en-US" sz="1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6898476" y="3585508"/>
                <a:ext cx="1246290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 sz="1000"/>
                </a:pPr>
                <a:r>
                  <a:rPr kumimoji="0" lang="ja-JP" altLang="en-US" sz="1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</a:t>
                </a:r>
                <a:r>
                  <a:rPr kumimoji="0" lang="en-US" altLang="ja-JP" sz="14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</a:t>
                </a:r>
                <a:r>
                  <a:rPr kumimoji="0" lang="ja-JP" alt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</a:t>
                </a:r>
                <a:r>
                  <a:rPr kumimoji="0" lang="ja-JP" alt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0.3</a:t>
                </a:r>
                <a:r>
                  <a:rPr kumimoji="0" lang="ja-JP" alt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ja-JP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eV</a:t>
                </a:r>
                <a:endParaRPr kumimoji="0"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 rot="16200000">
                <a:off x="8072153" y="3529907"/>
                <a:ext cx="1691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ja-JP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DOS (cm</a:t>
                </a:r>
                <a:r>
                  <a:rPr lang="en-US" altLang="ja-JP" b="1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-3</a:t>
                </a:r>
                <a:r>
                  <a:rPr lang="en-US" altLang="ja-JP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/eV)</a:t>
                </a:r>
                <a:endParaRPr lang="ja-JP" alt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300133" y="35051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altLang="ja-JP" b="1" dirty="0">
                  <a:solidFill>
                    <a:srgbClr val="FF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</a:t>
              </a:r>
              <a:endParaRPr lang="ja-JP" altLang="en-US" b="1" dirty="0">
                <a:solidFill>
                  <a:srgbClr val="FF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27393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619250" y="538620"/>
                <a:ext cx="9048750" cy="6276141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1600" b="1" dirty="0">
                    <a:solidFill>
                      <a:srgbClr val="000000"/>
                    </a:solidFill>
                  </a:rPr>
                  <a:t>q = +|</a:t>
                </a:r>
                <a:r>
                  <a:rPr lang="en-US" altLang="ja-JP" sz="1600" b="1" i="1" dirty="0">
                    <a:solidFill>
                      <a:srgbClr val="000000"/>
                    </a:solidFill>
                  </a:rPr>
                  <a:t>e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| (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正孔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)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、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-|</a:t>
                </a:r>
                <a:r>
                  <a:rPr lang="en-US" altLang="ja-JP" sz="1600" b="1" i="1" dirty="0">
                    <a:solidFill>
                      <a:srgbClr val="000000"/>
                    </a:solidFill>
                  </a:rPr>
                  <a:t>e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|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(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電子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厳密解</a:t>
                </a:r>
                <a:r>
                  <a:rPr lang="ja-JP" altLang="en-US" sz="1600" b="1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ja-JP" altLang="en-US" sz="1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12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kumimoji="0" lang="en-US" altLang="ja-JP" sz="1200" b="1" i="1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f>
                      <m:fPr>
                        <m:ctrlPr>
                          <a:rPr lang="ja-JP" altLang="en-US" sz="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ja-JP" altLang="en-US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ja-JP" altLang="en-US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den>
                    </m:f>
                    <m:r>
                      <a:rPr lang="ja-JP" altLang="en-US" sz="1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1200" b="1" i="1">
                            <a:latin typeface="Cambria Math" panose="02040503050406030204" pitchFamily="18" charset="0"/>
                          </a:rPr>
                          <m:t>𝒆𝑻</m:t>
                        </m:r>
                      </m:den>
                    </m:f>
                    <m:f>
                      <m:fPr>
                        <m:ctrlPr>
                          <a:rPr lang="ja-JP" altLang="en-US" sz="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ja-JP" altLang="en-US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ja-JP" altLang="en-US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2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ja-JP" altLang="en-US" sz="120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den>
                    </m:f>
                    <m:r>
                      <a:rPr lang="en-US" altLang="ja-JP" sz="12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200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ja-JP" sz="1200" b="1" i="1">
                            <a:latin typeface="Cambria Math" panose="02040503050406030204" pitchFamily="18" charset="0"/>
                          </a:rPr>
                          <m:t>𝒆𝑻</m:t>
                        </m:r>
                      </m:den>
                    </m:f>
                    <m:r>
                      <a:rPr lang="en-US" altLang="ja-JP" sz="1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en-US" altLang="ja-JP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ja-JP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ctrlPr>
                              <a:rPr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kumimoji="0" lang="en-US" altLang="ja-JP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kumimoji="0" lang="en-US" altLang="ja-JP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16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lang="en-US" altLang="ja-JP" sz="1600" b="1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近似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 縮退半導体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ja-JP" altLang="en-US" sz="1600" b="1" dirty="0">
                    <a:solidFill>
                      <a:srgbClr val="000000"/>
                    </a:solidFill>
                  </a:rPr>
                  <a:t>の場合</a:t>
                </a:r>
                <a:endParaRPr lang="en-US" altLang="ja-JP" sz="1600" b="1" dirty="0">
                  <a:solidFill>
                    <a:srgbClr val="000000"/>
                  </a:solidFill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b="1" dirty="0">
                    <a:solidFill>
                      <a:srgbClr val="000000"/>
                    </a:solidFill>
                  </a:rPr>
                  <a:t>		</a:t>
                </a:r>
                <a:r>
                  <a:rPr lang="en-US" altLang="ja-JP" sz="11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Bhattacharya et al., JAP 115, 223712 (2014)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11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ja-JP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ja-JP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ja-JP" altLang="en-US"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ja-JP" altLang="en-US"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/3</m:t>
                            </m:r>
                          </m:sup>
                        </m:sSup>
                      </m:num>
                      <m:den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1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ja-JP" alt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ja-JP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altLang="ja-JP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ja-JP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1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=&gt; </a:t>
                </a:r>
                <a:r>
                  <a:rPr lang="ja-JP" altLang="en-US" sz="11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ja-JP" altLang="en-US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lang="ja-JP" alt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ctrlPr>
                          <a:rPr lang="ja-JP" alt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en-US" altLang="ja-JP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sz="11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en-US" sz="1600" i="1" strike="dblStrik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1600" i="1" strike="dblStrik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ja-JP" altLang="en-US" sz="1600" i="1" strike="dblStrik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dirty="0"/>
                  <a:t>		</a:t>
                </a:r>
                <a:r>
                  <a:rPr kumimoji="0" lang="ja-JP" altLang="en-US" sz="1600" baseline="-25000" dirty="0">
                    <a:solidFill>
                      <a:srgbClr val="000000"/>
                    </a:solidFill>
                    <a:ea typeface="ＭＳ Ｐゴシック" pitchFamily="50" charset="-128"/>
                  </a:rPr>
                  <a:t>寺崎一郎著、熱電材料の物質科学</a:t>
                </a:r>
                <a:endParaRPr lang="en-US" altLang="ja-JP" sz="1600" b="1" baseline="-25000" dirty="0">
                  <a:solidFill>
                    <a:srgbClr val="FF0000"/>
                  </a:solidFill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endParaRPr lang="en-US" altLang="ja-JP" sz="1600" b="1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近似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 非縮退半導体 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ja-JP" sz="1600" b="1" dirty="0">
                    <a:solidFill>
                      <a:srgbClr val="000000"/>
                    </a:solidFill>
                  </a:rPr>
                  <a:t>)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ja-JP" altLang="en-US" sz="1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altLang="ja-JP" sz="1600" dirty="0"/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　</a:t>
                </a:r>
                <a:r>
                  <a:rPr lang="ja-JP" altLang="en-US" sz="1600" dirty="0"/>
                  <a:t>真性半導体</a:t>
                </a:r>
                <a:r>
                  <a:rPr lang="en-US" altLang="ja-JP" sz="16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ja-JP" sz="1600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lang="ja-JP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altLang="ja-JP" sz="1600" dirty="0"/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lang="en-US" altLang="ja-JP" sz="1600" b="1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高温極限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 第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1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項は</a:t>
                </a:r>
                <a:r>
                  <a:rPr lang="en-US" altLang="ja-JP" sz="1600" b="1" i="1" dirty="0">
                    <a:solidFill>
                      <a:srgbClr val="000000"/>
                    </a:solidFill>
                  </a:rPr>
                  <a:t>T</a:t>
                </a:r>
                <a:r>
                  <a:rPr lang="ja-JP" altLang="en-US" sz="1600" b="1" dirty="0">
                    <a:solidFill>
                      <a:srgbClr val="000000"/>
                    </a:solidFill>
                  </a:rPr>
                  <a:t>に反比例して無視できる　　</a:t>
                </a:r>
                <a:r>
                  <a:rPr lang="ja-JP" altLang="en-US" sz="1200" dirty="0"/>
                  <a:t>寺崎一郎著、熱電材料の物質科学、内田老鶴圃 </a:t>
                </a:r>
                <a:r>
                  <a:rPr lang="en-US" altLang="ja-JP" sz="1200" dirty="0"/>
                  <a:t>(2017)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~−</m:t>
                    </m:r>
                    <m:f>
                      <m:f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𝒆𝑻</m:t>
                        </m:r>
                      </m:den>
                    </m:f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  <m:d>
                          <m:d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𝒆𝒏𝒕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altLang="ja-JP" sz="1200" b="1" dirty="0">
                    <a:solidFill>
                      <a:srgbClr val="000000"/>
                    </a:solidFill>
                  </a:rPr>
                  <a:t> (</a:t>
                </a:r>
                <a:r>
                  <a:rPr lang="ja-JP" altLang="en-US" sz="1200" b="1" dirty="0">
                    <a:solidFill>
                      <a:srgbClr val="000000"/>
                    </a:solidFill>
                  </a:rPr>
                  <a:t>注意</a:t>
                </a:r>
                <a:r>
                  <a:rPr lang="en-US" altLang="ja-JP" sz="1200" b="1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12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200" b="1" i="1" dirty="0">
                    <a:solidFill>
                      <a:srgbClr val="000000"/>
                    </a:solidFill>
                  </a:rPr>
                  <a:t>T</a:t>
                </a:r>
                <a:r>
                  <a:rPr lang="ja-JP" altLang="en-US" sz="1200" b="1" dirty="0">
                    <a:solidFill>
                      <a:srgbClr val="000000"/>
                    </a:solidFill>
                  </a:rPr>
                  <a:t>一定の式ではではないが、</a:t>
                </a:r>
                <a:r>
                  <a:rPr lang="en-US" altLang="ja-JP" sz="1200" b="1" i="1" dirty="0">
                    <a:solidFill>
                      <a:srgbClr val="000000"/>
                    </a:solidFill>
                  </a:rPr>
                  <a:t>T</a:t>
                </a:r>
                <a:r>
                  <a:rPr lang="ja-JP" altLang="en-US" sz="1200" b="1" dirty="0">
                    <a:solidFill>
                      <a:srgbClr val="000000"/>
                    </a:solidFill>
                  </a:rPr>
                  <a:t>一定でも</a:t>
                </a:r>
                <a:r>
                  <a:rPr lang="en-US" altLang="ja-JP" sz="1200" b="1" i="1" dirty="0">
                    <a:solidFill>
                      <a:srgbClr val="000000"/>
                    </a:solidFill>
                  </a:rPr>
                  <a:t>S</a:t>
                </a:r>
                <a:r>
                  <a:rPr lang="ja-JP" altLang="en-US" sz="1200" b="1" dirty="0">
                    <a:solidFill>
                      <a:srgbClr val="000000"/>
                    </a:solidFill>
                  </a:rPr>
                  <a:t>は一粒子当たりエントロピーと解釈できる</a:t>
                </a:r>
                <a:r>
                  <a:rPr lang="en-US" altLang="ja-JP" sz="1200" b="1" dirty="0">
                    <a:solidFill>
                      <a:srgbClr val="000000"/>
                    </a:solidFill>
                  </a:rPr>
                  <a:t>)</a:t>
                </a:r>
                <a:endParaRPr lang="en-US" altLang="ja-JP" sz="1600" b="1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𝑒𝑛𝑡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160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ja-JP" sz="1600" dirty="0"/>
                  <a:t> 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=&gt; </a:t>
                </a:r>
                <a14:m>
                  <m:oMath xmlns:m="http://schemas.openxmlformats.org/officeDocument/2006/math">
                    <m:r>
                      <a:rPr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func>
                      <m:funcPr>
                        <m:ctrlP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ja-JP" altLang="en-US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ja-JP" sz="1600" dirty="0"/>
                  <a:t>: </a:t>
                </a:r>
                <a:r>
                  <a:rPr lang="ja-JP" altLang="en-US" sz="1200" b="1" dirty="0">
                    <a:solidFill>
                      <a:srgbClr val="000000"/>
                    </a:solidFill>
                  </a:rPr>
                  <a:t>ホッピング伝導 </a:t>
                </a:r>
                <a:r>
                  <a:rPr lang="en-US" altLang="ja-JP" sz="1200" b="1" dirty="0">
                    <a:solidFill>
                      <a:srgbClr val="000000"/>
                    </a:solidFill>
                  </a:rPr>
                  <a:t>(small polaron): </a:t>
                </a:r>
                <a:r>
                  <a:rPr lang="ja-JP" altLang="en-US" sz="1200" b="1" dirty="0">
                    <a:solidFill>
                      <a:srgbClr val="000000"/>
                    </a:solidFill>
                  </a:rPr>
                  <a:t>エントロピー輸送</a:t>
                </a:r>
                <a:endParaRPr lang="en-US" altLang="ja-JP" sz="1600" b="1" dirty="0">
                  <a:solidFill>
                    <a:srgbClr val="000000"/>
                  </a:solidFill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endParaRPr lang="en-US" altLang="ja-JP" sz="1600" b="1" dirty="0"/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/>
                  <a:t>熱電出力</a:t>
                </a:r>
                <a:r>
                  <a:rPr lang="ja-JP" altLang="en-US" sz="1600" dirty="0"/>
                  <a:t>　　　　　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𝑃𝐹</m:t>
                    </m:r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ja-JP" sz="1600" i="1" dirty="0">
                  <a:solidFill>
                    <a:srgbClr val="000000"/>
                  </a:solidFill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1600" b="1" dirty="0">
                    <a:solidFill>
                      <a:srgbClr val="000000"/>
                    </a:solidFill>
                  </a:rPr>
                  <a:t>無次元性能指数</a:t>
                </a:r>
                <a:r>
                  <a:rPr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𝑍𝑇</m:t>
                    </m:r>
                    <m:r>
                      <a:rPr lang="en-US" altLang="ja-JP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ja-JP" alt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den>
                    </m:f>
                    <m:r>
                      <a:rPr lang="en-US" altLang="ja-JP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endParaRPr lang="en-US" altLang="ja-JP" sz="1600" dirty="0"/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lang="en-US" altLang="ja-JP" sz="16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lang="en-US" altLang="ja-JP" sz="1600" b="1" dirty="0">
                  <a:solidFill>
                    <a:srgbClr val="FF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6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250" y="538620"/>
                <a:ext cx="9048750" cy="6276141"/>
              </a:xfrm>
              <a:blipFill>
                <a:blip r:embed="rId2"/>
                <a:stretch>
                  <a:fillRect l="-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lang="en-US" altLang="ja-JP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</a:t>
            </a: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熱電関係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5882514" y="6648118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718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855694" y="699248"/>
                <a:ext cx="8812306" cy="6276141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ja-JP" alt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ja-JP" alt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b/>
                              <m:sup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1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1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/>
                              <m:sup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ja-JP" sz="1800" b="1" dirty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1800" i="1" dirty="0"/>
                  <a:t>				ref: </a:t>
                </a:r>
                <a:r>
                  <a:rPr lang="ja-JP" altLang="en-US" sz="1800" i="1" dirty="0"/>
                  <a:t>坂田亮、熱電変換工学</a:t>
                </a:r>
                <a:r>
                  <a:rPr lang="en-US" altLang="ja-JP" sz="1800" i="1" dirty="0"/>
                  <a:t>, REALIZE INC</a:t>
                </a:r>
                <a:endParaRPr kumimoji="0" lang="en-US" altLang="ja-JP" sz="18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0" lang="en-US" altLang="ja-JP" sz="18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kumimoji="0" lang="en-US" altLang="ja-JP" sz="1800" b="1" dirty="0">
                    <a:solidFill>
                      <a:srgbClr val="FF0000"/>
                    </a:solidFill>
                  </a:rPr>
                  <a:t>Lorenz</a:t>
                </a:r>
                <a:r>
                  <a:rPr kumimoji="0" lang="ja-JP" altLang="en-US" sz="1800" b="1" dirty="0">
                    <a:solidFill>
                      <a:srgbClr val="FF0000"/>
                    </a:solidFill>
                  </a:rPr>
                  <a:t>数</a:t>
                </a:r>
                <a:r>
                  <a:rPr kumimoji="0" lang="en-US" altLang="ja-JP" sz="1800" b="1" dirty="0">
                    <a:solidFill>
                      <a:srgbClr val="FF0000"/>
                    </a:solidFill>
                  </a:rPr>
                  <a:t>:</a:t>
                </a:r>
                <a:r>
                  <a:rPr kumimoji="0" lang="ja-JP" altLang="en-US" sz="1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ja-JP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𝜿</m:t>
                            </m:r>
                          </m:e>
                          <m:sub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ja-JP" alt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ja-JP" alt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sz="18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altLang="ja-JP" sz="1800" b="1" dirty="0"/>
                  <a:t>	</a:t>
                </a:r>
                <a:r>
                  <a:rPr kumimoji="0" lang="ja-JP" altLang="en-US" sz="1800" b="1" dirty="0"/>
                  <a:t>縮退極限 </a:t>
                </a:r>
                <a:r>
                  <a:rPr kumimoji="0" lang="en-US" altLang="ja-JP" sz="1800" b="1" dirty="0"/>
                  <a:t>(Wiedemann-Frantz</a:t>
                </a:r>
                <a:r>
                  <a:rPr kumimoji="0" lang="ja-JP" altLang="en-US" sz="1800" b="1" dirty="0"/>
                  <a:t>則</a:t>
                </a:r>
                <a:r>
                  <a:rPr kumimoji="0" lang="en-US" altLang="ja-JP" sz="1800" b="1" dirty="0"/>
                  <a:t>):</a:t>
                </a:r>
                <a:r>
                  <a:rPr kumimoji="0" lang="ja-JP" altLang="en-US" sz="1800" b="1" dirty="0"/>
                  <a:t> </a:t>
                </a:r>
                <a14:m>
                  <m:oMath xmlns:m="http://schemas.openxmlformats.org/officeDocument/2006/math"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𝟒𝟒𝟑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ja-JP" sz="18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kumimoji="0" lang="ja-JP" altLang="en-US" sz="1800" b="1" i="1">
                        <a:latin typeface="Cambria Math" panose="02040503050406030204" pitchFamily="18" charset="0"/>
                      </a:rPr>
                      <m:t>𝛀</m:t>
                    </m:r>
                    <m:sSup>
                      <m:sSupPr>
                        <m:ctrlP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800" b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kumimoji="0" lang="en-US" altLang="ja-JP" sz="1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1800" b="1" dirty="0"/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1800" b="1" dirty="0"/>
                  <a:t>　近似式 </a:t>
                </a:r>
                <a:r>
                  <a:rPr lang="en-US" altLang="ja-JP" sz="1800" b="1" dirty="0"/>
                  <a:t>(</a:t>
                </a:r>
                <a:r>
                  <a:rPr lang="ja-JP" altLang="en-US" sz="1800" b="1" dirty="0"/>
                  <a:t>誤差</a:t>
                </a:r>
                <a:r>
                  <a:rPr lang="en-US" altLang="ja-JP" sz="1800" b="1" dirty="0"/>
                  <a:t>10%)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ja-JP" altLang="en-US" sz="1800" b="1" dirty="0"/>
                  <a:t>　　</a:t>
                </a:r>
                <a14:m>
                  <m:oMath xmlns:m="http://schemas.openxmlformats.org/officeDocument/2006/math"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ja-JP" sz="1800" b="1"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d>
                          </m:num>
                          <m:den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𝟏𝟏𝟔</m:t>
                            </m:r>
                          </m:den>
                        </m:f>
                      </m:e>
                    </m:d>
                    <m:r>
                      <a:rPr kumimoji="0" lang="en-US" altLang="ja-JP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800" i="1" dirty="0"/>
                  <a:t>   Ref: Kim et al., APL Mater. 3, 041506 (2015)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5694" y="699248"/>
                <a:ext cx="8812306" cy="6276141"/>
              </a:xfrm>
              <a:blipFill>
                <a:blip r:embed="rId2"/>
                <a:stretch>
                  <a:fillRect l="-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lang="en-US" altLang="ja-JP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</a:t>
            </a: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半導体・金属の熱伝導率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5882514" y="6648118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917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F4A33FB-87A9-4D01-863C-468DF42F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What we can know from </a:t>
            </a:r>
            <a:r>
              <a:rPr lang="en-US" altLang="ja-JP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Seebeck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measurement?</a:t>
            </a:r>
            <a:endParaRPr lang="ja-JP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/>
              <p:nvPr/>
            </p:nvSpPr>
            <p:spPr>
              <a:xfrm>
                <a:off x="1619902" y="869103"/>
                <a:ext cx="39483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32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Known: </a:t>
                </a:r>
                <a14:m>
                  <m:oMath xmlns:m="http://schemas.openxmlformats.org/officeDocument/2006/math">
                    <m:r>
                      <a:rPr kumimoji="0" lang="ja-JP" alt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𝛔</m:t>
                    </m:r>
                  </m:oMath>
                </a14:m>
                <a:r>
                  <a:rPr kumimoji="0" lang="en-US" altLang="ja-JP" sz="3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0" lang="en-US" altLang="ja-JP" sz="32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kumimoji="0" lang="en-US" altLang="ja-JP" sz="32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, S</a:t>
                </a:r>
                <a:endParaRPr kumimoji="0" lang="ja-JP" altLang="en-US" sz="32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E2237A-636D-427E-9208-5D391F0E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902" y="869103"/>
                <a:ext cx="3948399" cy="584775"/>
              </a:xfrm>
              <a:prstGeom prst="rect">
                <a:avLst/>
              </a:prstGeom>
              <a:blipFill>
                <a:blip r:embed="rId2"/>
                <a:stretch>
                  <a:fillRect l="-4019" t="-14737" b="-3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C401116-B6AA-4D09-901C-CF6F1D140AB7}"/>
                  </a:ext>
                </a:extLst>
              </p:cNvPr>
              <p:cNvSpPr/>
              <p:nvPr/>
            </p:nvSpPr>
            <p:spPr>
              <a:xfrm>
                <a:off x="1793550" y="1536154"/>
                <a:ext cx="8861751" cy="4398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32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Non-degenerated</a:t>
                </a:r>
                <a:r>
                  <a:rPr kumimoji="0" lang="ja-JP" altLang="en-US" sz="32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  <a:r>
                  <a:rPr kumimoji="0" lang="en-US" altLang="ja-JP" sz="32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semi.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ja-JP" altLang="en-US" sz="2800" dirty="0">
                    <a:solidFill>
                      <a:srgbClr val="000000"/>
                    </a:solidFill>
                    <a:latin typeface="Times New Roman"/>
                    <a:ea typeface="ＭＳ Ｐゴシック" panose="020B0600070205080204" pitchFamily="50" charset="-128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0"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kumimoji="0"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kumimoji="0"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altLang="ja-JP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kumimoji="0" lang="en-US" altLang="ja-JP" sz="2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8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8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8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kumimoji="0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altLang="ja-JP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0"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ja-JP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ja-JP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kumimoji="0" lang="ja-JP" alt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altLang="ja-JP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altLang="ja-JP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kumimoji="0" lang="en-US" altLang="ja-JP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US" altLang="ja-JP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altLang="ja-JP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3/2</m:t>
                                </m:r>
                              </m:sup>
                            </m:sSup>
                          </m:e>
                        </m:func>
                        <m: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+2−</m:t>
                        </m:r>
                        <m:func>
                          <m:funcPr>
                            <m:ctrlPr>
                              <a:rPr kumimoji="0"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altLang="ja-JP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0"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altLang="ja-JP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kumimoji="0" lang="en-US" altLang="ja-JP" sz="2800" i="1" dirty="0">
                  <a:solidFill>
                    <a:srgbClr val="000000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32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Metal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ja-JP" altLang="en-US" sz="28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kumimoji="0"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kumimoji="0"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kumimoji="0"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𝒅𝒆</m:t>
                            </m:r>
                          </m:sub>
                        </m:sSub>
                      </m:e>
                      <m:sup>
                        <m:r>
                          <a:rPr kumimoji="0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kumimoji="0"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0"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kumimoji="0"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kumimoji="0"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kumimoji="0" lang="en-US" altLang="ja-JP" sz="3200" b="1" dirty="0">
                  <a:solidFill>
                    <a:srgbClr val="0000FF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3200" b="1" dirty="0">
                  <a:solidFill>
                    <a:srgbClr val="0000FF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3200" b="1" dirty="0">
                    <a:solidFill>
                      <a:srgbClr val="FF0000"/>
                    </a:solidFill>
                    <a:latin typeface="Times New Roman"/>
                    <a:ea typeface="ＭＳ Ｐゴシック" panose="020B0600070205080204" pitchFamily="50" charset="-128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𝒅𝒆</m:t>
                            </m:r>
                          </m:sub>
                        </m:sSub>
                      </m:e>
                      <m:sup>
                        <m:r>
                          <a:rPr kumimoji="0"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ja-JP" sz="3200" b="1" dirty="0">
                    <a:solidFill>
                      <a:srgbClr val="FF0000"/>
                    </a:solidFill>
                    <a:latin typeface="Times New Roman"/>
                    <a:ea typeface="ＭＳ Ｐゴシック" panose="020B0600070205080204" pitchFamily="50" charset="-128"/>
                  </a:rPr>
                  <a:t>: Density-of-states effective mass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sz="2400" i="1" dirty="0">
                    <a:solidFill>
                      <a:srgbClr val="000000"/>
                    </a:solidFill>
                    <a:latin typeface="Times New Roman"/>
                    <a:ea typeface="ＭＳ Ｐゴシック" panose="020B0600070205080204" pitchFamily="50" charset="-128"/>
                  </a:rPr>
                  <a:t>           (Different from carrier effective mass except for </a:t>
                </a:r>
                <a:br>
                  <a:rPr kumimoji="0" lang="en-US" altLang="ja-JP" sz="2400" i="1" dirty="0">
                    <a:solidFill>
                      <a:srgbClr val="000000"/>
                    </a:solidFill>
                    <a:latin typeface="Times New Roman"/>
                    <a:ea typeface="ＭＳ Ｐゴシック" panose="020B0600070205080204" pitchFamily="50" charset="-128"/>
                  </a:rPr>
                </a:br>
                <a:r>
                  <a:rPr kumimoji="0" lang="en-US" altLang="ja-JP" sz="2400" i="1" dirty="0">
                    <a:solidFill>
                      <a:srgbClr val="000000"/>
                    </a:solidFill>
                    <a:latin typeface="Times New Roman"/>
                    <a:ea typeface="ＭＳ Ｐゴシック" panose="020B0600070205080204" pitchFamily="50" charset="-128"/>
                  </a:rPr>
                  <a:t>            </a:t>
                </a:r>
                <a:r>
                  <a:rPr kumimoji="0" lang="en-US" altLang="ja-JP" sz="2400" i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single parabolic band</a:t>
                </a:r>
                <a:r>
                  <a:rPr kumimoji="0" lang="en-US" altLang="ja-JP" sz="2400" i="1" dirty="0">
                    <a:solidFill>
                      <a:srgbClr val="000000"/>
                    </a:solidFill>
                    <a:latin typeface="Times New Roman"/>
                    <a:ea typeface="ＭＳ Ｐゴシック" panose="020B0600070205080204" pitchFamily="50" charset="-128"/>
                  </a:rPr>
                  <a:t> case (</a:t>
                </a:r>
                <a:r>
                  <a:rPr kumimoji="0" lang="en-US" altLang="ja-JP" sz="2400" i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free electron model</a:t>
                </a:r>
                <a:r>
                  <a:rPr kumimoji="0" lang="en-US" altLang="ja-JP" sz="2400" i="1" dirty="0">
                    <a:solidFill>
                      <a:srgbClr val="000000"/>
                    </a:solidFill>
                    <a:latin typeface="Times New Roman"/>
                    <a:ea typeface="ＭＳ Ｐゴシック" panose="020B0600070205080204" pitchFamily="50" charset="-128"/>
                  </a:rPr>
                  <a:t>))</a:t>
                </a: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C401116-B6AA-4D09-901C-CF6F1D140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550" y="1536154"/>
                <a:ext cx="8861751" cy="4398448"/>
              </a:xfrm>
              <a:prstGeom prst="rect">
                <a:avLst/>
              </a:prstGeom>
              <a:blipFill>
                <a:blip r:embed="rId3"/>
                <a:stretch>
                  <a:fillRect l="-1719" t="-1939" b="-2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4BCE2D7-B53A-4C64-987A-4194CC6CCB35}"/>
              </a:ext>
            </a:extLst>
          </p:cNvPr>
          <p:cNvSpPr txBox="1"/>
          <p:nvPr/>
        </p:nvSpPr>
        <p:spPr>
          <a:xfrm>
            <a:off x="1698783" y="6190064"/>
            <a:ext cx="8861750" cy="58477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3200" b="1" dirty="0">
                <a:solidFill>
                  <a:srgbClr val="FFFF00"/>
                </a:solidFill>
                <a:latin typeface="Times New Roman"/>
                <a:ea typeface="ＭＳ Ｐゴシック"/>
              </a:rPr>
              <a:t>General case: Need simulation and fitting</a:t>
            </a:r>
            <a:endParaRPr kumimoji="0" lang="ja-JP" altLang="en-US" sz="3200" dirty="0">
              <a:solidFill>
                <a:srgbClr val="FFFF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3652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848437" y="633935"/>
                <a:ext cx="8812306" cy="6276141"/>
              </a:xfrm>
            </p:spPr>
            <p:txBody>
              <a:bodyPr>
                <a:noAutofit/>
              </a:bodyPr>
              <a:lstStyle/>
              <a:p>
                <a:pPr marL="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0" lang="en-US" altLang="ja-JP" sz="1800" i="1" dirty="0">
                    <a:solidFill>
                      <a:srgbClr val="000000"/>
                    </a:solidFill>
                  </a:rPr>
                  <a:t>,     </a:t>
                </a:r>
                <a14:m>
                  <m:oMath xmlns:m="http://schemas.openxmlformats.org/officeDocument/2006/math">
                    <m:r>
                      <a:rPr kumimoji="0" lang="ja-JP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kumimoji="0" lang="en-US" altLang="ja-JP" sz="1800" i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en-US" altLang="ja-JP" sz="1800" b="1" dirty="0">
                    <a:solidFill>
                      <a:srgbClr val="000000"/>
                    </a:solidFill>
                  </a:rPr>
                  <a:t>Fermi-Dirac</a:t>
                </a:r>
                <a:r>
                  <a:rPr kumimoji="0" lang="ja-JP" altLang="en-US" sz="1800" b="1" dirty="0">
                    <a:solidFill>
                      <a:srgbClr val="000000"/>
                    </a:solidFill>
                  </a:rPr>
                  <a:t>分布関数</a:t>
                </a:r>
                <a:r>
                  <a:rPr kumimoji="0" lang="ja-JP" altLang="en-US" sz="1800" kern="12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p>
                        </m:sSup>
                        <m: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kumimoji="0" lang="en-US" altLang="ja-JP" sz="1800" kern="1200" dirty="0">
                        <a:solidFill>
                          <a:srgbClr val="000000"/>
                        </a:solidFill>
                      </a:rPr>
                      <m:t>	</m:t>
                    </m:r>
                  </m:oMath>
                </a14:m>
                <a:endParaRPr kumimoji="0" lang="en-US" altLang="ja-JP" sz="1800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en-US" altLang="ja-JP" sz="1800" b="1" dirty="0">
                    <a:solidFill>
                      <a:srgbClr val="000000"/>
                    </a:solidFill>
                  </a:rPr>
                  <a:t>Fermi-Dirac</a:t>
                </a:r>
                <a:r>
                  <a:rPr kumimoji="0" lang="ja-JP" altLang="en-US" sz="1800" b="1" dirty="0">
                    <a:solidFill>
                      <a:srgbClr val="000000"/>
                    </a:solidFill>
                  </a:rPr>
                  <a:t>分布関数の微分</a:t>
                </a:r>
                <a:endParaRPr kumimoji="0" lang="en-US" altLang="ja-JP" sz="1800" b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kern="12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kumimoji="0" lang="en-US" altLang="ja-JP" sz="1800" kern="1200" dirty="0">
                        <a:solidFill>
                          <a:srgbClr val="000000"/>
                        </a:solidFill>
                      </a:rPr>
                      <m:t>	</m:t>
                    </m:r>
                  </m:oMath>
                </a14:m>
                <a:r>
                  <a:rPr kumimoji="0" lang="en-US" altLang="ja-JP" sz="1800" kern="1200" dirty="0">
                    <a:solidFill>
                      <a:srgbClr val="000000"/>
                    </a:solidFill>
                  </a:rPr>
                  <a:t>	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8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altLang="ja-JP" sz="1800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800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en-US" altLang="ja-JP" sz="1800" i="1" kern="1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kumimoji="0" lang="en-US" altLang="ja-JP" sz="18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18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kumimoji="0" lang="en-US" altLang="ja-JP" sz="1800" kern="1200" dirty="0">
                        <a:solidFill>
                          <a:srgbClr val="000000"/>
                        </a:solidFill>
                      </a:rPr>
                      <m:t>	</m:t>
                    </m:r>
                  </m:oMath>
                </a14:m>
                <a:r>
                  <a:rPr kumimoji="0" lang="en-US" altLang="ja-JP" sz="1800" kern="1200" dirty="0">
                    <a:solidFill>
                      <a:srgbClr val="000000"/>
                    </a:solidFill>
                  </a:rPr>
                  <a:t>  	  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</m:den>
                    </m:f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altLang="ja-JP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8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8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1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kumimoji="0" lang="en-US" altLang="ja-JP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ja-JP" altLang="en-US" sz="1800" kern="1200" dirty="0">
                    <a:solidFill>
                      <a:srgbClr val="000000"/>
                    </a:solidFill>
                  </a:rPr>
                  <a:t>　</a:t>
                </a:r>
                <a:endParaRPr kumimoji="0" lang="en-US" altLang="ja-JP" sz="1800" kern="1200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en-US" altLang="ja-JP" sz="1800" b="1" dirty="0">
                    <a:solidFill>
                      <a:srgbClr val="0000FF"/>
                    </a:solidFill>
                  </a:rPr>
                  <a:t>Fermi</a:t>
                </a:r>
                <a:r>
                  <a:rPr kumimoji="0" lang="ja-JP" altLang="en-US" sz="1800" b="1" dirty="0">
                    <a:solidFill>
                      <a:srgbClr val="0000FF"/>
                    </a:solidFill>
                  </a:rPr>
                  <a:t>積分</a:t>
                </a:r>
                <a:r>
                  <a:rPr kumimoji="0" lang="en-US" altLang="ja-JP" sz="1800" b="1" dirty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kumimoji="0"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kumimoji="0"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0" lang="ja-JP" altLang="en-US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altLang="ja-JP" sz="1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kumimoji="0"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kumimoji="0"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0"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0"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nary>
                      <m:nary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ja-JP" altLang="en-US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  <m: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kumimoji="0"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0"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ja-JP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endParaRPr kumimoji="0" lang="en-US" altLang="ja-JP" sz="18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kumimoji="0" lang="en-US" altLang="ja-JP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0"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kumimoji="0"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ja-JP" altLang="en-US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sup>
                            </m:sSup>
                            <m:r>
                              <a:rPr kumimoji="0" lang="en-US" altLang="ja-JP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  <m:r>
                      <a:rPr kumimoji="0" lang="en-US" altLang="ja-JP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kumimoji="0" lang="ja-JP" altLang="en-US" sz="1800" dirty="0">
                    <a:solidFill>
                      <a:srgbClr val="000000"/>
                    </a:solidFill>
                  </a:rPr>
                  <a:t>　</a:t>
                </a:r>
                <a:r>
                  <a:rPr kumimoji="0" lang="en-US" altLang="ja-JP" sz="1800" dirty="0">
                    <a:solidFill>
                      <a:srgbClr val="000000"/>
                    </a:solidFill>
                  </a:rPr>
                  <a:t>	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800" dirty="0">
                  <a:solidFill>
                    <a:srgbClr val="FF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>
                    <a:solidFill>
                      <a:srgbClr val="FF0000"/>
                    </a:solidFill>
                  </a:rPr>
                  <a:t>計算方法、近似</a:t>
                </a:r>
                <a:r>
                  <a:rPr kumimoji="0" lang="en-US" altLang="ja-JP" sz="1400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/>
                  <a:t>　・</a:t>
                </a:r>
                <a14:m>
                  <m:oMath xmlns:m="http://schemas.openxmlformats.org/officeDocument/2006/math">
                    <m:r>
                      <a:rPr kumimoji="0" lang="ja-JP" altLang="en-US" sz="1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kumimoji="0" lang="ja-JP" altLang="en-US" sz="1400" dirty="0"/>
                  <a:t>の級数展開については「熱電変換工学」参照</a:t>
                </a:r>
                <a:endParaRPr kumimoji="0" lang="en-US" altLang="ja-JP" sz="1400" dirty="0"/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/>
                  <a:t>　・ </a:t>
                </a:r>
                <a:r>
                  <a:rPr kumimoji="0" lang="en-US" altLang="ja-JP" sz="1400" i="1" dirty="0"/>
                  <a:t>x</a:t>
                </a:r>
                <a:r>
                  <a:rPr kumimoji="0" lang="ja-JP" altLang="en-US" sz="1400" i="1" dirty="0"/>
                  <a:t> </a:t>
                </a:r>
                <a:r>
                  <a:rPr kumimoji="0" lang="en-US" altLang="ja-JP" sz="1400" dirty="0"/>
                  <a:t>~</a:t>
                </a:r>
                <a:r>
                  <a:rPr kumimoji="0" lang="ja-JP" altLang="en-US" sz="1400" dirty="0"/>
                  <a:t> </a:t>
                </a:r>
                <a:r>
                  <a:rPr kumimoji="0" lang="en-US" altLang="ja-JP" sz="1400" dirty="0"/>
                  <a:t>0</a:t>
                </a:r>
                <a:r>
                  <a:rPr kumimoji="0" lang="ja-JP" altLang="en-US" sz="1400" dirty="0"/>
                  <a:t>は特異点になる</a:t>
                </a:r>
                <a:r>
                  <a:rPr kumimoji="0" lang="en-US" altLang="ja-JP" sz="1400" dirty="0"/>
                  <a:t>(</a:t>
                </a:r>
                <a:r>
                  <a:rPr kumimoji="0" lang="ja-JP" altLang="en-US" sz="1400" dirty="0"/>
                  <a:t>微分が発散</a:t>
                </a:r>
                <a:r>
                  <a:rPr kumimoji="0" lang="en-US" altLang="ja-JP" sz="1400" dirty="0"/>
                  <a:t>)</a:t>
                </a:r>
                <a:r>
                  <a:rPr kumimoji="0" lang="ja-JP" altLang="en-US" sz="1400" dirty="0"/>
                  <a:t>ので、 </a:t>
                </a:r>
                <a:r>
                  <a:rPr kumimoji="0" lang="en-US" altLang="ja-JP" sz="1400" i="1" dirty="0"/>
                  <a:t>x</a:t>
                </a:r>
                <a:r>
                  <a:rPr kumimoji="0" lang="en-US" altLang="ja-JP" sz="1400" dirty="0"/>
                  <a:t> = </a:t>
                </a:r>
                <a:r>
                  <a:rPr kumimoji="0" lang="en-US" altLang="ja-JP" sz="1400" i="1" dirty="0"/>
                  <a:t>z</a:t>
                </a:r>
                <a:r>
                  <a:rPr kumimoji="0" lang="en-US" altLang="ja-JP" sz="1400" baseline="30000" dirty="0"/>
                  <a:t>2</a:t>
                </a:r>
                <a:r>
                  <a:rPr kumimoji="0" lang="en-US" altLang="ja-JP" sz="1400" baseline="-25000" dirty="0"/>
                  <a:t> </a:t>
                </a:r>
                <a:r>
                  <a:rPr kumimoji="0" lang="ja-JP" altLang="en-US" sz="1400" dirty="0"/>
                  <a:t>の置換を行うとよい。</a:t>
                </a:r>
                <a:br>
                  <a:rPr kumimoji="0" lang="en-US" altLang="ja-JP" sz="1400" dirty="0"/>
                </a:br>
                <a:r>
                  <a:rPr kumimoji="0" lang="ja-JP" altLang="en-US" sz="1400" dirty="0"/>
                  <a:t>　　ただし、</a:t>
                </a:r>
                <a:r>
                  <a:rPr kumimoji="0" lang="en-US" altLang="ja-JP" sz="1400" i="1" dirty="0"/>
                  <a:t>x</a:t>
                </a:r>
                <a:r>
                  <a:rPr kumimoji="0" lang="ja-JP" altLang="en-US" sz="1400" dirty="0"/>
                  <a:t>が大きい領域では変数変換しないほうが速い。</a:t>
                </a:r>
                <a:endParaRPr kumimoji="0" lang="en-US" altLang="ja-JP" sz="1400" dirty="0"/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/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kumimoji="0" lang="en-US" altLang="ja-JP" sz="1400" i="1"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kumimoji="0" lang="en-US" altLang="ja-JP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0" lang="en-US" altLang="ja-JP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0" lang="en-US" altLang="ja-JP" sz="1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kumimoji="0" lang="en-US" altLang="ja-JP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kumimoji="0" lang="en-US" altLang="ja-JP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ja-JP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ja-JP" altLang="en-US" sz="1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kumimoji="0" lang="en-US" altLang="ja-JP" sz="1400" i="1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kumimoji="0" lang="ja-JP" altLang="en-US" sz="1400" i="1" dirty="0"/>
                  <a:t>　</a:t>
                </a:r>
                <a:endParaRPr kumimoji="0" lang="en-US" altLang="ja-JP" sz="1400" i="1" dirty="0"/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i="1" dirty="0"/>
                  <a:t>　・ </a:t>
                </a:r>
                <a:r>
                  <a:rPr kumimoji="0" lang="ja-JP" altLang="en-US" sz="1400" dirty="0"/>
                  <a:t>近似 </a:t>
                </a:r>
                <a:r>
                  <a:rPr kumimoji="0" lang="en-US" altLang="ja-JP" sz="1400" dirty="0"/>
                  <a:t>(</a:t>
                </a:r>
                <a14:m>
                  <m:oMath xmlns:m="http://schemas.openxmlformats.org/officeDocument/2006/math">
                    <m:r>
                      <a:rPr kumimoji="0" lang="ja-JP" altLang="en-US" sz="14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0" lang="en-US" altLang="ja-JP" sz="1400">
                        <a:latin typeface="Cambria Math" panose="02040503050406030204" pitchFamily="18" charset="0"/>
                      </a:rPr>
                      <m:t>≪0</m:t>
                    </m:r>
                  </m:oMath>
                </a14:m>
                <a:r>
                  <a:rPr kumimoji="0" lang="en-US" altLang="ja-JP" sz="1400" dirty="0"/>
                  <a:t>)</a:t>
                </a:r>
                <a:r>
                  <a:rPr kumimoji="0" lang="ja-JP" altLang="en-US" sz="1400" dirty="0"/>
                  <a:t>：</a:t>
                </a:r>
                <a:r>
                  <a:rPr kumimoji="0" lang="en-US" altLang="ja-JP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kumimoji="0" lang="en-US" altLang="ja-JP" sz="1400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i="1"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nary>
                      <m:nary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kumimoji="0" lang="en-US" altLang="ja-JP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i="1"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m:rPr>
                        <m:sty m:val="p"/>
                      </m:rPr>
                      <a:rPr kumimoji="0" lang="el-GR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kumimoji="0" lang="en-US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r>
                      <a:rPr kumimoji="0" lang="ja-JP" altLang="en-US" sz="14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0" lang="en-US" altLang="ja-JP" sz="1400">
                        <a:latin typeface="Cambria Math" panose="02040503050406030204" pitchFamily="18" charset="0"/>
                      </a:rPr>
                      <m:t>&lt;−13</m:t>
                    </m:r>
                    <m:r>
                      <a:rPr kumimoji="0" lang="ja-JP" altLang="en-US" sz="1400" i="1">
                        <a:latin typeface="Cambria Math" panose="02040503050406030204" pitchFamily="18" charset="0"/>
                      </a:rPr>
                      <m:t>で</m:t>
                    </m:r>
                    <m:r>
                      <a:rPr kumimoji="0" lang="en-US" altLang="ja-JP" sz="1400" i="1">
                        <a:latin typeface="Cambria Math" panose="02040503050406030204" pitchFamily="18" charset="0"/>
                      </a:rPr>
                      <m:t>6</m:t>
                    </m:r>
                    <m:r>
                      <a:rPr kumimoji="0" lang="ja-JP" altLang="en-US" sz="1400" i="1">
                        <a:latin typeface="Cambria Math" panose="02040503050406030204" pitchFamily="18" charset="0"/>
                      </a:rPr>
                      <m:t>桁の精度</m:t>
                    </m:r>
                    <m:r>
                      <a:rPr kumimoji="0" lang="en-US" altLang="ja-JP" sz="1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ja-JP" sz="1400" i="1" dirty="0"/>
                  <a:t> </a:t>
                </a:r>
                <a:r>
                  <a:rPr kumimoji="0" lang="ja-JP" altLang="en-US" sz="1400" dirty="0"/>
                  <a:t>　 </a:t>
                </a:r>
                <a:endParaRPr kumimoji="0" lang="en-US" altLang="ja-JP" sz="1400" dirty="0"/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b="1" dirty="0"/>
                  <a:t>　　ガンマ関数</a:t>
                </a:r>
                <a:r>
                  <a:rPr kumimoji="0" lang="en-US" altLang="ja-JP" sz="1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0" lang="en-US" altLang="ja-JP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kumimoji="0" lang="en-US" altLang="ja-JP" sz="1400" dirty="0"/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>
                    <a:ea typeface="Cambria Math" panose="020405030504060302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kumimoji="0" lang="el-GR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kumimoji="0" lang="en-US" altLang="ja-JP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>
                    <a:ea typeface="Cambria Math" panose="020405030504060302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0" lang="en-US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kumimoji="0" lang="en-US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kumimoji="0" lang="en-US" altLang="ja-JP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ja-JP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</a:t>
                </a:r>
                <a:r>
                  <a:rPr kumimoji="0" lang="ja-JP" alt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が整数</a:t>
                </a:r>
                <a:r>
                  <a:rPr kumimoji="0" lang="en-US" altLang="ja-JP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400" dirty="0">
                    <a:ea typeface="Cambria Math" panose="020405030504060302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e>
                    </m:d>
                    <m:r>
                      <a:rPr kumimoji="0" lang="en-US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r>
                  <a:rPr kumimoji="0" lang="en-US" altLang="ja-JP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kumimoji="0" lang="en-US" altLang="ja-JP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0" lang="en-US" altLang="ja-JP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endParaRPr kumimoji="0" lang="en-US" altLang="ja-JP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8437" y="633935"/>
                <a:ext cx="8812306" cy="6276141"/>
              </a:xfrm>
              <a:blipFill>
                <a:blip r:embed="rId2"/>
                <a:stretch>
                  <a:fillRect l="-553" t="-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2"/>
              <p:cNvSpPr txBox="1">
                <a:spLocks noChangeArrowheads="1"/>
              </p:cNvSpPr>
              <p:nvPr/>
            </p:nvSpPr>
            <p:spPr>
              <a:xfrm>
                <a:off x="1524000" y="1"/>
                <a:ext cx="9144000" cy="699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fontAlgn="base">
                  <a:spcBef>
                    <a:spcPct val="0"/>
                  </a:spcBef>
                  <a:spcAft>
                    <a:spcPct val="0"/>
                  </a:spcAft>
                  <a:defRPr kumimoji="1" sz="3600" b="1">
                    <a:solidFill>
                      <a:srgbClr val="0000FF"/>
                    </a:solidFill>
                    <a:ea typeface="+mj-ea"/>
                    <a:cs typeface="+mj-cs"/>
                  </a:defRPr>
                </a:lvl1pPr>
                <a:lvl2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defTabSz="457200">
                  <a:defRPr/>
                </a:pPr>
                <a:r>
                  <a:rPr lang="ja-JP" altLang="en-US" dirty="0"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公式</a:t>
                </a:r>
                <a:r>
                  <a:rPr lang="en-US" altLang="ja-JP" dirty="0"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: Fermi</a:t>
                </a:r>
                <a:r>
                  <a:rPr lang="ja-JP" altLang="en-US" dirty="0"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積分</a:t>
                </a:r>
                <a:r>
                  <a:rPr lang="ja-JP" altLang="en-US" dirty="0">
                    <a:latin typeface="Times New Roman"/>
                    <a:ea typeface="ＭＳ Ｐゴシック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0" lang="en-US" altLang="ja-JP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kumimoji="0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i="1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endParaRPr lang="ja-JP" altLang="en-US" dirty="0">
                  <a:latin typeface="Times New Roman"/>
                  <a:ea typeface="ＭＳ Ｐゴシック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9144000" cy="699247"/>
              </a:xfrm>
              <a:prstGeom prst="rect">
                <a:avLst/>
              </a:prstGeom>
              <a:blipFill>
                <a:blip r:embed="rId3"/>
                <a:stretch>
                  <a:fillRect t="-16522" b="-252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5882514" y="6648118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42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855694" y="699248"/>
                <a:ext cx="8812306" cy="6276141"/>
              </a:xfrm>
            </p:spPr>
            <p:txBody>
              <a:bodyPr>
                <a:noAutofit/>
              </a:bodyPr>
              <a:lstStyle/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sz="1800" dirty="0"/>
                  <a:t>状態密度</a:t>
                </a:r>
                <a:r>
                  <a:rPr kumimoji="0" lang="en-US" altLang="ja-JP" sz="1800" dirty="0"/>
                  <a:t>:</a:t>
                </a:r>
                <a:r>
                  <a:rPr kumimoji="0" lang="ja-JP" altLang="en-US" sz="1800" dirty="0"/>
                  <a:t> </a:t>
                </a:r>
                <a14:m>
                  <m:oMath xmlns:m="http://schemas.openxmlformats.org/officeDocument/2006/math">
                    <m:r>
                      <a:rPr kumimoji="0" lang="en-US" altLang="ja-JP" sz="18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0" lang="en-US" altLang="ja-JP" sz="1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sz="1800" dirty="0"/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kumimoji="0" lang="ja-JP" alt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en-US" altLang="ja-JP" sz="1800" dirty="0">
                    <a:latin typeface="Calibri"/>
                    <a:ea typeface="ＭＳ Ｐゴシック" panose="020B0600070205080204" pitchFamily="50" charset="-128"/>
                  </a:rPr>
                  <a:t>      	</a:t>
                </a: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endParaRPr kumimoji="0" lang="en-US" altLang="ja-JP" sz="1800" dirty="0"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latin typeface="Calibri"/>
                    <a:ea typeface="ＭＳ Ｐゴシック" panose="020B0600070205080204" pitchFamily="50" charset="-128"/>
                  </a:rPr>
                  <a:t>厳密解</a:t>
                </a:r>
                <a:r>
                  <a:rPr kumimoji="0" lang="en-US" altLang="ja-JP" sz="1800" dirty="0">
                    <a:latin typeface="Calibri"/>
                    <a:ea typeface="ＭＳ Ｐゴシック" panose="020B0600070205080204" pitchFamily="50" charset="-128"/>
                  </a:rPr>
                  <a:t>: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ja-JP" altLang="en-US" sz="1800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ja-JP" altLang="en-US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ja-JP" alt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ja-JP" alt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rad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ja-JP" alt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kumimoji="0"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ja-JP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0"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ja-JP" sz="18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en-US" altLang="ja-JP" sz="18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0"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r>
                  <a:rPr kumimoji="0" lang="en-US" altLang="ja-JP" sz="1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0" lang="en-US" altLang="ja-JP" sz="18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Fermi</a:t>
                </a:r>
                <a:r>
                  <a:rPr lang="ja-JP" alt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</a:t>
                </a:r>
                <a:endParaRPr kumimoji="0" lang="en-US" altLang="ja-JP" sz="18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en-US" altLang="ja-JP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sz="18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ja-JP" altLang="en-US" sz="18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ja-JP" altLang="en-US" sz="1800" dirty="0">
                    <a:latin typeface="Calibri"/>
                    <a:ea typeface="ＭＳ Ｐゴシック" panose="020B0600070205080204" pitchFamily="50" charset="-128"/>
                  </a:rPr>
                  <a:t>　</a:t>
                </a:r>
                <a:endParaRPr kumimoji="0" lang="en-US" altLang="ja-JP" sz="1800" dirty="0"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endParaRPr kumimoji="0" lang="en-US" altLang="ja-JP" sz="1800" dirty="0"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endParaRPr kumimoji="0" lang="en-US" altLang="ja-JP" sz="1800" dirty="0"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sz="1800" dirty="0">
                    <a:latin typeface="Calibri"/>
                    <a:ea typeface="ＭＳ Ｐゴシック" panose="020B0600070205080204" pitchFamily="50" charset="-128"/>
                  </a:rPr>
                  <a:t>近似</a:t>
                </a:r>
                <a:r>
                  <a:rPr kumimoji="0" lang="en-US" altLang="ja-JP" sz="1800" dirty="0">
                    <a:latin typeface="Calibri"/>
                    <a:ea typeface="ＭＳ Ｐゴシック" panose="020B0600070205080204" pitchFamily="50" charset="-128"/>
                  </a:rPr>
                  <a:t>:</a:t>
                </a:r>
                <a:r>
                  <a:rPr kumimoji="0" lang="ja-JP" altLang="en-US" sz="1800" dirty="0">
                    <a:latin typeface="Calibri"/>
                    <a:ea typeface="ＭＳ Ｐゴシック" panose="020B0600070205080204" pitchFamily="50" charset="-128"/>
                  </a:rPr>
                  <a:t> 金属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kumimoji="0" lang="en-US" altLang="ja-JP" sz="1800" dirty="0"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sz="1800" dirty="0">
                    <a:latin typeface="Calibri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800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kumimoji="0" lang="en-US" altLang="ja-JP" sz="1800" dirty="0"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 eaLnBrk="1" hangingPunct="1">
                  <a:spcBef>
                    <a:spcPts val="0"/>
                  </a:spcBef>
                  <a:buNone/>
                  <a:defRPr/>
                </a:pPr>
                <a:r>
                  <a:rPr kumimoji="0" lang="ja-JP" altLang="en-US" sz="1800" dirty="0">
                    <a:latin typeface="Calibri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kumimoji="0"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>
                              <m:f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kumimoji="0"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kumimoji="0" lang="ja-JP" altLang="en-US" sz="1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altLang="ja-JP" sz="1800" dirty="0"/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800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>
                    <a:latin typeface="Cambria Math" panose="02040503050406030204" pitchFamily="18" charset="0"/>
                  </a:rPr>
                  <a:t>近似</a:t>
                </a:r>
                <a:r>
                  <a:rPr kumimoji="0" lang="en-US" altLang="ja-JP" sz="1800" dirty="0">
                    <a:latin typeface="Cambria Math" panose="02040503050406030204" pitchFamily="18" charset="0"/>
                  </a:rPr>
                  <a:t>:</a:t>
                </a:r>
                <a:r>
                  <a:rPr kumimoji="0" lang="ja-JP" altLang="en-US" sz="1800" dirty="0">
                    <a:latin typeface="Cambria Math" panose="02040503050406030204" pitchFamily="18" charset="0"/>
                  </a:rPr>
                  <a:t> 半導体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kumimoji="0"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kumimoji="0" lang="en-US" altLang="ja-JP" sz="1800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80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800" i="1">
                        <a:latin typeface="Cambria Math" panose="02040503050406030204" pitchFamily="18" charset="0"/>
                      </a:rPr>
                      <m:t>~</m:t>
                    </m:r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ja-JP" altLang="en-US" sz="1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kumimoji="0" lang="en-US" altLang="ja-JP" sz="180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kumimoji="0"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kumimoji="0"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unc>
                      <m:funcPr>
                        <m:ctrlPr>
                          <a:rPr kumimoji="0" lang="en-US" altLang="ja-JP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ja-JP" sz="18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kumimoji="0" lang="en-US" altLang="ja-JP" sz="1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800" dirty="0"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800" dirty="0">
                  <a:latin typeface="Calibri"/>
                  <a:ea typeface="ＭＳ Ｐゴシック" panose="020B0600070205080204" pitchFamily="50" charset="-128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kumimoji="0" lang="en-US" altLang="ja-JP" sz="1800" dirty="0">
                  <a:latin typeface="Calibri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5694" y="699248"/>
                <a:ext cx="8812306" cy="6276141"/>
              </a:xfrm>
              <a:blipFill>
                <a:blip r:embed="rId2"/>
                <a:stretch>
                  <a:fillRect l="-553" t="-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lang="en-US" altLang="ja-JP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</a:t>
            </a: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キャリア密度 </a:t>
            </a:r>
            <a:r>
              <a:rPr lang="en-US" altLang="ja-JP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自由電子近似</a:t>
            </a:r>
            <a:r>
              <a:rPr lang="en-US" altLang="ja-JP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endParaRPr lang="ja-JP" altLang="en-US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5882514" y="6648118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34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855694" y="717782"/>
                <a:ext cx="8812306" cy="5797319"/>
              </a:xfrm>
            </p:spPr>
            <p:txBody>
              <a:bodyPr>
                <a:noAutofit/>
              </a:bodyPr>
              <a:lstStyle/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b="1" dirty="0">
                    <a:solidFill>
                      <a:srgbClr val="000000"/>
                    </a:solidFill>
                  </a:rPr>
                  <a:t>キャリアの運動量緩和時間　　</a:t>
                </a:r>
                <a:r>
                  <a:rPr kumimoji="0" lang="en-US" altLang="ja-JP" sz="1600" b="1" i="1" dirty="0">
                    <a:solidFill>
                      <a:srgbClr val="000000"/>
                    </a:solidFill>
                  </a:rPr>
                  <a:t>r</a:t>
                </a:r>
                <a:r>
                  <a:rPr kumimoji="0" lang="en-US" altLang="ja-JP" sz="1600" b="1" dirty="0">
                    <a:solidFill>
                      <a:srgbClr val="000000"/>
                    </a:solidFill>
                  </a:rPr>
                  <a:t>:</a:t>
                </a:r>
                <a:r>
                  <a:rPr kumimoji="0" lang="ja-JP" altLang="en-US" sz="1600" b="1" dirty="0">
                    <a:solidFill>
                      <a:srgbClr val="000000"/>
                    </a:solidFill>
                  </a:rPr>
                  <a:t> 散乱因子</a:t>
                </a:r>
                <a:endParaRPr kumimoji="0" lang="en-US" altLang="ja-JP" sz="1600" b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1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kumimoji="0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0" lang="ja-JP" altLang="en-US" sz="1600" i="1" dirty="0">
                    <a:solidFill>
                      <a:srgbClr val="000000"/>
                    </a:solidFill>
                  </a:rPr>
                  <a:t>　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</a:rPr>
                  <a:t>: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電気素量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)</a:t>
                </a:r>
                <a:endParaRPr kumimoji="0" lang="en-US" altLang="ja-JP" sz="1600" i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#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速度の計算の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の単位は 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J,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l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(T,E)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の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i="1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は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eV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で規格化すると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が実際の平均自由行程に</a:t>
                </a:r>
                <a:endParaRPr kumimoji="0" lang="en-US" altLang="ja-JP" sz="1600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#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近くなる。その場合、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  <m:r>
                      <a:rPr kumimoji="0"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ja-JP" sz="1600" baseline="30000" dirty="0">
                    <a:solidFill>
                      <a:srgbClr val="000000"/>
                    </a:solidFill>
                  </a:rPr>
                  <a:t>-r</a:t>
                </a:r>
                <a:r>
                  <a:rPr kumimoji="0" lang="ja-JP" altLang="en-US" sz="1600" baseline="3000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が残る 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</m:oMath>
                </a14:m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は電気素量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# 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l</a:t>
                </a:r>
                <a:r>
                  <a:rPr kumimoji="0" lang="en-US" altLang="ja-JP" sz="1600" baseline="-25000" dirty="0">
                    <a:solidFill>
                      <a:srgbClr val="000000"/>
                    </a:solidFill>
                  </a:rPr>
                  <a:t>0</a:t>
                </a:r>
                <a:r>
                  <a:rPr kumimoji="0" lang="ja-JP" altLang="en-US" sz="1600" baseline="-2500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に置き換えると、すべての 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を 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J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単位で扱える</a:t>
                </a:r>
                <a:endParaRPr kumimoji="0" lang="en-US" altLang="ja-JP" sz="1600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lang="en-US" altLang="ja-JP" sz="1600" i="1" dirty="0"/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1600" i="1" dirty="0"/>
                  <a:t>x</a:t>
                </a:r>
                <a:r>
                  <a:rPr lang="ja-JP" altLang="en-US" sz="1600" i="1" dirty="0"/>
                  <a:t> </a:t>
                </a:r>
                <a:r>
                  <a:rPr lang="en-US" altLang="ja-JP" sz="1600" i="1" dirty="0"/>
                  <a:t>=</a:t>
                </a:r>
                <a:r>
                  <a:rPr lang="ja-JP" altLang="en-US" sz="1600" i="1" dirty="0"/>
                  <a:t> </a:t>
                </a:r>
                <a:r>
                  <a:rPr lang="en-US" altLang="ja-JP" sz="1600" i="1" dirty="0"/>
                  <a:t>E/</a:t>
                </a:r>
                <a:r>
                  <a:rPr lang="en-US" altLang="ja-JP" sz="1600" i="1" dirty="0" err="1"/>
                  <a:t>kT</a:t>
                </a:r>
                <a:r>
                  <a:rPr lang="en-US" altLang="ja-JP" sz="1600" i="1" dirty="0"/>
                  <a:t>  =&gt; dx = </a:t>
                </a:r>
                <a:r>
                  <a:rPr lang="en-US" altLang="ja-JP" sz="1600" i="1" dirty="0" err="1"/>
                  <a:t>dE</a:t>
                </a:r>
                <a:r>
                  <a:rPr lang="en-US" altLang="ja-JP" sz="1600" i="1" dirty="0"/>
                  <a:t>/</a:t>
                </a:r>
                <a:r>
                  <a:rPr lang="en-US" altLang="ja-JP" sz="1600" i="1" dirty="0" err="1"/>
                  <a:t>kT</a:t>
                </a:r>
                <a:endParaRPr lang="en-US" altLang="ja-JP" sz="1600" i="1" dirty="0"/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ja-JP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subHide m:val="on"/>
                        <m:supHide m:val="o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r>
                  <a:rPr lang="en-US" altLang="ja-JP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16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kumimoji="0" lang="ja-JP" alt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ja-JP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sz="16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ja-JP" altLang="en-US" sz="16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ja-JP" sz="16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1600" b="1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</a:t>
                </a:r>
                <a:endParaRPr lang="en-US" altLang="ja-JP" sz="16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num>
                        <m:den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b>
                        <m:sSub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1600" b="1" dirty="0">
                  <a:solidFill>
                    <a:srgbClr val="FF0000"/>
                  </a:solidFill>
                  <a:ea typeface="ＭＳ Ｐゴシック" pitchFamily="50" charset="-128"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ja-JP" alt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num>
                        <m:den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>
                        <m:f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ja-JP" sz="1600" b="1" dirty="0">
                  <a:solidFill>
                    <a:srgbClr val="FF0000"/>
                  </a:solidFill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5694" y="717782"/>
                <a:ext cx="8812306" cy="5797319"/>
              </a:xfrm>
              <a:blipFill>
                <a:blip r:embed="rId2"/>
                <a:stretch>
                  <a:fillRect l="-346" t="-7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lang="en-US" altLang="ja-JP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 </a:t>
            </a: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電気伝導度、移動度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5882514" y="6648118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9097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5269" name="Text Box 1055">
                <a:extLst>
                  <a:ext uri="{FF2B5EF4-FFF2-40B4-BE49-F238E27FC236}">
                    <a16:creationId xmlns:a16="http://schemas.microsoft.com/office/drawing/2014/main" id="{A9BE1573-5E9C-4A35-B212-329CF9C003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0525" y="914401"/>
                <a:ext cx="8971979" cy="5618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ja-JP" altLang="en-US" sz="1600" i="1" dirty="0">
                    <a:solidFill>
                      <a:srgbClr val="000000"/>
                    </a:solidFill>
                  </a:rPr>
                  <a:t>　</a:t>
                </a:r>
                <a:r>
                  <a:rPr lang="ja-JP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altLang="ja-JP" sz="1600" dirty="0">
                    <a:solidFill>
                      <a:srgbClr val="000000"/>
                    </a:solidFill>
                  </a:rPr>
                  <a:t>  </a:t>
                </a:r>
                <a:r>
                  <a:rPr lang="ja-JP" altLang="en-US" sz="1600" b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合金散乱では</a:t>
                </a:r>
                <a:r>
                  <a:rPr lang="en-US" altLang="ja-JP" sz="1600" b="1" i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  p</a:t>
                </a:r>
                <a:r>
                  <a:rPr lang="ja-JP" altLang="en-US" sz="1600" b="1" i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=</a:t>
                </a:r>
                <a:r>
                  <a:rPr lang="ja-JP" altLang="en-US" sz="1600" b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0, </a:t>
                </a:r>
                <a:r>
                  <a:rPr lang="en-US" altLang="ja-JP" sz="1600" b="1" i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r</a:t>
                </a:r>
                <a:r>
                  <a:rPr lang="ja-JP" altLang="en-US" sz="1600" b="1" i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=</a:t>
                </a:r>
                <a:r>
                  <a:rPr lang="ja-JP" altLang="en-US" sz="1600" b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½)</a:t>
                </a:r>
                <a:endParaRPr lang="en-US" altLang="ja-JP" sz="1600" b="1" dirty="0">
                  <a:solidFill>
                    <a:srgbClr val="FF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ja-JP" sz="1600" b="1" dirty="0">
                    <a:solidFill>
                      <a:srgbClr val="FF0000"/>
                    </a:solidFill>
                  </a:rPr>
                  <a:t>Carrier density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r>
                  <a:rPr lang="ja-JP" altLang="en-US" sz="1600" dirty="0">
                    <a:solidFill>
                      <a:srgbClr val="000000"/>
                    </a:solidFill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ja-JP" sz="1600" b="1" dirty="0">
                    <a:solidFill>
                      <a:srgbClr val="FF0000"/>
                    </a:solidFill>
                  </a:rPr>
                  <a:t>Conductivity and Mobility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sz="1600" b="1" dirty="0">
                    <a:solidFill>
                      <a:srgbClr val="FF0000"/>
                    </a:solidFill>
                  </a:rPr>
                  <a:t>　　　　</a:t>
                </a:r>
                <a:r>
                  <a:rPr lang="ja-JP" altLang="en-US" sz="1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Aft>
                    <a:spcPct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ja-JP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type m:val="lin"/>
                          <m:ctrlP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ja-JP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sSup>
                                <m:sSupPr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1600" dirty="0">
                  <a:solidFill>
                    <a:srgbClr val="000000"/>
                  </a:solidFill>
                </a:endParaRPr>
              </a:p>
              <a:p>
                <a:pPr fontAlgn="base">
                  <a:spcAft>
                    <a:spcPct val="0"/>
                  </a:spcAft>
                  <a:buNone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f>
                      <m:fPr>
                        <m:type m:val="li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f>
                              <m:f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altLang="ja-JP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Aft>
                    <a:spcPct val="0"/>
                  </a:spcAft>
                  <a:buNone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](</m:t>
                    </m:r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type m:val="li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Aft>
                    <a:spcPct val="0"/>
                  </a:spcAft>
                  <a:buNone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  <m:sup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𝑘𝑟</m:t>
                            </m:r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en-US" altLang="ja-JP" sz="1600" dirty="0">
                  <a:solidFill>
                    <a:srgbClr val="000000"/>
                  </a:solidFill>
                </a:endParaRPr>
              </a:p>
              <a:p>
                <a:pPr fontAlgn="base"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d>
                      <m:d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ja-JP" altLang="en-US" sz="1600" dirty="0">
                    <a:solidFill>
                      <a:srgbClr val="000000"/>
                    </a:solidFill>
                  </a:rPr>
                  <a:t>　</a:t>
                </a:r>
                <a:endParaRPr lang="en-US" altLang="ja-JP" sz="1600" dirty="0">
                  <a:solidFill>
                    <a:srgbClr val="000000"/>
                  </a:solidFill>
                </a:endParaRPr>
              </a:p>
              <a:p>
                <a:pPr fontAlgn="base">
                  <a:spcAft>
                    <a:spcPct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ja-JP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0" lang="en-US" altLang="ja-JP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ja-JP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𝑐h𝑔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altLang="ja-JP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ja-JP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0" lang="en-US" altLang="ja-JP" sz="1600" dirty="0">
                  <a:solidFill>
                    <a:srgbClr val="000000"/>
                  </a:solidFill>
                </a:endParaRPr>
              </a:p>
              <a:p>
                <a:pPr fontAlgn="base">
                  <a:spcAft>
                    <a:spcPct val="0"/>
                  </a:spcAft>
                  <a:buNone/>
                  <a:defRPr/>
                </a:pPr>
                <a:endParaRPr kumimoji="0" lang="en-US" altLang="ja-JP" sz="1600" dirty="0">
                  <a:solidFill>
                    <a:srgbClr val="000000"/>
                  </a:solidFill>
                </a:endParaRPr>
              </a:p>
              <a:p>
                <a:pPr fontAlgn="base">
                  <a:spcAft>
                    <a:spcPct val="0"/>
                  </a:spcAft>
                  <a:buNone/>
                  <a:defRPr/>
                </a:pPr>
                <a:endParaRPr kumimoji="0" lang="en-US" altLang="ja-JP" sz="1600" dirty="0">
                  <a:solidFill>
                    <a:srgbClr val="000000"/>
                  </a:solidFill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95269" name="Text Box 1055">
                <a:extLst>
                  <a:ext uri="{FF2B5EF4-FFF2-40B4-BE49-F238E27FC236}">
                    <a16:creationId xmlns:a16="http://schemas.microsoft.com/office/drawing/2014/main" id="{A9BE1573-5E9C-4A35-B212-329CF9C0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0525" y="914401"/>
                <a:ext cx="8971979" cy="5618589"/>
              </a:xfrm>
              <a:prstGeom prst="rect">
                <a:avLst/>
              </a:prstGeom>
              <a:blipFill>
                <a:blip r:embed="rId2"/>
                <a:stretch>
                  <a:fillRect l="-3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EB2A6588-5D76-47DD-B665-9B91C8EA87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24000" y="1"/>
                <a:ext cx="9144000" cy="698157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3600" b="1" kern="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平均緩和時間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36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ja-JP" altLang="en-US" sz="36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ja-JP" altLang="en-US" sz="3600" b="1" kern="0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EB2A6588-5D76-47DD-B665-9B91C8EA8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9144000" cy="698157"/>
              </a:xfrm>
              <a:prstGeom prst="rect">
                <a:avLst/>
              </a:prstGeom>
              <a:blipFill>
                <a:blip r:embed="rId3"/>
                <a:stretch>
                  <a:fillRect t="-13043" b="-2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44412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4242" name="Rectangle 2">
                <a:extLst>
                  <a:ext uri="{FF2B5EF4-FFF2-40B4-BE49-F238E27FC236}">
                    <a16:creationId xmlns:a16="http://schemas.microsoft.com/office/drawing/2014/main" id="{EEFDAE2C-6424-4411-972C-31A00F2EFE92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524000" y="1"/>
                <a:ext cx="9144000" cy="698157"/>
              </a:xfrm>
            </p:spPr>
            <p:txBody>
              <a:bodyPr/>
              <a:lstStyle/>
              <a:p>
                <a:pPr eaLnBrk="1" hangingPunct="1"/>
                <a:r>
                  <a:rPr lang="ja-JP" altLang="en-US" sz="3600" b="1" dirty="0">
                    <a:solidFill>
                      <a:srgbClr val="0000FF"/>
                    </a:solidFill>
                  </a:rPr>
                  <a:t>平均緩和時間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sz="3600" b="1" i="1" kern="1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ja-JP" altLang="en-US" sz="3600" b="1" i="1" kern="1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𝝉</m:t>
                        </m:r>
                      </m:e>
                    </m:d>
                  </m:oMath>
                </a14:m>
                <a:endParaRPr lang="ja-JP" alt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4242" name="Rectangle 2">
                <a:extLst>
                  <a:ext uri="{FF2B5EF4-FFF2-40B4-BE49-F238E27FC236}">
                    <a16:creationId xmlns:a16="http://schemas.microsoft.com/office/drawing/2014/main" id="{EEFDAE2C-6424-4411-972C-31A00F2EF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1"/>
                <a:ext cx="9144000" cy="698157"/>
              </a:xfrm>
              <a:blipFill>
                <a:blip r:embed="rId2"/>
                <a:stretch>
                  <a:fillRect t="-13043" b="-2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243" name="Object 3">
                <a:extLst>
                  <a:ext uri="{FF2B5EF4-FFF2-40B4-BE49-F238E27FC236}">
                    <a16:creationId xmlns:a16="http://schemas.microsoft.com/office/drawing/2014/main" id="{B8CEB533-A4F2-4DFD-86A4-A815E89A8F56}"/>
                  </a:ext>
                </a:extLst>
              </p:cNvPr>
              <p:cNvSpPr txBox="1"/>
              <p:nvPr/>
            </p:nvSpPr>
            <p:spPr bwMode="auto">
              <a:xfrm>
                <a:off x="1725055" y="829470"/>
                <a:ext cx="8741891" cy="84016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r>
                  <a:rPr lang="en-US" altLang="ja-JP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>
                          <m:f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r>
                  <a:rPr lang="en-US" altLang="ja-JP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       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　　　　等方的な統計積分の中で置き換え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ja-JP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𝑒𝑛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altLang="ja-JP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ja-JP" altLang="en-US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ja-JP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subHide m:val="on"/>
                        <m:supHide m:val="o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sSub>
                          <m:sSub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16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</a:t>
                </a:r>
                <a:endParaRPr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16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ja-JP" altLang="en-US" sz="1600" i="1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　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から導出</a:t>
                </a:r>
                <a:endPara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nary>
                          <m:naryPr>
                            <m:subHide m:val="on"/>
                            <m:supHide m:val="on"/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subHide m:val="on"/>
                            <m:supHide m:val="on"/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ja-JP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ja-JP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ja-JP" sz="16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m:rPr>
                        <m:nor/>
                      </m:rPr>
                      <a:rPr lang="ja-JP" altLang="en-US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itchFamily="50" charset="-128"/>
                      </a:rPr>
                      <m:t> </m:t>
                    </m:r>
                    <m:nary>
                      <m:naryPr>
                        <m:subHide m:val="on"/>
                        <m:supHide m:val="on"/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　　</a:t>
                </a:r>
                <a:endPara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altLang="ja-JP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ja-JP" altLang="en-US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　</a:t>
                </a:r>
                <a:endPara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1600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d>
                      <m:d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+1/2</m:t>
                        </m:r>
                      </m:sup>
                    </m:sSup>
                    <m:f>
                      <m:f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ja-JP" altLang="en-US" sz="16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　</a:t>
                </a:r>
                <a:endPara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f>
                      <m:fPr>
                        <m:ctrlP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d>
                      <m:d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den>
                    </m:f>
                    <m:f>
                      <m:fPr>
                        <m:ctrlP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16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b="1" dirty="0">
                  <a:solidFill>
                    <a:srgbClr val="FF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1400" b="1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他の積分表現</a:t>
                </a:r>
                <a:endParaRPr lang="en-US" altLang="ja-JP" sz="1400" b="1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ja-JP" alt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/>
                            <m:sup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>
                            <m:fPr>
                              <m:ctrlP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0"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lang="ja-JP" alt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0" lang="en-US" altLang="ja-JP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r>
                        <a:rPr lang="ja-JP" alt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0" lang="en-US" altLang="ja-JP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ja-JP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en-US" altLang="ja-JP" sz="1400" i="1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ja-JP" alt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lang="ja-JP" alt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ja-JP" alt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ja-JP" alt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nary>
                          <m:naryPr>
                            <m:subHide m:val="on"/>
                            <m:supHide m:val="on"/>
                            <m:ctrlP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ja-JP" altLang="en-US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ja-JP" altLang="en-US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ja-JP" altLang="en-US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ja-JP" altLang="en-US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 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=&gt;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𝑒𝑛</m:t>
                    </m:r>
                    <m:sSub>
                      <m:sSub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𝑒𝑛</m:t>
                    </m:r>
                    <m:f>
                      <m:f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ja-JP" altLang="en-US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en-US" altLang="ja-JP" sz="1400" i="1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32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6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394243" name="Object 3">
                <a:extLst>
                  <a:ext uri="{FF2B5EF4-FFF2-40B4-BE49-F238E27FC236}">
                    <a16:creationId xmlns:a16="http://schemas.microsoft.com/office/drawing/2014/main" id="{B8CEB533-A4F2-4DFD-86A4-A815E89A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5055" y="829470"/>
                <a:ext cx="8741891" cy="8401617"/>
              </a:xfrm>
              <a:prstGeom prst="rect">
                <a:avLst/>
              </a:prstGeom>
              <a:blipFill>
                <a:blip r:embed="rId3"/>
                <a:stretch>
                  <a:fillRect l="-209" t="-4717" b="-21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29268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598195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Hall effect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5231344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太田英二、坂田亮著、半導体の電子物性光学、培風館 </a:t>
            </a: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(2005)</a:t>
            </a:r>
            <a:endParaRPr lang="ja-JP" altLang="en-US" sz="16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1991544" y="1048460"/>
                <a:ext cx="8676456" cy="754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Sup>
                          <m:sSub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ja-JP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ja-JP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ja-JP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ja-JP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b="1" i="1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lang="ja-JP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〈"/>
                                <m:endChr m:val="〉"/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d>
                              <m:dPr>
                                <m:begChr m:val="〈"/>
                                <m:endChr m:val="〉"/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den>
                        </m:f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𝜎𝜇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ja-JP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𝜎𝜇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ja-JP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sSub>
                          <m:sSub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~−</m:t>
                    </m:r>
                    <m:f>
                      <m:f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𝑒𝑛</m:t>
                        </m:r>
                      </m:den>
                    </m:f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den>
                    </m:f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num>
                      <m:den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𝒒𝒏</m:t>
                        </m:r>
                      </m:den>
                    </m:f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     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 	(</a:t>
                </a:r>
                <a:r>
                  <a:rPr lang="en-US" altLang="ja-JP" sz="1400" i="1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q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= –</a:t>
                </a:r>
                <a:r>
                  <a:rPr lang="en-US" altLang="ja-JP" sz="1400" i="1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e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for electron, +</a:t>
                </a:r>
                <a:r>
                  <a:rPr lang="en-US" altLang="ja-JP" sz="1400" i="1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e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for hole)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lang="en-US" altLang="ja-JP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ja-JP" altLang="ja-JP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: Hall factor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den>
                    </m:f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ja-JP" sz="1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ＭＳ Ｐゴシック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: Hall mobility</a:t>
                </a:r>
                <a:endParaRPr lang="en-US" altLang="ja-JP" sz="1400" b="1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d>
                      <m:d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ja-JP" altLang="en-US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fontAlgn="base"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en-US" altLang="ja-JP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14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具体的な例：</a:t>
                </a:r>
                <a:endParaRPr lang="en-US" altLang="ja-JP" sz="1400" b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ja-JP" altLang="en-US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ＭＳ Ｐゴシック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ja-JP" altLang="en-US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kumimoji="0" lang="el-GR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ＭＳ Ｐゴシック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ja-JP" altLang="en-US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ＭＳ Ｐゴシック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b="1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b="1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b="1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</a:endParaRPr>
              </a:p>
              <a:p>
                <a:pPr marL="0" lvl="1">
                  <a:defRPr/>
                </a:pPr>
                <a:r>
                  <a:rPr kumimoji="0" lang="ja-JP" altLang="en-US" sz="1400" i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近似 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0" lang="en-US" altLang="ja-JP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≪0</m:t>
                    </m:r>
                  </m:oMath>
                </a14:m>
                <a:r>
                  <a:rPr kumimoji="0"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)</a:t>
                </a: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：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nary>
                      <m:nary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r>
                      <a:rPr kumimoji="0"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0" lang="en-US" altLang="ja-JP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&lt;−13</m:t>
                    </m:r>
                    <m:r>
                      <a:rPr kumimoji="0"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で</m:t>
                    </m:r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kumimoji="0"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桁の精度</m:t>
                    </m:r>
                    <m:r>
                      <a:rPr kumimoji="0" lang="en-US" altLang="ja-JP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ja-JP" sz="1400" i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 </a:t>
                </a:r>
                <a:endParaRPr kumimoji="0" lang="en-US" altLang="ja-JP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lvl="1">
                  <a:defRPr/>
                </a:pPr>
                <a:r>
                  <a:rPr kumimoji="0" lang="ja-JP" altLang="en-US" sz="1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ガンマ関数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kumimoji="0" lang="en-US" altLang="ja-JP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lvl="1">
                  <a:defRPr/>
                </a:pP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kumimoji="0" lang="en-US" altLang="ja-JP" sz="1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lvl="1">
                  <a:defRPr/>
                </a:pP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kumimoji="0" lang="en-US" altLang="ja-JP" sz="1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(n</a:t>
                </a:r>
                <a:r>
                  <a:rPr kumimoji="0" lang="ja-JP" alt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が整数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lvl="1">
                  <a:defRPr/>
                </a:pP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r>
                  <a:rPr kumimoji="0" lang="en-US" altLang="ja-JP" sz="1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endParaRPr kumimoji="0" lang="en-US" altLang="ja-JP" sz="1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048460"/>
                <a:ext cx="8676456" cy="7541423"/>
              </a:xfrm>
              <a:prstGeom prst="rect">
                <a:avLst/>
              </a:prstGeom>
              <a:blipFill>
                <a:blip r:embed="rId2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5370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B5F6FFE5-705E-4A1F-A71D-352BF03E8F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Hall</a:t>
            </a:r>
            <a:r>
              <a:rPr lang="ja-JP" altLang="en-US" sz="3600" b="1" dirty="0">
                <a:solidFill>
                  <a:srgbClr val="0000FF"/>
                </a:solidFill>
              </a:rPr>
              <a:t>因子 </a:t>
            </a:r>
            <a:r>
              <a:rPr lang="en-US" altLang="ja-JP" sz="3600" b="1" i="1" dirty="0" err="1">
                <a:solidFill>
                  <a:srgbClr val="0000FF"/>
                </a:solidFill>
                <a:sym typeface="Symbol" panose="05050102010706020507" pitchFamily="18" charset="2"/>
              </a:rPr>
              <a:t>F</a:t>
            </a:r>
            <a:r>
              <a:rPr lang="en-US" altLang="ja-JP" sz="3600" b="1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Hall</a:t>
            </a:r>
            <a:endParaRPr lang="en-US" altLang="ja-JP" sz="3600" b="1" baseline="-25000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398339" name="Object 3">
            <a:extLst>
              <a:ext uri="{FF2B5EF4-FFF2-40B4-BE49-F238E27FC236}">
                <a16:creationId xmlns:a16="http://schemas.microsoft.com/office/drawing/2014/main" id="{C8C7FB60-BD90-4586-8D45-FDEB4393E7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8738" y="1938338"/>
          <a:ext cx="6316662" cy="423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anford Graphics ｽﾗｲﾄﾞ" r:id="rId2" imgW="6937375" imgH="4650740" progId="StanfordGraphics">
                  <p:embed/>
                </p:oleObj>
              </mc:Choice>
              <mc:Fallback>
                <p:oleObj name="Stanford Graphics ｽﾗｲﾄﾞ" r:id="rId2" imgW="6937375" imgH="4650740" progId="StanfordGraphics">
                  <p:embed/>
                  <p:pic>
                    <p:nvPicPr>
                      <p:cNvPr id="398339" name="Object 3">
                        <a:extLst>
                          <a:ext uri="{FF2B5EF4-FFF2-40B4-BE49-F238E27FC236}">
                            <a16:creationId xmlns:a16="http://schemas.microsoft.com/office/drawing/2014/main" id="{C8C7FB60-BD90-4586-8D45-FDEB4393E7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1938338"/>
                        <a:ext cx="6316662" cy="423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4">
            <a:extLst>
              <a:ext uri="{FF2B5EF4-FFF2-40B4-BE49-F238E27FC236}">
                <a16:creationId xmlns:a16="http://schemas.microsoft.com/office/drawing/2014/main" id="{976DD2BC-0166-4EA6-9898-DC79AC912E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2938" y="2319338"/>
          <a:ext cx="1524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91726" imgH="177723" progId="Equation.3">
                  <p:embed/>
                </p:oleObj>
              </mc:Choice>
              <mc:Fallback>
                <p:oleObj r:id="rId4" imgW="1091726" imgH="177723" progId="Equation.3">
                  <p:embed/>
                  <p:pic>
                    <p:nvPicPr>
                      <p:cNvPr id="398340" name="Object 4">
                        <a:extLst>
                          <a:ext uri="{FF2B5EF4-FFF2-40B4-BE49-F238E27FC236}">
                            <a16:creationId xmlns:a16="http://schemas.microsoft.com/office/drawing/2014/main" id="{976DD2BC-0166-4EA6-9898-DC79AC912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2319338"/>
                        <a:ext cx="1524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8341" name="Object 5">
                <a:extLst>
                  <a:ext uri="{FF2B5EF4-FFF2-40B4-BE49-F238E27FC236}">
                    <a16:creationId xmlns:a16="http://schemas.microsoft.com/office/drawing/2014/main" id="{B99B9884-51D5-4B60-B6E8-4B369DF809B3}"/>
                  </a:ext>
                </a:extLst>
              </p:cNvPr>
              <p:cNvSpPr txBox="1"/>
              <p:nvPr/>
            </p:nvSpPr>
            <p:spPr bwMode="auto">
              <a:xfrm>
                <a:off x="6256338" y="4210050"/>
                <a:ext cx="2354262" cy="636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altLang="ja-JP" b="1" i="1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F</a:t>
                </a:r>
                <a:r>
                  <a:rPr lang="en-US" altLang="ja-JP" b="1" baseline="-25000" dirty="0" err="1">
                    <a:solidFill>
                      <a:srgbClr val="0000FF"/>
                    </a:solidFill>
                    <a:sym typeface="Symbol" panose="05050102010706020507" pitchFamily="18" charset="2"/>
                  </a:rPr>
                  <a:t>Hall </a:t>
                </a:r>
                <a14:m>
                  <m:oMath xmlns:m="http://schemas.openxmlformats.org/officeDocument/2006/math">
                    <m:r>
                      <a:rPr lang="en-US" altLang="ja-JP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/8~1.18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8341" name="Object 5">
                <a:extLst>
                  <a:ext uri="{FF2B5EF4-FFF2-40B4-BE49-F238E27FC236}">
                    <a16:creationId xmlns:a16="http://schemas.microsoft.com/office/drawing/2014/main" id="{B99B9884-51D5-4B60-B6E8-4B369DF80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6338" y="4210050"/>
                <a:ext cx="2354262" cy="636588"/>
              </a:xfrm>
              <a:prstGeom prst="rect">
                <a:avLst/>
              </a:prstGeom>
              <a:blipFill>
                <a:blip r:embed="rId6"/>
                <a:stretch>
                  <a:fillRect l="-2067" t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8342" name="Text Box 6">
            <a:extLst>
              <a:ext uri="{FF2B5EF4-FFF2-40B4-BE49-F238E27FC236}">
                <a16:creationId xmlns:a16="http://schemas.microsoft.com/office/drawing/2014/main" id="{550EB3EC-1963-4598-AFD2-8F7C12F8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6" y="3687763"/>
            <a:ext cx="20585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i="1">
                <a:solidFill>
                  <a:srgbClr val="000000"/>
                </a:solidFill>
              </a:rPr>
              <a:t>N</a:t>
            </a:r>
            <a:r>
              <a:rPr lang="en-US" altLang="ja-JP" sz="1800" baseline="-25000">
                <a:solidFill>
                  <a:srgbClr val="000000"/>
                </a:solidFill>
              </a:rPr>
              <a:t>C</a:t>
            </a:r>
            <a:r>
              <a:rPr lang="en-US" altLang="ja-JP" sz="1800">
                <a:solidFill>
                  <a:srgbClr val="000000"/>
                </a:solidFill>
              </a:rPr>
              <a:t> = 5.3</a:t>
            </a:r>
            <a:r>
              <a:rPr lang="en-US" altLang="ja-JP" sz="1800">
                <a:solidFill>
                  <a:srgbClr val="000000"/>
                </a:solidFill>
                <a:cs typeface="Times New Roman" panose="02020603050405020304" pitchFamily="18" charset="0"/>
              </a:rPr>
              <a:t>×</a:t>
            </a:r>
            <a:r>
              <a:rPr lang="en-US" altLang="ja-JP" sz="1800">
                <a:solidFill>
                  <a:srgbClr val="000000"/>
                </a:solidFill>
              </a:rPr>
              <a:t>10</a:t>
            </a:r>
            <a:r>
              <a:rPr lang="en-US" altLang="ja-JP" sz="1800" baseline="30000">
                <a:solidFill>
                  <a:srgbClr val="000000"/>
                </a:solidFill>
              </a:rPr>
              <a:t>18</a:t>
            </a:r>
            <a:r>
              <a:rPr lang="en-US" altLang="ja-JP" sz="1800">
                <a:solidFill>
                  <a:srgbClr val="000000"/>
                </a:solidFill>
              </a:rPr>
              <a:t> cm</a:t>
            </a:r>
            <a:r>
              <a:rPr lang="en-US" altLang="ja-JP" sz="1800" baseline="30000">
                <a:solidFill>
                  <a:srgbClr val="000000"/>
                </a:solidFill>
              </a:rPr>
              <a:t>-3</a:t>
            </a:r>
          </a:p>
        </p:txBody>
      </p:sp>
      <p:graphicFrame>
        <p:nvGraphicFramePr>
          <p:cNvPr id="398343" name="Object 0">
            <a:extLst>
              <a:ext uri="{FF2B5EF4-FFF2-40B4-BE49-F238E27FC236}">
                <a16:creationId xmlns:a16="http://schemas.microsoft.com/office/drawing/2014/main" id="{E81F3578-8815-4A63-A3F2-9D0B22BD00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3309939"/>
          <a:ext cx="12192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698500" imgH="241300" progId="Equation.3">
                  <p:embed/>
                </p:oleObj>
              </mc:Choice>
              <mc:Fallback>
                <p:oleObj name="数式" r:id="rId7" imgW="698500" imgH="241300" progId="Equation.3">
                  <p:embed/>
                  <p:pic>
                    <p:nvPicPr>
                      <p:cNvPr id="398343" name="Object 0">
                        <a:extLst>
                          <a:ext uri="{FF2B5EF4-FFF2-40B4-BE49-F238E27FC236}">
                            <a16:creationId xmlns:a16="http://schemas.microsoft.com/office/drawing/2014/main" id="{E81F3578-8815-4A63-A3F2-9D0B22BD00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09939"/>
                        <a:ext cx="12192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4" name="Rectangle 8">
            <a:extLst>
              <a:ext uri="{FF2B5EF4-FFF2-40B4-BE49-F238E27FC236}">
                <a16:creationId xmlns:a16="http://schemas.microsoft.com/office/drawing/2014/main" id="{1D6F06CC-9FE0-4365-8E18-5A946D460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7628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i="1" dirty="0">
                <a:solidFill>
                  <a:srgbClr val="000000"/>
                </a:solidFill>
              </a:rPr>
              <a:t>R</a:t>
            </a:r>
            <a:r>
              <a:rPr lang="en-US" altLang="ja-JP" sz="2400" baseline="-25000" dirty="0">
                <a:solidFill>
                  <a:srgbClr val="000000"/>
                </a:solidFill>
              </a:rPr>
              <a:t>H</a:t>
            </a:r>
            <a:r>
              <a:rPr lang="en-US" altLang="ja-JP" sz="2400" dirty="0">
                <a:solidFill>
                  <a:srgbClr val="000000"/>
                </a:solidFill>
              </a:rPr>
              <a:t> = </a:t>
            </a:r>
            <a:r>
              <a:rPr lang="en-US" altLang="ja-JP" sz="2400" i="1" dirty="0" err="1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en-US" altLang="ja-JP" sz="2400" baseline="-25000" dirty="0" err="1">
                <a:solidFill>
                  <a:srgbClr val="000000"/>
                </a:solidFill>
              </a:rPr>
              <a:t>Hall</a:t>
            </a:r>
            <a:r>
              <a:rPr lang="en-US" altLang="ja-JP" sz="2400" dirty="0">
                <a:solidFill>
                  <a:srgbClr val="000000"/>
                </a:solidFill>
              </a:rPr>
              <a:t> / </a:t>
            </a:r>
            <a:r>
              <a:rPr lang="en-US" altLang="ja-JP" sz="2400" i="1" dirty="0" err="1">
                <a:solidFill>
                  <a:srgbClr val="000000"/>
                </a:solidFill>
              </a:rPr>
              <a:t>en</a:t>
            </a:r>
            <a:br>
              <a:rPr lang="en-US" altLang="ja-JP" sz="2400" dirty="0">
                <a:solidFill>
                  <a:srgbClr val="000000"/>
                </a:solidFill>
              </a:rPr>
            </a:b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i="1" dirty="0" err="1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en-US" altLang="ja-JP" sz="2400" baseline="-25000" dirty="0" err="1">
                <a:solidFill>
                  <a:srgbClr val="000000"/>
                </a:solidFill>
              </a:rPr>
              <a:t>Hall</a:t>
            </a:r>
            <a:r>
              <a:rPr lang="en-US" altLang="ja-JP" sz="2400" dirty="0">
                <a:solidFill>
                  <a:srgbClr val="000000"/>
                </a:solidFill>
              </a:rPr>
              <a:t>: </a:t>
            </a:r>
            <a:r>
              <a:rPr lang="ja-JP" altLang="en-US" sz="2400" dirty="0">
                <a:solidFill>
                  <a:srgbClr val="000000"/>
                </a:solidFill>
              </a:rPr>
              <a:t>散乱機構に依存</a:t>
            </a:r>
          </a:p>
        </p:txBody>
      </p:sp>
    </p:spTree>
    <p:extLst>
      <p:ext uri="{BB962C8B-B14F-4D97-AF65-F5344CB8AC3E}">
        <p14:creationId xmlns:p14="http://schemas.microsoft.com/office/powerpoint/2010/main" val="420414996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598195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Hall effect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5231344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太田英二、坂田亮著、半導体の電子物性光学、培風館 </a:t>
            </a: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(2005)</a:t>
            </a:r>
            <a:endParaRPr lang="ja-JP" altLang="en-US" sz="1600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929879" y="992604"/>
                <a:ext cx="9803292" cy="754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Sup>
                          <m:sSub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ja-JP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ja-JP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ja-JP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ja-JP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b="1" i="1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lang="ja-JP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〈"/>
                                <m:endChr m:val="〉"/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d>
                              <m:dPr>
                                <m:begChr m:val="〈"/>
                                <m:endChr m:val="〉"/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den>
                        </m:f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𝜎𝜇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ja-JP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𝜎𝜇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ja-JP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sSub>
                          <m:sSub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ja-JP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~−</m:t>
                    </m:r>
                    <m:f>
                      <m:f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𝑒𝑛</m:t>
                        </m:r>
                      </m:den>
                    </m:f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ja-JP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den>
                    </m:f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num>
                      <m:den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𝒒𝒏</m:t>
                        </m:r>
                      </m:den>
                    </m:f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     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 	(</a:t>
                </a:r>
                <a:r>
                  <a:rPr lang="en-US" altLang="ja-JP" sz="1400" i="1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q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= –</a:t>
                </a:r>
                <a:r>
                  <a:rPr lang="en-US" altLang="ja-JP" sz="1400" i="1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e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for electron, +</a:t>
                </a:r>
                <a:r>
                  <a:rPr lang="en-US" altLang="ja-JP" sz="1400" i="1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e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</a:rPr>
                  <a:t> for hole)</a:t>
                </a:r>
                <a:endParaRPr lang="ja-JP" altLang="ja-JP" sz="1400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lang="en-US" altLang="ja-JP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ja-JP" altLang="ja-JP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: Hall factor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ja-JP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den>
                    </m:f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ja-JP" sz="1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ＭＳ Ｐゴシック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ja-JP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Ｐゴシック" pitchFamily="50" charset="-128"/>
                  </a:rPr>
                  <a:t>: Hall mobility</a:t>
                </a:r>
                <a:endParaRPr lang="en-US" altLang="ja-JP" sz="1400" b="1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endParaRPr>
              </a:p>
              <a:p>
                <a:pPr fontAlgn="base"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d>
                      <m:d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ja-JP" altLang="en-US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fontAlgn="base">
                  <a:spcAft>
                    <a:spcPct val="0"/>
                  </a:spcAft>
                  <a:defRPr/>
                </a:pPr>
                <a:r>
                  <a:rPr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en-US" altLang="ja-JP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14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Ｐゴシック"/>
                  </a:rPr>
                  <a:t>具体的な例：</a:t>
                </a:r>
                <a:endParaRPr lang="en-US" altLang="ja-JP" sz="1400" b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ja-JP" altLang="en-US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ＭＳ Ｐゴシック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ja-JP" altLang="en-US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kumimoji="0" lang="el-GR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ＭＳ Ｐゴシック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ja-JP" altLang="en-US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lang="en-US" altLang="ja-JP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1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lang="en-US" altLang="ja-JP" sz="1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ja-JP" altLang="en-US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ＭＳ Ｐゴシック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b="1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b="1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400" b="1" dirty="0">
                  <a:solidFill>
                    <a:srgbClr val="000000"/>
                  </a:solidFill>
                  <a:latin typeface="Times New Roman" pitchFamily="18" charset="0"/>
                  <a:ea typeface="ＭＳ Ｐゴシック"/>
                </a:endParaRPr>
              </a:p>
              <a:p>
                <a:pPr marL="0" lvl="1">
                  <a:defRPr/>
                </a:pPr>
                <a:r>
                  <a:rPr kumimoji="0" lang="ja-JP" altLang="en-US" sz="1400" i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近似 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0" lang="en-US" altLang="ja-JP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≪0</m:t>
                    </m:r>
                  </m:oMath>
                </a14:m>
                <a:r>
                  <a:rPr kumimoji="0"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)</a:t>
                </a: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：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nary>
                      <m:nary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r>
                      <a:rPr kumimoji="0"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0" lang="en-US" altLang="ja-JP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&lt;−13</m:t>
                    </m:r>
                    <m:r>
                      <a:rPr kumimoji="0"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で</m:t>
                    </m:r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kumimoji="0" lang="ja-JP" alt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桁の精度</m:t>
                    </m:r>
                    <m:r>
                      <a:rPr kumimoji="0" lang="en-US" altLang="ja-JP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ja-JP" sz="1400" i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 </a:t>
                </a:r>
                <a:endParaRPr kumimoji="0" lang="en-US" altLang="ja-JP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lvl="1">
                  <a:defRPr/>
                </a:pPr>
                <a:r>
                  <a:rPr kumimoji="0" lang="ja-JP" altLang="en-US" sz="14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ガンマ関数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kumimoji="0" lang="en-US" altLang="ja-JP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lvl="1">
                  <a:defRPr/>
                </a:pP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kumimoji="0" lang="en-US" altLang="ja-JP" sz="1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lvl="1">
                  <a:defRPr/>
                </a:pP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kumimoji="0" lang="en-US" altLang="ja-JP" sz="1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(n</a:t>
                </a:r>
                <a:r>
                  <a:rPr kumimoji="0" lang="ja-JP" altLang="en-US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が整数</a:t>
                </a:r>
                <a:r>
                  <a:rPr kumimoji="0" lang="en-US" altLang="ja-JP" sz="1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lvl="1">
                  <a:defRPr/>
                </a:pPr>
                <a:r>
                  <a:rPr kumimoji="0" lang="ja-JP" altLang="en-US" sz="14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r>
                  <a:rPr kumimoji="0" lang="en-US" altLang="ja-JP" sz="1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kumimoji="0"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0"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endParaRPr kumimoji="0" lang="en-US" altLang="ja-JP" sz="1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79" y="992604"/>
                <a:ext cx="9803292" cy="7541423"/>
              </a:xfrm>
              <a:prstGeom prst="rect">
                <a:avLst/>
              </a:prstGeom>
              <a:blipFill>
                <a:blip r:embed="rId2"/>
                <a:stretch>
                  <a:fillRect l="-1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7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89527" y="538620"/>
                <a:ext cx="11212945" cy="6276141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2000" i="1" dirty="0"/>
                  <a:t>Ref: Kim et al., APL Mater. 3, 041506 (2015) 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lang="en-US" altLang="ja-JP" sz="2000" b="1" i="1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2000" b="1" dirty="0">
                    <a:solidFill>
                      <a:srgbClr val="000000"/>
                    </a:solidFill>
                  </a:rPr>
                  <a:t>q = +|</a:t>
                </a:r>
                <a:r>
                  <a:rPr lang="en-US" altLang="ja-JP" sz="2000" b="1" i="1" dirty="0">
                    <a:solidFill>
                      <a:srgbClr val="000000"/>
                    </a:solidFill>
                  </a:rPr>
                  <a:t>e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| (</a:t>
                </a:r>
                <a:r>
                  <a:rPr lang="ja-JP" altLang="en-US" sz="2000" b="1" dirty="0">
                    <a:solidFill>
                      <a:srgbClr val="000000"/>
                    </a:solidFill>
                  </a:rPr>
                  <a:t>正孔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)</a:t>
                </a:r>
                <a:r>
                  <a:rPr lang="ja-JP" altLang="en-US" sz="2000" b="1" dirty="0">
                    <a:solidFill>
                      <a:srgbClr val="000000"/>
                    </a:solidFill>
                  </a:rPr>
                  <a:t>、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-|</a:t>
                </a:r>
                <a:r>
                  <a:rPr lang="en-US" altLang="ja-JP" sz="2000" b="1" i="1" dirty="0">
                    <a:solidFill>
                      <a:srgbClr val="000000"/>
                    </a:solidFill>
                  </a:rPr>
                  <a:t>e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|</a:t>
                </a:r>
                <a:r>
                  <a:rPr lang="ja-JP" altLang="en-US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(</a:t>
                </a:r>
                <a:r>
                  <a:rPr lang="ja-JP" altLang="en-US" sz="2000" b="1" dirty="0">
                    <a:solidFill>
                      <a:srgbClr val="000000"/>
                    </a:solidFill>
                  </a:rPr>
                  <a:t>電子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</a:rPr>
                  <a:t>厳密解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16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kumimoji="0" lang="en-US" altLang="ja-JP" sz="1600" b="1" i="1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f>
                      <m:fPr>
                        <m:ctrlPr>
                          <a:rPr lang="ja-JP" alt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ja-JP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ja-JP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den>
                    </m:f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1600" b="1" i="1">
                            <a:latin typeface="Cambria Math" panose="02040503050406030204" pitchFamily="18" charset="0"/>
                          </a:rPr>
                          <m:t>𝒆𝑻</m:t>
                        </m:r>
                      </m:den>
                    </m:f>
                    <m:f>
                      <m:fPr>
                        <m:ctrlPr>
                          <a:rPr lang="ja-JP" altLang="en-U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ja-JP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ja-JP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ja-JP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ja-JP" altLang="en-US" sz="1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den>
                    </m:f>
                    <m:r>
                      <a:rPr lang="en-US" altLang="ja-JP" sz="16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ja-JP" sz="1600" b="1" i="1">
                            <a:latin typeface="Cambria Math" panose="02040503050406030204" pitchFamily="18" charset="0"/>
                          </a:rPr>
                          <m:t>𝒆𝑻</m:t>
                        </m:r>
                      </m:den>
                    </m:f>
                    <m:r>
                      <a:rPr lang="en-US" altLang="ja-JP" sz="1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000" b="1" kern="1200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lang="en-US" altLang="ja-JP" sz="2000" b="1" kern="1200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ja-JP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ja-JP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ja-JP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ja-JP" alt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0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b/>
                              <m:sup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/>
                              <m:sup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ja-JP" sz="2000" i="1" dirty="0"/>
                  <a:t>				ref: </a:t>
                </a:r>
                <a:r>
                  <a:rPr lang="ja-JP" altLang="en-US" sz="2000" i="1" dirty="0"/>
                  <a:t>坂田亮、熱電変換工学</a:t>
                </a:r>
                <a:r>
                  <a:rPr lang="en-US" altLang="ja-JP" sz="2000" i="1" dirty="0"/>
                  <a:t>, REALIZE INC</a:t>
                </a:r>
                <a:endParaRPr kumimoji="0" lang="en-US" altLang="ja-JP" sz="20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0" lang="en-US" altLang="ja-JP" sz="20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kumimoji="0" lang="en-US" altLang="ja-JP" sz="2000" b="1" dirty="0">
                    <a:solidFill>
                      <a:srgbClr val="FF0000"/>
                    </a:solidFill>
                  </a:rPr>
                  <a:t>Lorenz</a:t>
                </a:r>
                <a:r>
                  <a:rPr kumimoji="0" lang="ja-JP" altLang="en-US" sz="2000" b="1" dirty="0">
                    <a:solidFill>
                      <a:srgbClr val="FF0000"/>
                    </a:solidFill>
                  </a:rPr>
                  <a:t>数</a:t>
                </a:r>
                <a:r>
                  <a:rPr kumimoji="0" lang="en-US" altLang="ja-JP" sz="2000" b="1" dirty="0">
                    <a:solidFill>
                      <a:srgbClr val="FF0000"/>
                    </a:solidFill>
                  </a:rPr>
                  <a:t>:</a:t>
                </a:r>
                <a:r>
                  <a:rPr kumimoji="0" lang="ja-JP" alt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𝜿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r>
                          <a:rPr lang="ja-JP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ja-JP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ja-JP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0"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sz="2000" b="1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en-US" altLang="ja-JP" sz="2000" b="1" dirty="0"/>
                  <a:t>	</a:t>
                </a:r>
                <a:r>
                  <a:rPr kumimoji="0" lang="ja-JP" altLang="en-US" sz="2000" b="1" dirty="0"/>
                  <a:t>縮退極限 </a:t>
                </a:r>
                <a:r>
                  <a:rPr kumimoji="0" lang="en-US" altLang="ja-JP" sz="2000" b="1" dirty="0"/>
                  <a:t>(Wiedemann-Frantz</a:t>
                </a:r>
                <a:r>
                  <a:rPr kumimoji="0" lang="ja-JP" altLang="en-US" sz="2000" b="1" dirty="0"/>
                  <a:t>則</a:t>
                </a:r>
                <a:r>
                  <a:rPr kumimoji="0" lang="en-US" altLang="ja-JP" sz="2000" b="1" dirty="0"/>
                  <a:t>):</a:t>
                </a:r>
                <a:r>
                  <a:rPr kumimoji="0" lang="ja-JP" altLang="en-US" sz="2000" b="1" dirty="0"/>
                  <a:t> </a:t>
                </a:r>
                <a14:m>
                  <m:oMath xmlns:m="http://schemas.openxmlformats.org/officeDocument/2006/math"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2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20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0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20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en-US" altLang="ja-JP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𝟒𝟒𝟑</m:t>
                    </m:r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0" lang="en-US" altLang="ja-JP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0" lang="en-US" altLang="ja-JP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20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ja-JP" sz="20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kumimoji="0" lang="ja-JP" altLang="en-US" sz="2000" b="1" i="1">
                        <a:latin typeface="Cambria Math" panose="02040503050406030204" pitchFamily="18" charset="0"/>
                      </a:rPr>
                      <m:t>𝛀</m:t>
                    </m:r>
                    <m:sSup>
                      <m:sSupPr>
                        <m:ctrlPr>
                          <a:rPr kumimoji="0" lang="en-US" altLang="ja-JP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2000" b="1"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kumimoji="0" lang="en-US" altLang="ja-JP" sz="2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20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2000" b="1" dirty="0"/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2000" b="1" dirty="0"/>
                  <a:t>　近似式 </a:t>
                </a:r>
                <a:r>
                  <a:rPr lang="en-US" altLang="ja-JP" sz="2000" b="1" dirty="0"/>
                  <a:t>(</a:t>
                </a:r>
                <a:r>
                  <a:rPr lang="ja-JP" altLang="en-US" sz="2000" b="1" dirty="0"/>
                  <a:t>誤差</a:t>
                </a:r>
                <a:r>
                  <a:rPr lang="en-US" altLang="ja-JP" sz="2000" b="1" dirty="0"/>
                  <a:t>10%)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ja-JP" altLang="en-US" sz="2000" b="1" dirty="0"/>
                  <a:t>　　</a:t>
                </a:r>
                <a14:m>
                  <m:oMath xmlns:m="http://schemas.openxmlformats.org/officeDocument/2006/math"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ja-JP" sz="2000" b="1"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kumimoji="0" lang="en-US" altLang="ja-JP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ja-JP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20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d>
                          </m:num>
                          <m:den>
                            <m:r>
                              <a:rPr kumimoji="0" lang="en-US" altLang="ja-JP" sz="2000" b="1" i="1">
                                <a:latin typeface="Cambria Math" panose="02040503050406030204" pitchFamily="18" charset="0"/>
                              </a:rPr>
                              <m:t>𝟏𝟏𝟔</m:t>
                            </m:r>
                          </m:den>
                        </m:f>
                      </m:e>
                    </m:d>
                    <m:r>
                      <a:rPr kumimoji="0" lang="en-US" altLang="ja-JP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i="1" dirty="0"/>
                  <a:t>   Ref: Kim et al., APL Mater. 3, 041506 (2015)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527" y="538620"/>
                <a:ext cx="11212945" cy="6276141"/>
              </a:xfrm>
              <a:blipFill>
                <a:blip r:embed="rId2"/>
                <a:stretch>
                  <a:fillRect l="-5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lang="en-US" altLang="ja-JP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</a:t>
            </a:r>
            <a:r>
              <a:rPr lang="ja-JP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熱電関係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5882514" y="6648118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55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12192000" cy="836713"/>
          </a:xfrm>
          <a:noFill/>
        </p:spPr>
        <p:txBody>
          <a:bodyPr/>
          <a:lstStyle/>
          <a:p>
            <a:r>
              <a:rPr lang="ja-JP" altLang="en-US" sz="3200" b="1" dirty="0">
                <a:solidFill>
                  <a:srgbClr val="0000FF"/>
                </a:solidFill>
              </a:rPr>
              <a:t>電子伝導度と移動度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</a:rPr>
              <a:t>Boltzmann</a:t>
            </a:r>
            <a:r>
              <a:rPr lang="ja-JP" altLang="en-US" sz="3200" b="1" dirty="0">
                <a:solidFill>
                  <a:srgbClr val="0000FF"/>
                </a:solidFill>
              </a:rPr>
              <a:t>方程式＋緩和時間近似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7" name="Object 5"/>
              <p:cNvSpPr txBox="1"/>
              <p:nvPr/>
            </p:nvSpPr>
            <p:spPr bwMode="auto">
              <a:xfrm>
                <a:off x="623392" y="908720"/>
                <a:ext cx="11881320" cy="43821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defRPr/>
                </a:pPr>
                <a:r>
                  <a:rPr lang="en-US" altLang="ja-JP" dirty="0">
                    <a:solidFill>
                      <a:srgbClr val="000000"/>
                    </a:solidFill>
                  </a:rPr>
                  <a:t>	</a:t>
                </a:r>
                <a:r>
                  <a:rPr lang="ja-JP" altLang="en-US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ja-JP" altLang="en-US" dirty="0">
                    <a:solidFill>
                      <a:srgbClr val="000000"/>
                    </a:solidFill>
                  </a:rPr>
                  <a:t>　　</a:t>
                </a:r>
                <a:r>
                  <a:rPr lang="en-US" altLang="ja-JP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dirty="0">
                    <a:solidFill>
                      <a:srgbClr val="000000"/>
                    </a:solidFill>
                  </a:rPr>
                  <a:t> 散乱因子</a:t>
                </a:r>
              </a:p>
              <a:p>
                <a:pPr lvl="0">
                  <a:lnSpc>
                    <a:spcPct val="110000"/>
                  </a:lnSpc>
                  <a:spcAft>
                    <a:spcPts val="0"/>
                  </a:spcAft>
                  <a:defRPr/>
                </a:pPr>
                <a:r>
                  <a:rPr lang="en-US" altLang="ja-JP" dirty="0">
                    <a:solidFill>
                      <a:srgbClr val="000000"/>
                    </a:solidFill>
                  </a:rPr>
                  <a:t>	</a:t>
                </a:r>
                <a:r>
                  <a:rPr lang="ja-JP" altLang="en-US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type m:val="lin"/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sub>
                          <m:sup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sSup>
                              <m:sSupPr>
                                <m:ctrlP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キャリア密度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𝑜𝑐𝑐𝑢𝑝𝑖𝑒𝑑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𝑠𝑡𝑎𝑡𝑒𝑠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𝑖𝑛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𝐶𝐵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伝導度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ドリフト移動度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𝑑𝑟𝑖𝑓𝑡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Hall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係数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ja-JP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𝑞𝑛</m:t>
                        </m:r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(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q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= –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e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for electron, +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e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for hole)</a:t>
                </a:r>
                <a:endParaRPr kumimoji="1" lang="ja-JP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Hall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因子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Hall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移動度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𝑑𝑟𝑖𝑓𝑡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Hall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キャリア濃度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1" lang="ja-JP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熱電係数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𝑘𝑇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𝜕</m:t>
                                    </m:r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den>
                    </m:f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632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908720"/>
                <a:ext cx="11881320" cy="4382126"/>
              </a:xfrm>
              <a:prstGeom prst="rect">
                <a:avLst/>
              </a:prstGeom>
              <a:blipFill>
                <a:blip r:embed="rId2"/>
                <a:stretch>
                  <a:fillRect l="-770" t="-1252" b="-30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D4F0EE-55F9-1BF4-B2FE-41D32D660245}"/>
                  </a:ext>
                </a:extLst>
              </p:cNvPr>
              <p:cNvSpPr txBox="1"/>
              <p:nvPr/>
            </p:nvSpPr>
            <p:spPr>
              <a:xfrm>
                <a:off x="407368" y="5445224"/>
                <a:ext cx="11665296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例えば、</a:t>
                </a: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=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一定 という仮定をすると計算できる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実験値に合うように </a:t>
                </a: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を決めると、いろいろなキャリア輸送特性を計算できる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S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は </a:t>
                </a: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に依存しない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9D4F0EE-55F9-1BF4-B2FE-41D32D660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445224"/>
                <a:ext cx="11665296" cy="1384995"/>
              </a:xfrm>
              <a:prstGeom prst="rect">
                <a:avLst/>
              </a:prstGeom>
              <a:blipFill>
                <a:blip r:embed="rId3"/>
                <a:stretch>
                  <a:fillRect l="-1098" t="-5727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0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92696"/>
          </a:xfrm>
        </p:spPr>
        <p:txBody>
          <a:bodyPr/>
          <a:lstStyle/>
          <a:p>
            <a:pPr eaLnBrk="1" hangingPunct="1"/>
            <a:r>
              <a:rPr lang="en-US" altLang="ja-JP" sz="3200" b="1" dirty="0">
                <a:solidFill>
                  <a:srgbClr val="0000FF"/>
                </a:solidFill>
                <a:ea typeface="ＨＧ丸ゴシックB" charset="-128"/>
              </a:rPr>
              <a:t>Weighted</a:t>
            </a:r>
            <a:r>
              <a:rPr lang="ja-JP" altLang="en-US" sz="3200" b="1" dirty="0">
                <a:solidFill>
                  <a:srgbClr val="0000FF"/>
                </a:solidFill>
                <a:ea typeface="ＨＧ丸ゴシックB" charset="-128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ea typeface="ＨＧ丸ゴシックB" charset="-128"/>
              </a:rPr>
              <a:t>mobility</a:t>
            </a:r>
            <a:endParaRPr lang="ja-JP" altLang="en-US" sz="3200" b="1" dirty="0">
              <a:solidFill>
                <a:srgbClr val="0000FF"/>
              </a:solidFill>
              <a:ea typeface="ＨＧ丸ゴシックB" charset="-128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2999656" y="620689"/>
            <a:ext cx="76270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i="1" dirty="0">
                <a:solidFill>
                  <a:schemeClr val="tx2"/>
                </a:solidFill>
              </a:rPr>
              <a:t>Weighted Mobility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>
                <a:solidFill>
                  <a:schemeClr val="tx2"/>
                </a:solidFill>
              </a:rPr>
              <a:t>G. Jeffrey Snyder,* </a:t>
            </a:r>
            <a:r>
              <a:rPr lang="en-US" altLang="ja-JP" sz="1800" dirty="0" err="1">
                <a:solidFill>
                  <a:schemeClr val="tx2"/>
                </a:solidFill>
              </a:rPr>
              <a:t>Alemayouh</a:t>
            </a:r>
            <a:r>
              <a:rPr lang="en-US" altLang="ja-JP" sz="1800" dirty="0">
                <a:solidFill>
                  <a:schemeClr val="tx2"/>
                </a:solidFill>
              </a:rPr>
              <a:t> H. Snyder, Maxwell Wood, Ramya </a:t>
            </a:r>
            <a:r>
              <a:rPr lang="en-US" altLang="ja-JP" sz="1800" dirty="0" err="1">
                <a:solidFill>
                  <a:schemeClr val="tx2"/>
                </a:solidFill>
              </a:rPr>
              <a:t>Gurunathan</a:t>
            </a:r>
            <a:r>
              <a:rPr lang="en-US" altLang="ja-JP" sz="1800" dirty="0">
                <a:solidFill>
                  <a:schemeClr val="tx2"/>
                </a:solidFill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 err="1">
                <a:solidFill>
                  <a:schemeClr val="tx2"/>
                </a:solidFill>
              </a:rPr>
              <a:t>Berhanu</a:t>
            </a:r>
            <a:r>
              <a:rPr lang="en-US" altLang="ja-JP" sz="1800" dirty="0">
                <a:solidFill>
                  <a:schemeClr val="tx2"/>
                </a:solidFill>
              </a:rPr>
              <a:t> H. Snyder, and Changning </a:t>
            </a:r>
            <a:r>
              <a:rPr lang="en-US" altLang="ja-JP" sz="1800" dirty="0" err="1">
                <a:solidFill>
                  <a:schemeClr val="tx2"/>
                </a:solidFill>
              </a:rPr>
              <a:t>Niu</a:t>
            </a:r>
            <a:endParaRPr lang="en-US" altLang="ja-JP" sz="1800" dirty="0">
              <a:solidFill>
                <a:schemeClr val="tx2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>
                <a:solidFill>
                  <a:schemeClr val="tx2"/>
                </a:solidFill>
              </a:rPr>
              <a:t>Adv. Mater. 32 (2020) 2001537</a:t>
            </a:r>
            <a:endParaRPr lang="en-US" altLang="ja-JP" sz="1800" dirty="0">
              <a:solidFill>
                <a:srgbClr val="00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76FB34-6CC7-47E7-9854-B53BDB936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5387732"/>
            <a:ext cx="1610686" cy="8472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A8F4CBD-FAF3-4E49-A3EE-2E535F35F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509" y="3043347"/>
            <a:ext cx="4752528" cy="13014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F20DCF-5B11-48F6-BF2C-3EDBAE5A3A88}"/>
              </a:ext>
            </a:extLst>
          </p:cNvPr>
          <p:cNvSpPr txBox="1"/>
          <p:nvPr/>
        </p:nvSpPr>
        <p:spPr>
          <a:xfrm>
            <a:off x="4621810" y="6208050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3 % error for |S| &gt; 20</a:t>
            </a:r>
            <a:r>
              <a:rPr lang="ja-JP" altLang="en-US" dirty="0"/>
              <a:t> </a:t>
            </a:r>
            <a:r>
              <a:rPr lang="en-US" altLang="ja-JP" dirty="0">
                <a:sym typeface="Symbol" panose="05050102010706020507" pitchFamily="18" charset="2"/>
              </a:rPr>
              <a:t>V/K</a:t>
            </a: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E19D64B-3AA4-4A09-9982-C7CFCF32D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245" y="4344833"/>
            <a:ext cx="4471793" cy="8614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17138B0-3843-4DBF-854A-D3040C7A4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520" y="2715495"/>
            <a:ext cx="2304256" cy="230425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30C363-A75D-43FC-997F-70B4A4C12FAC}"/>
              </a:ext>
            </a:extLst>
          </p:cNvPr>
          <p:cNvSpPr txBox="1"/>
          <p:nvPr/>
        </p:nvSpPr>
        <p:spPr>
          <a:xfrm>
            <a:off x="1642220" y="1922056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Free electron model</a:t>
            </a:r>
          </a:p>
          <a:p>
            <a:r>
              <a:rPr lang="en-US" altLang="ja-JP" dirty="0"/>
              <a:t>Constant mean free path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A1DE52-30E6-4155-B426-A47FA960E1A6}"/>
                  </a:ext>
                </a:extLst>
              </p:cNvPr>
              <p:cNvSpPr txBox="1"/>
              <p:nvPr/>
            </p:nvSpPr>
            <p:spPr>
              <a:xfrm>
                <a:off x="5447929" y="1952357"/>
                <a:ext cx="19211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altLang="ja-JP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≪0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(non-degenerate limit)</a:t>
                </a:r>
                <a:r>
                  <a:rPr lang="ja-JP" altLang="en-US" dirty="0"/>
                  <a:t> 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A1DE52-30E6-4155-B426-A47FA960E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9" y="1952357"/>
                <a:ext cx="1921174" cy="646331"/>
              </a:xfrm>
              <a:prstGeom prst="rect">
                <a:avLst/>
              </a:prstGeom>
              <a:blipFill>
                <a:blip r:embed="rId7"/>
                <a:stretch>
                  <a:fillRect l="-2857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85DEF0D-6F0D-426C-8487-C2E8FC11FCAD}"/>
                  </a:ext>
                </a:extLst>
              </p:cNvPr>
              <p:cNvSpPr txBox="1"/>
              <p:nvPr/>
            </p:nvSpPr>
            <p:spPr>
              <a:xfrm>
                <a:off x="7549936" y="1952357"/>
                <a:ext cx="19211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altLang="ja-JP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≫0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(degenerate limit)</a:t>
                </a:r>
                <a:r>
                  <a:rPr lang="ja-JP" altLang="en-US" dirty="0"/>
                  <a:t> 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85DEF0D-6F0D-426C-8487-C2E8FC11F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936" y="1952357"/>
                <a:ext cx="1921174" cy="646331"/>
              </a:xfrm>
              <a:prstGeom prst="rect">
                <a:avLst/>
              </a:prstGeom>
              <a:blipFill>
                <a:blip r:embed="rId8"/>
                <a:stretch>
                  <a:fillRect l="-2857" t="-4717" r="-4762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5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978F6-0610-BA4C-D111-A46A2F6E3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0372FB3-CCC8-0A0E-74E7-D9873AFC18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en-US" altLang="ja-JP" sz="3200" b="1" dirty="0">
                <a:solidFill>
                  <a:srgbClr val="0000FF"/>
                </a:solidFill>
                <a:ea typeface="ＨＧ丸ゴシックB" charset="-128"/>
              </a:rPr>
              <a:t>Weighted</a:t>
            </a:r>
            <a:r>
              <a:rPr lang="ja-JP" altLang="en-US" sz="3200" b="1" dirty="0">
                <a:solidFill>
                  <a:srgbClr val="0000FF"/>
                </a:solidFill>
                <a:ea typeface="ＨＧ丸ゴシックB" charset="-128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ea typeface="ＨＧ丸ゴシックB" charset="-128"/>
              </a:rPr>
              <a:t>mobility:</a:t>
            </a:r>
            <a:r>
              <a:rPr lang="ja-JP" altLang="en-US" sz="3200" b="1" dirty="0">
                <a:solidFill>
                  <a:srgbClr val="0000FF"/>
                </a:solidFill>
                <a:ea typeface="ＨＧ丸ゴシックB" charset="-128"/>
              </a:rPr>
              <a:t> 導出</a:t>
            </a:r>
          </a:p>
        </p:txBody>
      </p:sp>
      <p:sp>
        <p:nvSpPr>
          <p:cNvPr id="15" name="Text Box 48">
            <a:extLst>
              <a:ext uri="{FF2B5EF4-FFF2-40B4-BE49-F238E27FC236}">
                <a16:creationId xmlns:a16="http://schemas.microsoft.com/office/drawing/2014/main" id="{8FD2700A-2F24-4ACF-1151-E9C8B122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220" y="464024"/>
            <a:ext cx="89845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i="1" dirty="0">
                <a:solidFill>
                  <a:srgbClr val="000000"/>
                </a:solidFill>
              </a:rPr>
              <a:t>Weighted Mobility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G. Jeffrey Snyder,* </a:t>
            </a:r>
            <a:r>
              <a:rPr lang="en-US" altLang="ja-JP" sz="1400" dirty="0" err="1">
                <a:solidFill>
                  <a:srgbClr val="000000"/>
                </a:solidFill>
              </a:rPr>
              <a:t>Alemayouh</a:t>
            </a:r>
            <a:r>
              <a:rPr lang="en-US" altLang="ja-JP" sz="1400" dirty="0">
                <a:solidFill>
                  <a:srgbClr val="000000"/>
                </a:solidFill>
              </a:rPr>
              <a:t> H. Snyder, Maxwell Wood, Ramya </a:t>
            </a:r>
            <a:r>
              <a:rPr lang="en-US" altLang="ja-JP" sz="1400" dirty="0" err="1">
                <a:solidFill>
                  <a:srgbClr val="000000"/>
                </a:solidFill>
              </a:rPr>
              <a:t>Gurunathan</a:t>
            </a:r>
            <a:r>
              <a:rPr lang="en-US" altLang="ja-JP" sz="1400" dirty="0">
                <a:solidFill>
                  <a:srgbClr val="000000"/>
                </a:solidFill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 err="1">
                <a:solidFill>
                  <a:srgbClr val="000000"/>
                </a:solidFill>
              </a:rPr>
              <a:t>Berhanu</a:t>
            </a:r>
            <a:r>
              <a:rPr lang="en-US" altLang="ja-JP" sz="1400" dirty="0">
                <a:solidFill>
                  <a:srgbClr val="000000"/>
                </a:solidFill>
              </a:rPr>
              <a:t> H. Snyder, and Changning </a:t>
            </a:r>
            <a:r>
              <a:rPr lang="en-US" altLang="ja-JP" sz="1400" dirty="0" err="1">
                <a:solidFill>
                  <a:srgbClr val="000000"/>
                </a:solidFill>
              </a:rPr>
              <a:t>Niu</a:t>
            </a:r>
            <a:r>
              <a:rPr lang="en-US" altLang="ja-JP" sz="1400" dirty="0">
                <a:solidFill>
                  <a:srgbClr val="000000"/>
                </a:solidFill>
              </a:rPr>
              <a:t>, Adv. Mater. 32 (2020) 2001537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607745D-6E21-E562-644C-C34D47715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40" t="64011" r="32314" b="7658"/>
          <a:stretch/>
        </p:blipFill>
        <p:spPr>
          <a:xfrm>
            <a:off x="1735820" y="1782718"/>
            <a:ext cx="2900149" cy="2879284"/>
          </a:xfrm>
          <a:prstGeom prst="rect">
            <a:avLst/>
          </a:prstGeom>
        </p:spPr>
      </p:pic>
      <p:sp>
        <p:nvSpPr>
          <p:cNvPr id="9" name="Text Box 48">
            <a:extLst>
              <a:ext uri="{FF2B5EF4-FFF2-40B4-BE49-F238E27FC236}">
                <a16:creationId xmlns:a16="http://schemas.microsoft.com/office/drawing/2014/main" id="{1D105BD5-3DC9-2821-3F3F-E65FB6EB8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521" y="1218422"/>
            <a:ext cx="34981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 err="1">
                <a:solidFill>
                  <a:srgbClr val="0000FF"/>
                </a:solidFill>
              </a:rPr>
              <a:t>Drude</a:t>
            </a:r>
            <a:r>
              <a:rPr lang="en-US" altLang="ja-JP" sz="2000" b="1" dirty="0">
                <a:solidFill>
                  <a:srgbClr val="0000FF"/>
                </a:solidFill>
              </a:rPr>
              <a:t>-Sommerfeld model (Free electron model)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C4B9D6D-5D52-5D3B-77C5-103893049954}"/>
              </a:ext>
            </a:extLst>
          </p:cNvPr>
          <p:cNvSpPr/>
          <p:nvPr/>
        </p:nvSpPr>
        <p:spPr>
          <a:xfrm>
            <a:off x="4506317" y="1842079"/>
            <a:ext cx="607325" cy="2866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317A5E2-F0D5-B023-15B2-9D67FD62F2FA}"/>
                  </a:ext>
                </a:extLst>
              </p:cNvPr>
              <p:cNvSpPr/>
              <p:nvPr/>
            </p:nvSpPr>
            <p:spPr>
              <a:xfrm>
                <a:off x="5226542" y="1254762"/>
                <a:ext cx="4527340" cy="1246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kumimoji="0" lang="en-US" altLang="ja-JP" sz="1600" i="1" dirty="0">
                    <a:solidFill>
                      <a:srgbClr val="000000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sup>
                    </m:sSup>
                  </m:oMath>
                </a14:m>
                <a:endParaRPr kumimoji="0" lang="en-US" altLang="ja-JP" sz="16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kumimoji="0" lang="en-US" altLang="ja-JP" sz="1600" b="1" dirty="0">
                  <a:solidFill>
                    <a:srgbClr val="0000FF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317A5E2-F0D5-B023-15B2-9D67FD62F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542" y="1254762"/>
                <a:ext cx="4527340" cy="1246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矢印: 右 13">
            <a:extLst>
              <a:ext uri="{FF2B5EF4-FFF2-40B4-BE49-F238E27FC236}">
                <a16:creationId xmlns:a16="http://schemas.microsoft.com/office/drawing/2014/main" id="{62EF3C72-9DB8-80B6-8A03-315A31A7E4A6}"/>
              </a:ext>
            </a:extLst>
          </p:cNvPr>
          <p:cNvSpPr/>
          <p:nvPr/>
        </p:nvSpPr>
        <p:spPr>
          <a:xfrm rot="1119092">
            <a:off x="4248892" y="2763843"/>
            <a:ext cx="1122172" cy="2866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65281E39-4E22-D594-A6BC-BACFF6500864}"/>
                  </a:ext>
                </a:extLst>
              </p:cNvPr>
              <p:cNvSpPr/>
              <p:nvPr/>
            </p:nvSpPr>
            <p:spPr>
              <a:xfrm>
                <a:off x="5325279" y="2637139"/>
                <a:ext cx="5497185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  <m:d>
                          <m:d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0"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num>
                      <m:den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  <m:d>
                          <m:d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0"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sup>
                    </m:sSup>
                  </m:oMath>
                </a14:m>
                <a:r>
                  <a:rPr kumimoji="0" lang="en-US" altLang="ja-JP" sz="16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ＭＳ Ｐゴシック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kumimoji="0" lang="ja-JP" altLang="en-US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sup>
                    </m:sSup>
                  </m:oMath>
                </a14:m>
                <a:endParaRPr kumimoji="0" lang="en-US" altLang="ja-JP" sz="1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altLang="ja-JP" sz="16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ＭＳ Ｐゴシック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ja-JP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kumimoji="0" lang="ja-JP" altLang="en-US" sz="1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kumimoji="0" lang="en-US" altLang="ja-JP" sz="1600" b="1" dirty="0">
                  <a:solidFill>
                    <a:srgbClr val="0000FF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65281E39-4E22-D594-A6BC-BACFF6500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79" y="2637139"/>
                <a:ext cx="5497185" cy="1785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D682BA4-9058-8C99-071B-F1193839419A}"/>
                  </a:ext>
                </a:extLst>
              </p:cNvPr>
              <p:cNvSpPr txBox="1"/>
              <p:nvPr/>
            </p:nvSpPr>
            <p:spPr>
              <a:xfrm>
                <a:off x="3340443" y="4767009"/>
                <a:ext cx="7889790" cy="1957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Boltzmann</a:t>
                </a:r>
                <a:r>
                  <a:rPr kumimoji="0" lang="ja-JP" alt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方程式による一般的な非縮退半導体</a:t>
                </a:r>
                <a:endParaRPr kumimoji="0"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ja-JP" alt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kumimoji="0" lang="ja-JP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kumimoji="0"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kumimoji="0"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ja-JP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f>
                          <m:fPr>
                            <m:ctrlPr>
                              <a:rPr kumimoji="0"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ja-JP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kumimoji="0"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sup>
                    </m:sSup>
                  </m:oMath>
                </a14:m>
                <a:r>
                  <a:rPr kumimoji="0"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</a:t>
                </a:r>
                <a:r>
                  <a:rPr kumimoji="0" lang="en-US" altLang="ja-JP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en-US" altLang="ja-JP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ja-JP" alt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kumimoji="0" lang="en-US" altLang="ja-JP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ja-JP" alt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kumimoji="0" lang="en-US" altLang="ja-JP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:r>
                  <a:rPr kumimoji="0" lang="ja-JP" alt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青色の係数だけずれている</a:t>
                </a:r>
                <a:r>
                  <a:rPr kumimoji="0" lang="en-US" altLang="ja-JP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kumimoji="0" lang="ja-JP" alt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比率 </a:t>
                </a:r>
                <a:r>
                  <a:rPr kumimoji="0" lang="en-US" altLang="ja-JP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1.33</a:t>
                </a:r>
                <a:br>
                  <a:rPr kumimoji="0" lang="en-US" altLang="ja-JP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0" lang="ja-JP" alt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kumimoji="0" lang="en-US" altLang="ja-JP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Hall</a:t>
                </a:r>
                <a:r>
                  <a:rPr kumimoji="0" lang="ja-JP" alt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係数</a:t>
                </a:r>
                <a:r>
                  <a:rPr lang="en-US" altLang="ja-JP" b="1" i="1" dirty="0">
                    <a:solidFill>
                      <a:srgbClr val="0000FF"/>
                    </a:solidFill>
                    <a:latin typeface="Times New Roman"/>
                    <a:ea typeface="ＭＳ Ｐゴシック"/>
                    <a:sym typeface="Symbol" panose="05050102010706020507" pitchFamily="18" charset="2"/>
                  </a:rPr>
                  <a:t> </a:t>
                </a:r>
                <a:r>
                  <a:rPr lang="en-US" altLang="ja-JP" b="1" i="1" dirty="0" err="1">
                    <a:solidFill>
                      <a:srgbClr val="0000FF"/>
                    </a:solidFill>
                    <a:latin typeface="Times New Roman"/>
                    <a:ea typeface="ＭＳ Ｐゴシック"/>
                    <a:sym typeface="Symbol" panose="05050102010706020507" pitchFamily="18" charset="2"/>
                  </a:rPr>
                  <a:t>F</a:t>
                </a:r>
                <a:r>
                  <a:rPr lang="en-US" altLang="ja-JP" b="1" baseline="-25000" dirty="0" err="1">
                    <a:solidFill>
                      <a:srgbClr val="0000FF"/>
                    </a:solidFill>
                    <a:latin typeface="Times New Roman"/>
                    <a:ea typeface="ＭＳ Ｐゴシック"/>
                    <a:sym typeface="Symbol" panose="05050102010706020507" pitchFamily="18" charset="2"/>
                  </a:rPr>
                  <a:t>Hall</a:t>
                </a:r>
                <a:r>
                  <a:rPr lang="en-US" altLang="ja-JP" b="1" baseline="-25000" dirty="0">
                    <a:solidFill>
                      <a:srgbClr val="0000FF"/>
                    </a:solidFill>
                    <a:latin typeface="Times New Roman"/>
                    <a:ea typeface="ＭＳ Ｐゴシック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/8~1.18</m:t>
                    </m:r>
                  </m:oMath>
                </a14:m>
                <a:r>
                  <a:rPr lang="ja-JP" altLang="en-US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なので、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Hall</a:t>
                </a:r>
                <a:r>
                  <a:rPr lang="ja-JP" altLang="en-US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移動度との差ではない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D682BA4-9058-8C99-071B-F11938394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443" y="4767009"/>
                <a:ext cx="7889790" cy="1957459"/>
              </a:xfrm>
              <a:prstGeom prst="rect">
                <a:avLst/>
              </a:prstGeom>
              <a:blipFill>
                <a:blip r:embed="rId6"/>
                <a:stretch>
                  <a:fillRect l="-696" t="-2492" b="-43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2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68487-1FD9-C017-A964-241ED4A09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6DEC87B-06AC-2CBA-3922-C84D42D9CA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en-US" altLang="ja-JP" sz="3200" b="1" dirty="0">
                <a:solidFill>
                  <a:srgbClr val="0000FF"/>
                </a:solidFill>
                <a:ea typeface="ＨＧ丸ゴシックB" charset="-128"/>
              </a:rPr>
              <a:t>Weighted</a:t>
            </a:r>
            <a:r>
              <a:rPr lang="ja-JP" altLang="en-US" sz="3200" b="1" dirty="0">
                <a:solidFill>
                  <a:srgbClr val="0000FF"/>
                </a:solidFill>
                <a:ea typeface="ＨＧ丸ゴシックB" charset="-128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ea typeface="ＨＧ丸ゴシックB" charset="-128"/>
              </a:rPr>
              <a:t>mobility:</a:t>
            </a:r>
            <a:r>
              <a:rPr lang="ja-JP" altLang="en-US" sz="3200" b="1" dirty="0">
                <a:solidFill>
                  <a:srgbClr val="0000FF"/>
                </a:solidFill>
                <a:ea typeface="ＨＧ丸ゴシックB" charset="-128"/>
              </a:rPr>
              <a:t> 導出</a:t>
            </a:r>
          </a:p>
        </p:txBody>
      </p:sp>
      <p:sp>
        <p:nvSpPr>
          <p:cNvPr id="15" name="Text Box 48">
            <a:extLst>
              <a:ext uri="{FF2B5EF4-FFF2-40B4-BE49-F238E27FC236}">
                <a16:creationId xmlns:a16="http://schemas.microsoft.com/office/drawing/2014/main" id="{10CBF033-A52D-CDC6-74FE-C6D6C35FD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220" y="464024"/>
            <a:ext cx="89845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i="1" dirty="0">
                <a:solidFill>
                  <a:srgbClr val="000000"/>
                </a:solidFill>
              </a:rPr>
              <a:t>Weighted Mobility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G. Jeffrey Snyder,* </a:t>
            </a:r>
            <a:r>
              <a:rPr lang="en-US" altLang="ja-JP" sz="1400" dirty="0" err="1">
                <a:solidFill>
                  <a:srgbClr val="000000"/>
                </a:solidFill>
              </a:rPr>
              <a:t>Alemayouh</a:t>
            </a:r>
            <a:r>
              <a:rPr lang="en-US" altLang="ja-JP" sz="1400" dirty="0">
                <a:solidFill>
                  <a:srgbClr val="000000"/>
                </a:solidFill>
              </a:rPr>
              <a:t> H. Snyder, Maxwell Wood, Ramya </a:t>
            </a:r>
            <a:r>
              <a:rPr lang="en-US" altLang="ja-JP" sz="1400" dirty="0" err="1">
                <a:solidFill>
                  <a:srgbClr val="000000"/>
                </a:solidFill>
              </a:rPr>
              <a:t>Gurunathan</a:t>
            </a:r>
            <a:r>
              <a:rPr lang="en-US" altLang="ja-JP" sz="1400" dirty="0">
                <a:solidFill>
                  <a:srgbClr val="000000"/>
                </a:solidFill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 err="1">
                <a:solidFill>
                  <a:srgbClr val="000000"/>
                </a:solidFill>
              </a:rPr>
              <a:t>Berhanu</a:t>
            </a:r>
            <a:r>
              <a:rPr lang="en-US" altLang="ja-JP" sz="1400" dirty="0">
                <a:solidFill>
                  <a:srgbClr val="000000"/>
                </a:solidFill>
              </a:rPr>
              <a:t> H. Snyder, and Changning </a:t>
            </a:r>
            <a:r>
              <a:rPr lang="en-US" altLang="ja-JP" sz="1400" dirty="0" err="1">
                <a:solidFill>
                  <a:srgbClr val="000000"/>
                </a:solidFill>
              </a:rPr>
              <a:t>Niu</a:t>
            </a:r>
            <a:r>
              <a:rPr lang="en-US" altLang="ja-JP" sz="1400" dirty="0">
                <a:solidFill>
                  <a:srgbClr val="000000"/>
                </a:solidFill>
              </a:rPr>
              <a:t>, Adv. Mater. 32 (2020) 2001537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5B3B99-DD24-FBF5-9842-BCDE5A326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93" t="40095" r="12836" b="44919"/>
          <a:stretch/>
        </p:blipFill>
        <p:spPr>
          <a:xfrm>
            <a:off x="5536113" y="5556889"/>
            <a:ext cx="4490443" cy="1194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84C187D5-18A6-C1B5-6427-54665A679F7B}"/>
                  </a:ext>
                </a:extLst>
              </p:cNvPr>
              <p:cNvSpPr/>
              <p:nvPr/>
            </p:nvSpPr>
            <p:spPr>
              <a:xfrm>
                <a:off x="1919882" y="1224642"/>
                <a:ext cx="7219569" cy="1360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  <m:d>
                          <m:d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0" lang="ja-JP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sup>
                    </m:sSup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altLang="ja-JP" sz="1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kumimoji="0" lang="en-US" altLang="ja-JP" sz="1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kumimoji="0"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den>
                    </m:f>
                    <m:r>
                      <a:rPr kumimoji="0"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kumimoji="0" lang="ja-JP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1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endParaRPr kumimoji="0" lang="en-US" altLang="ja-JP" sz="1600" b="1" dirty="0">
                  <a:solidFill>
                    <a:srgbClr val="0000FF"/>
                  </a:solidFill>
                  <a:latin typeface="Times New Roman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84C187D5-18A6-C1B5-6427-54665A679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882" y="1224642"/>
                <a:ext cx="7219569" cy="1360372"/>
              </a:xfrm>
              <a:prstGeom prst="rect">
                <a:avLst/>
              </a:prstGeom>
              <a:blipFill>
                <a:blip r:embed="rId4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DD8DF485-E270-0304-1FFE-59C1DEAB52D6}"/>
              </a:ext>
            </a:extLst>
          </p:cNvPr>
          <p:cNvGraphicFramePr>
            <a:graphicFrameLocks/>
          </p:cNvGraphicFramePr>
          <p:nvPr/>
        </p:nvGraphicFramePr>
        <p:xfrm>
          <a:off x="2165445" y="31696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 Box 48">
            <a:extLst>
              <a:ext uri="{FF2B5EF4-FFF2-40B4-BE49-F238E27FC236}">
                <a16:creationId xmlns:a16="http://schemas.microsoft.com/office/drawing/2014/main" id="{40CFBA7C-BCD9-9C2F-4D6B-6FB4DBA3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220" y="2606968"/>
            <a:ext cx="83843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0000FF"/>
                </a:solidFill>
              </a:rPr>
              <a:t>Sigmoid functions</a:t>
            </a:r>
            <a:r>
              <a:rPr lang="ja-JP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</a:rPr>
              <a:t>(</a:t>
            </a:r>
            <a:r>
              <a:rPr lang="ja-JP" altLang="en-US" sz="2000" b="1" dirty="0">
                <a:solidFill>
                  <a:srgbClr val="0000FF"/>
                </a:solidFill>
              </a:rPr>
              <a:t>縮退近似と非縮退近似をつなぐ。誤差を最小にするために 指数項に </a:t>
            </a:r>
            <a:r>
              <a:rPr lang="en-US" altLang="ja-JP" sz="2000" b="1" dirty="0">
                <a:solidFill>
                  <a:srgbClr val="0000FF"/>
                </a:solidFill>
              </a:rPr>
              <a:t>-1</a:t>
            </a:r>
            <a:r>
              <a:rPr lang="ja-JP" altLang="en-US" sz="2000" b="1" dirty="0">
                <a:solidFill>
                  <a:srgbClr val="0000FF"/>
                </a:solidFill>
              </a:rPr>
              <a:t> が入っている</a:t>
            </a:r>
            <a:r>
              <a:rPr lang="en-US" altLang="ja-JP" sz="2000" b="1" dirty="0">
                <a:solidFill>
                  <a:srgbClr val="0000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DA2AAA5B-4B5E-2679-0224-74D54C898F04}"/>
                  </a:ext>
                </a:extLst>
              </p:cNvPr>
              <p:cNvSpPr/>
              <p:nvPr/>
            </p:nvSpPr>
            <p:spPr>
              <a:xfrm>
                <a:off x="2963936" y="3089083"/>
                <a:ext cx="2176721" cy="60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kumimoji="0" lang="en-US" altLang="ja-JP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ja-JP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d>
                              <m:dPr>
                                <m:ctrlPr>
                                  <a:rPr kumimoji="0" lang="en-US" altLang="ja-JP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altLang="ja-JP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kumimoji="0" lang="en-US" altLang="ja-JP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kumimoji="0" lang="en-US" altLang="ja-JP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den>
                                </m:f>
                                <m:r>
                                  <a:rPr kumimoji="0" lang="en-US" altLang="ja-JP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kumimoji="0" lang="en-US" altLang="ja-JP" sz="1600" dirty="0">
                    <a:solidFill>
                      <a:srgbClr val="00B050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DA2AAA5B-4B5E-2679-0224-74D54C898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936" y="3089083"/>
                <a:ext cx="2176721" cy="608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0B5AD69-8C68-431A-16B2-8FB23A51EF73}"/>
                  </a:ext>
                </a:extLst>
              </p:cNvPr>
              <p:cNvSpPr txBox="1"/>
              <p:nvPr/>
            </p:nvSpPr>
            <p:spPr>
              <a:xfrm>
                <a:off x="1844723" y="5556890"/>
                <a:ext cx="4572000" cy="545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ja-JP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ja-JP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altLang="ja-JP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kumimoji="0" lang="en-US" altLang="ja-JP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kumimoji="0" lang="en-US" altLang="ja-JP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altLang="ja-JP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kumimoji="0" lang="ja-JP" altLang="en-US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0B5AD69-8C68-431A-16B2-8FB23A51E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23" y="5556890"/>
                <a:ext cx="4572000" cy="545149"/>
              </a:xfrm>
              <a:prstGeom prst="rect">
                <a:avLst/>
              </a:prstGeom>
              <a:blipFill>
                <a:blip r:embed="rId7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78FECF8E-299D-E0F3-7911-002828208704}"/>
                  </a:ext>
                </a:extLst>
              </p:cNvPr>
              <p:cNvSpPr/>
              <p:nvPr/>
            </p:nvSpPr>
            <p:spPr>
              <a:xfrm>
                <a:off x="5846977" y="3595669"/>
                <a:ext cx="2176721" cy="6081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lv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ja-JP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altLang="ja-JP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ja-JP" sz="16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𝐞𝐱𝐩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ja-JP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d>
                              <m:dPr>
                                <m:ctrlPr>
                                  <a:rPr kumimoji="0" lang="en-US" altLang="ja-JP" sz="1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16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0" lang="en-US" altLang="ja-JP" sz="16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𝑺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en-US" altLang="ja-JP" sz="16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  <m:r>
                                      <a:rPr kumimoji="0" lang="en-US" altLang="ja-JP" sz="16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kumimoji="0" lang="en-US" altLang="ja-JP" sz="16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  <m:r>
                                  <a:rPr kumimoji="0" lang="en-US" altLang="ja-JP" sz="1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ja-JP" sz="16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kumimoji="0"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 panose="020B060007020508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78FECF8E-299D-E0F3-7911-002828208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977" y="3595669"/>
                <a:ext cx="2176721" cy="6081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6795615-1321-A1D3-2788-07B0DCF39DE9}"/>
                  </a:ext>
                </a:extLst>
              </p:cNvPr>
              <p:cNvSpPr txBox="1"/>
              <p:nvPr/>
            </p:nvSpPr>
            <p:spPr>
              <a:xfrm>
                <a:off x="2440676" y="3314186"/>
                <a:ext cx="42762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𝒅𝒆𝒈</m:t>
                      </m:r>
                      <m:r>
                        <a:rPr kumimoji="0" lang="en-US" altLang="ja-JP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ja-JP" altLang="en-US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6795615-1321-A1D3-2788-07B0DCF3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676" y="3314186"/>
                <a:ext cx="427629" cy="307777"/>
              </a:xfrm>
              <a:prstGeom prst="rect">
                <a:avLst/>
              </a:prstGeom>
              <a:blipFill>
                <a:blip r:embed="rId9"/>
                <a:stretch>
                  <a:fillRect r="-18310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C174532-328C-63DA-7DB4-5689DAF12C8E}"/>
                  </a:ext>
                </a:extLst>
              </p:cNvPr>
              <p:cNvSpPr txBox="1"/>
              <p:nvPr/>
            </p:nvSpPr>
            <p:spPr>
              <a:xfrm>
                <a:off x="4819938" y="3724140"/>
                <a:ext cx="12149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𝒏𝒐𝒏</m:t>
                      </m:r>
                      <m:r>
                        <a:rPr kumimoji="0" lang="en-US" altLang="ja-JP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ja-JP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𝒅𝒆𝒈</m:t>
                      </m:r>
                      <m:r>
                        <a:rPr kumimoji="0" lang="en-US" altLang="ja-JP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ja-JP" altLang="en-US" sz="14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C174532-328C-63DA-7DB4-5689DAF12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938" y="3724140"/>
                <a:ext cx="1214967" cy="307777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19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4041</TotalTime>
  <Words>3547</Words>
  <Application>Microsoft Office PowerPoint</Application>
  <PresentationFormat>ワイド画面</PresentationFormat>
  <Paragraphs>669</Paragraphs>
  <Slides>35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35</vt:i4>
      </vt:variant>
    </vt:vector>
  </HeadingPairs>
  <TitlesOfParts>
    <vt:vector size="54" baseType="lpstr">
      <vt:lpstr>ＨＧ丸ゴシックB</vt:lpstr>
      <vt:lpstr>ＭＳ Ｐゴシック</vt:lpstr>
      <vt:lpstr>ＭＳ ゴシック</vt:lpstr>
      <vt:lpstr>游ゴシック</vt:lpstr>
      <vt:lpstr>Arial</vt:lpstr>
      <vt:lpstr>Calibri</vt:lpstr>
      <vt:lpstr>Calibri Light</vt:lpstr>
      <vt:lpstr>Cambria Math</vt:lpstr>
      <vt:lpstr>Symbol</vt:lpstr>
      <vt:lpstr>Times New Roman</vt:lpstr>
      <vt:lpstr>Office テーマ</vt:lpstr>
      <vt:lpstr>16_標準デザイン</vt:lpstr>
      <vt:lpstr>2_Office ​​テーマ</vt:lpstr>
      <vt:lpstr>3_標準デザイン</vt:lpstr>
      <vt:lpstr>30_標準デザイン</vt:lpstr>
      <vt:lpstr>Office 2013 - 2022 テーマ</vt:lpstr>
      <vt:lpstr>Stanford Graphics ｽﾗｲﾄﾞ</vt:lpstr>
      <vt:lpstr>Equation.3</vt:lpstr>
      <vt:lpstr>数式</vt:lpstr>
      <vt:lpstr>PowerPoint プレゼンテーション</vt:lpstr>
      <vt:lpstr>PowerPoint プレゼンテーション</vt:lpstr>
      <vt:lpstr>PowerPoint プレゼンテーション</vt:lpstr>
      <vt:lpstr>Hall effect</vt:lpstr>
      <vt:lpstr>PowerPoint プレゼンテーション</vt:lpstr>
      <vt:lpstr>電子伝導度と移動度: Boltzmann方程式＋緩和時間近似</vt:lpstr>
      <vt:lpstr>Weighted mobility</vt:lpstr>
      <vt:lpstr>Weighted mobility: 導出</vt:lpstr>
      <vt:lpstr>Weighted mobility: 導出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Electron-only Free electron model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平均緩和時間 ⟨τ⟩</vt:lpstr>
      <vt:lpstr>Hall effect</vt:lpstr>
      <vt:lpstr>Hall因子 FHall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利夫 神谷</cp:lastModifiedBy>
  <cp:revision>276</cp:revision>
  <cp:lastPrinted>2020-04-20T20:05:09Z</cp:lastPrinted>
  <dcterms:created xsi:type="dcterms:W3CDTF">2013-04-22T01:26:47Z</dcterms:created>
  <dcterms:modified xsi:type="dcterms:W3CDTF">2024-06-13T04:49:47Z</dcterms:modified>
</cp:coreProperties>
</file>