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1667" r:id="rId3"/>
    <p:sldId id="3833" r:id="rId4"/>
    <p:sldId id="3832" r:id="rId5"/>
    <p:sldId id="3827" r:id="rId6"/>
    <p:sldId id="3828" r:id="rId7"/>
    <p:sldId id="3835" r:id="rId8"/>
    <p:sldId id="38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02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5271-62E6-4F07-BAE9-392EDECAE7C8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CAED-2B7B-487E-B4CF-24C463378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28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811213"/>
            <a:ext cx="5399088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027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98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40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9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4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3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2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66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83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3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7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9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25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83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22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23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16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97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EAE-FF84-4C07-8573-4BED38EFD5B7}" type="datetimeFigureOut">
              <a:rPr kumimoji="1" lang="ja-JP" altLang="en-US" smtClean="0"/>
              <a:t>2022/11/12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7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環境変数 </a:t>
            </a:r>
            <a:r>
              <a:rPr lang="en-US" altLang="ja-JP" sz="3600" b="1" dirty="0">
                <a:solidFill>
                  <a:srgbClr val="0000FF"/>
                </a:solidFill>
              </a:rPr>
              <a:t>(Environment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Variables)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6138" y="744908"/>
            <a:ext cx="853244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プログラムの動作環境の設定に使われる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OS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の変数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endParaRPr lang="en-US" altLang="ja-JP" sz="18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PATH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環境変数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ja-JP" altLang="en-US" sz="1400" dirty="0">
                <a:solidFill>
                  <a:srgbClr val="000000"/>
                </a:solidFill>
              </a:rPr>
              <a:t>　実行可能ファイル </a:t>
            </a:r>
            <a:r>
              <a:rPr lang="en-US" altLang="ja-JP" sz="1400" dirty="0">
                <a:solidFill>
                  <a:srgbClr val="000000"/>
                </a:solidFill>
              </a:rPr>
              <a:t>(*.exe, *.bat, *.</a:t>
            </a:r>
            <a:r>
              <a:rPr lang="en-US" altLang="ja-JP" sz="1400" dirty="0" err="1">
                <a:solidFill>
                  <a:srgbClr val="000000"/>
                </a:solidFill>
              </a:rPr>
              <a:t>py</a:t>
            </a:r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r>
              <a:rPr lang="ja-JP" altLang="en-US" sz="1400" dirty="0">
                <a:solidFill>
                  <a:srgbClr val="000000"/>
                </a:solidFill>
              </a:rPr>
              <a:t>など</a:t>
            </a:r>
            <a:r>
              <a:rPr lang="en-US" altLang="ja-JP" sz="1400" dirty="0">
                <a:solidFill>
                  <a:srgbClr val="000000"/>
                </a:solidFill>
              </a:rPr>
              <a:t>)</a:t>
            </a:r>
            <a:r>
              <a:rPr lang="ja-JP" altLang="en-US" sz="1400" dirty="0">
                <a:solidFill>
                  <a:srgbClr val="000000"/>
                </a:solidFill>
              </a:rPr>
              <a:t> の検索 （</a:t>
            </a:r>
            <a:r>
              <a:rPr lang="en-US" altLang="ja-JP" sz="1400" dirty="0">
                <a:solidFill>
                  <a:srgbClr val="000000"/>
                </a:solidFill>
              </a:rPr>
              <a:t>PATHEXT</a:t>
            </a:r>
            <a:r>
              <a:rPr lang="ja-JP" altLang="en-US" sz="1400" dirty="0">
                <a:solidFill>
                  <a:srgbClr val="000000"/>
                </a:solidFill>
              </a:rPr>
              <a:t>で設定）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DLL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(Dynamic Load Library) 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の検索にも使われる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ja-JP" altLang="en-US" sz="1400" dirty="0">
                <a:solidFill>
                  <a:srgbClr val="000000"/>
                </a:solidFill>
              </a:rPr>
              <a:t>　</a:t>
            </a:r>
            <a:r>
              <a:rPr lang="en-US" altLang="ja-JP" sz="1400" dirty="0">
                <a:solidFill>
                  <a:srgbClr val="000000"/>
                </a:solidFill>
              </a:rPr>
              <a:t>Windows</a:t>
            </a:r>
            <a:r>
              <a:rPr lang="ja-JP" altLang="en-US" sz="1400" dirty="0">
                <a:solidFill>
                  <a:srgbClr val="000000"/>
                </a:solidFill>
              </a:rPr>
              <a:t>では複数の</a:t>
            </a:r>
            <a:r>
              <a:rPr lang="en-US" altLang="ja-JP" sz="1400" dirty="0">
                <a:solidFill>
                  <a:srgbClr val="000000"/>
                </a:solidFill>
              </a:rPr>
              <a:t>path</a:t>
            </a:r>
            <a:r>
              <a:rPr lang="ja-JP" altLang="en-US" sz="1400" dirty="0">
                <a:solidFill>
                  <a:srgbClr val="000000"/>
                </a:solidFill>
              </a:rPr>
              <a:t>を </a:t>
            </a:r>
            <a:r>
              <a:rPr lang="en-US" altLang="ja-JP" sz="1400" dirty="0">
                <a:solidFill>
                  <a:srgbClr val="000000"/>
                </a:solidFill>
              </a:rPr>
              <a:t>;</a:t>
            </a:r>
            <a:r>
              <a:rPr lang="ja-JP" altLang="en-US" sz="1400" dirty="0">
                <a:solidFill>
                  <a:srgbClr val="000000"/>
                </a:solidFill>
              </a:rPr>
              <a:t> で区切って指定する</a:t>
            </a:r>
            <a:endParaRPr lang="en-US" altLang="ja-JP" sz="1400" dirty="0">
              <a:solidFill>
                <a:srgbClr val="000000"/>
              </a:solidFill>
            </a:endParaRPr>
          </a:p>
          <a:p>
            <a:r>
              <a:rPr lang="en-US" altLang="ja-JP" sz="1800" b="1" dirty="0">
                <a:solidFill>
                  <a:srgbClr val="000000"/>
                </a:solidFill>
              </a:rPr>
              <a:t>Visual Studio Code + Anaconda</a:t>
            </a:r>
            <a:r>
              <a:rPr lang="ja-JP" altLang="en-US" sz="1800" b="1" dirty="0">
                <a:solidFill>
                  <a:srgbClr val="000000"/>
                </a:solidFill>
              </a:rPr>
              <a:t>の場合に必要かもしれない</a:t>
            </a:r>
            <a:r>
              <a:rPr lang="en-US" altLang="ja-JP" sz="1800" b="1" dirty="0">
                <a:solidFill>
                  <a:srgbClr val="FF0000"/>
                </a:solidFill>
              </a:rPr>
              <a:t>PATH</a:t>
            </a:r>
          </a:p>
          <a:p>
            <a:r>
              <a:rPr lang="ja-JP" altLang="en-US" sz="1400" b="1" dirty="0">
                <a:solidFill>
                  <a:srgbClr val="000000"/>
                </a:solidFill>
              </a:rPr>
              <a:t>　　</a:t>
            </a:r>
            <a:r>
              <a:rPr lang="en-US" altLang="ja-JP" sz="1400" dirty="0"/>
              <a:t>C:\Users\[User Name]\anaconda3</a:t>
            </a:r>
          </a:p>
          <a:p>
            <a:r>
              <a:rPr lang="ja-JP" altLang="en-US" sz="1400" dirty="0"/>
              <a:t>　　</a:t>
            </a:r>
            <a:r>
              <a:rPr lang="en-US" altLang="ja-JP" sz="1400" dirty="0"/>
              <a:t>C:\Users\[User Name]\anaconda3\Library</a:t>
            </a:r>
          </a:p>
          <a:p>
            <a:r>
              <a:rPr lang="ja-JP" altLang="en-US" sz="1400" dirty="0"/>
              <a:t>　　</a:t>
            </a:r>
            <a:r>
              <a:rPr lang="en-US" altLang="ja-JP" sz="1400" dirty="0"/>
              <a:t>C:\Users\[User Name]\anaconda3\Library\bin</a:t>
            </a:r>
          </a:p>
          <a:p>
            <a:r>
              <a:rPr lang="en-US" altLang="ja-JP" sz="1400" dirty="0"/>
              <a:t>			 C:\Users\[User Name]\anaconda3\</a:t>
            </a:r>
            <a:r>
              <a:rPr lang="ja-JP" altLang="en-US" sz="1400" dirty="0"/>
              <a:t> はインストール</a:t>
            </a:r>
            <a:r>
              <a:rPr lang="en-US" altLang="ja-JP" sz="1400" dirty="0"/>
              <a:t>path</a:t>
            </a:r>
            <a:r>
              <a:rPr lang="ja-JP" altLang="en-US" sz="1400" dirty="0"/>
              <a:t>で置き換える</a:t>
            </a:r>
            <a:endParaRPr lang="en-US" altLang="ja-JP" sz="1400" dirty="0"/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tabLst>
                <a:tab pos="1433513" algn="l"/>
              </a:tabLst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Programs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tabLst>
                <a:tab pos="1433513" algn="l"/>
              </a:tabLst>
              <a:defRPr/>
            </a:pPr>
            <a:r>
              <a:rPr lang="ja-JP" altLang="en-US" sz="1600" dirty="0"/>
              <a:t>　　</a:t>
            </a:r>
            <a:r>
              <a:rPr lang="en-US" altLang="ja-JP" sz="1600" dirty="0">
                <a:solidFill>
                  <a:srgbClr val="FF0000"/>
                </a:solidFill>
              </a:rPr>
              <a:t>PATH</a:t>
            </a:r>
            <a:r>
              <a:rPr lang="ja-JP" altLang="en-US" sz="1600" dirty="0"/>
              <a:t> に </a:t>
            </a:r>
            <a:r>
              <a:rPr lang="en-US" altLang="ja-JP" sz="1600" dirty="0"/>
              <a:t>[Programs]\Perl\bin</a:t>
            </a:r>
            <a:r>
              <a:rPr lang="ja-JP" altLang="en-US" sz="1600" dirty="0"/>
              <a:t> を追加</a:t>
            </a:r>
            <a:r>
              <a:rPr lang="en-US" altLang="ja-JP" sz="1600" dirty="0"/>
              <a:t>		</a:t>
            </a:r>
            <a:r>
              <a:rPr lang="en-US" altLang="ja-JP" sz="1600" dirty="0">
                <a:solidFill>
                  <a:srgbClr val="0000FF"/>
                </a:solidFill>
              </a:rPr>
              <a:t>[Programs]</a:t>
            </a:r>
            <a:r>
              <a:rPr lang="ja-JP" altLang="en-US" sz="1600" dirty="0">
                <a:solidFill>
                  <a:srgbClr val="0000FF"/>
                </a:solidFill>
              </a:rPr>
              <a:t>は</a:t>
            </a:r>
            <a:r>
              <a:rPr lang="en-US" altLang="ja-JP" sz="1600" dirty="0" err="1">
                <a:solidFill>
                  <a:srgbClr val="0000FF"/>
                </a:solidFill>
              </a:rPr>
              <a:t>tkprog</a:t>
            </a:r>
            <a:r>
              <a:rPr lang="ja-JP" altLang="en-US" sz="1600" dirty="0">
                <a:solidFill>
                  <a:srgbClr val="0000FF"/>
                </a:solidFill>
              </a:rPr>
              <a:t>のルートフォルダ</a:t>
            </a:r>
            <a:endParaRPr lang="en-US" altLang="ja-JP" sz="1600" dirty="0">
              <a:solidFill>
                <a:srgbClr val="0000FF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Programs</a:t>
            </a:r>
            <a:r>
              <a:rPr lang="ja-JP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</a:rPr>
              <a:t>+</a:t>
            </a:r>
            <a:r>
              <a:rPr lang="ja-JP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</a:rPr>
              <a:t>python</a:t>
            </a:r>
            <a:r>
              <a:rPr lang="ja-JP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</a:rPr>
              <a:t>library (</a:t>
            </a:r>
            <a:r>
              <a:rPr lang="en-US" altLang="ja-JP" sz="1800" b="1" dirty="0" err="1">
                <a:solidFill>
                  <a:srgbClr val="000000"/>
                </a:solidFill>
              </a:rPr>
              <a:t>tklib</a:t>
            </a:r>
            <a:r>
              <a:rPr lang="en-US" altLang="ja-JP" sz="1800" b="1" dirty="0">
                <a:solidFill>
                  <a:srgbClr val="000000"/>
                </a:solidFill>
              </a:rPr>
              <a:t>)			</a:t>
            </a:r>
            <a:r>
              <a:rPr lang="en-US" altLang="ja-JP" sz="1800" dirty="0">
                <a:solidFill>
                  <a:srgbClr val="0000FF"/>
                </a:solidFill>
              </a:rPr>
              <a:t>d:\tkProg\tkprog</a:t>
            </a:r>
            <a:r>
              <a:rPr lang="ja-JP" altLang="en-US" sz="1800" dirty="0">
                <a:solidFill>
                  <a:srgbClr val="0000FF"/>
                </a:solidFill>
              </a:rPr>
              <a:t>など</a:t>
            </a:r>
            <a:endParaRPr lang="en-US" altLang="ja-JP" sz="1800" dirty="0">
              <a:solidFill>
                <a:srgbClr val="0000FF"/>
              </a:solidFill>
            </a:endParaRPr>
          </a:p>
          <a:p>
            <a:r>
              <a:rPr lang="en-US" altLang="ja-JP" sz="1400" dirty="0"/>
              <a:t>	</a:t>
            </a:r>
            <a:r>
              <a:rPr lang="en-US" altLang="ja-JP" sz="1400" dirty="0">
                <a:solidFill>
                  <a:srgbClr val="FF0000"/>
                </a:solidFill>
              </a:rPr>
              <a:t>PYTHONPATH</a:t>
            </a:r>
            <a:r>
              <a:rPr lang="en-US" altLang="ja-JP" sz="1400" dirty="0"/>
              <a:t>=[Programs]\python\lib</a:t>
            </a:r>
          </a:p>
          <a:p>
            <a:r>
              <a:rPr lang="en-US" altLang="ja-JP" sz="1400" dirty="0"/>
              <a:t>	</a:t>
            </a:r>
            <a:r>
              <a:rPr lang="en-US" altLang="ja-JP" sz="1400" dirty="0" err="1">
                <a:solidFill>
                  <a:srgbClr val="FF0000"/>
                </a:solidFill>
              </a:rPr>
              <a:t>TkDatabaseDir</a:t>
            </a:r>
            <a:r>
              <a:rPr lang="en-US" altLang="ja-JP" sz="1400" dirty="0"/>
              <a:t>=[Programs]\Databases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tabLst>
                <a:tab pos="1433513" algn="l"/>
              </a:tabLst>
              <a:defRPr/>
            </a:pPr>
            <a:r>
              <a:rPr lang="ja-JP" altLang="en-US" sz="1400" dirty="0"/>
              <a:t>　　 </a:t>
            </a:r>
            <a:r>
              <a:rPr lang="en-US" altLang="ja-JP" sz="1400" dirty="0" err="1">
                <a:solidFill>
                  <a:srgbClr val="FF0000"/>
                </a:solidFill>
              </a:rPr>
              <a:t>TkProgramsBinDir</a:t>
            </a:r>
            <a:r>
              <a:rPr lang="en-US" altLang="ja-JP" sz="1400" dirty="0"/>
              <a:t>=[Programs]\bin</a:t>
            </a: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tabLst>
                <a:tab pos="1433513" algn="l"/>
              </a:tabLst>
              <a:defRPr/>
            </a:pPr>
            <a:r>
              <a:rPr lang="en-US" altLang="ja-JP" sz="1800" b="1" dirty="0">
                <a:solidFill>
                  <a:srgbClr val="000000"/>
                </a:solidFill>
              </a:rPr>
              <a:t>Programs</a:t>
            </a:r>
            <a:r>
              <a:rPr lang="ja-JP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</a:rPr>
              <a:t>+</a:t>
            </a:r>
            <a:r>
              <a:rPr lang="ja-JP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ja-JP" sz="1800" b="1" dirty="0" err="1">
                <a:solidFill>
                  <a:srgbClr val="000000"/>
                </a:solidFill>
              </a:rPr>
              <a:t>perl</a:t>
            </a:r>
            <a:endParaRPr lang="en-US" altLang="ja-JP" sz="1400" dirty="0"/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tabLst>
                <a:tab pos="1433513" algn="l"/>
              </a:tabLst>
              <a:defRPr/>
            </a:pPr>
            <a:r>
              <a:rPr lang="ja-JP" altLang="en-US" sz="1400" dirty="0"/>
              <a:t>　　</a:t>
            </a:r>
            <a:r>
              <a:rPr lang="en-US" altLang="ja-JP" sz="1400" dirty="0">
                <a:solidFill>
                  <a:srgbClr val="FF0000"/>
                </a:solidFill>
              </a:rPr>
              <a:t>PATH</a:t>
            </a:r>
            <a:r>
              <a:rPr lang="ja-JP" altLang="en-US" sz="1400" dirty="0"/>
              <a:t> に </a:t>
            </a:r>
            <a:r>
              <a:rPr lang="en-US" altLang="ja-JP" sz="1400" dirty="0"/>
              <a:t>[Perl] \bin</a:t>
            </a:r>
            <a:r>
              <a:rPr lang="ja-JP" altLang="en-US" sz="1400" dirty="0"/>
              <a:t> を追加</a:t>
            </a:r>
            <a:r>
              <a:rPr lang="en-US" altLang="ja-JP" sz="1400" dirty="0"/>
              <a:t>			</a:t>
            </a:r>
            <a:r>
              <a:rPr lang="en-US" altLang="ja-JP" sz="1400" dirty="0">
                <a:solidFill>
                  <a:srgbClr val="0000FF"/>
                </a:solidFill>
              </a:rPr>
              <a:t>[Perl]</a:t>
            </a:r>
            <a:r>
              <a:rPr lang="ja-JP" altLang="en-US" sz="1400" dirty="0">
                <a:solidFill>
                  <a:srgbClr val="0000FF"/>
                </a:solidFill>
              </a:rPr>
              <a:t>は</a:t>
            </a:r>
            <a:r>
              <a:rPr lang="en-US" altLang="ja-JP" sz="1400" dirty="0">
                <a:solidFill>
                  <a:srgbClr val="0000FF"/>
                </a:solidFill>
              </a:rPr>
              <a:t>Perl</a:t>
            </a:r>
            <a:r>
              <a:rPr lang="ja-JP" altLang="en-US" sz="1400" dirty="0">
                <a:solidFill>
                  <a:srgbClr val="0000FF"/>
                </a:solidFill>
              </a:rPr>
              <a:t>インタプリタのルートフォルダ</a:t>
            </a:r>
            <a:endParaRPr lang="en-US" altLang="ja-JP" sz="1400" dirty="0">
              <a:solidFill>
                <a:srgbClr val="0000FF"/>
              </a:solidFill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tabLst>
                <a:tab pos="1433513" algn="l"/>
              </a:tabLst>
              <a:defRPr/>
            </a:pPr>
            <a:r>
              <a:rPr lang="ja-JP" altLang="en-US" sz="1400" dirty="0"/>
              <a:t>　　　　</a:t>
            </a:r>
            <a:r>
              <a:rPr lang="en-US" altLang="ja-JP" sz="1400" dirty="0"/>
              <a:t> d:\Perl </a:t>
            </a:r>
            <a:r>
              <a:rPr lang="ja-JP" altLang="en-US" sz="1400" dirty="0"/>
              <a:t>は</a:t>
            </a:r>
            <a:r>
              <a:rPr lang="en-US" altLang="ja-JP" sz="1400" dirty="0"/>
              <a:t>Perl</a:t>
            </a:r>
            <a:r>
              <a:rPr lang="ja-JP" altLang="en-US" sz="1400" dirty="0"/>
              <a:t>のインストール</a:t>
            </a:r>
            <a:r>
              <a:rPr lang="en-US" altLang="ja-JP" sz="1400" dirty="0"/>
              <a:t>path</a:t>
            </a:r>
            <a:r>
              <a:rPr lang="ja-JP" altLang="en-US" sz="1400" dirty="0"/>
              <a:t>で置き換える</a:t>
            </a:r>
            <a:r>
              <a:rPr lang="en-US" altLang="ja-JP" sz="1400" dirty="0"/>
              <a:t>		</a:t>
            </a:r>
            <a:r>
              <a:rPr lang="en-US" altLang="ja-JP" sz="1400" dirty="0">
                <a:solidFill>
                  <a:srgbClr val="0000FF"/>
                </a:solidFill>
              </a:rPr>
              <a:t>d:\Perl</a:t>
            </a:r>
            <a:r>
              <a:rPr lang="ja-JP" altLang="en-US" sz="1400" dirty="0">
                <a:solidFill>
                  <a:srgbClr val="0000FF"/>
                </a:solidFill>
              </a:rPr>
              <a:t>など</a:t>
            </a:r>
            <a:endParaRPr lang="en-US" altLang="ja-JP" sz="1400" dirty="0">
              <a:solidFill>
                <a:srgbClr val="0000FF"/>
              </a:solidFill>
            </a:endParaRPr>
          </a:p>
          <a:p>
            <a:pPr marL="0" indent="0" defTabSz="914400" fontAlgn="base">
              <a:spcBef>
                <a:spcPct val="0"/>
              </a:spcBef>
              <a:spcAft>
                <a:spcPct val="0"/>
              </a:spcAft>
              <a:tabLst>
                <a:tab pos="1433513" algn="l"/>
              </a:tabLst>
              <a:defRPr/>
            </a:pPr>
            <a:r>
              <a:rPr lang="ja-JP" altLang="en-US" sz="1400" dirty="0"/>
              <a:t>　　</a:t>
            </a:r>
            <a:r>
              <a:rPr lang="en-US" altLang="ja-JP" sz="1400" dirty="0" err="1">
                <a:solidFill>
                  <a:srgbClr val="FF0000"/>
                </a:solidFill>
              </a:rPr>
              <a:t>TkPerlDir</a:t>
            </a:r>
            <a:r>
              <a:rPr lang="en-US" altLang="ja-JP" sz="1400" dirty="0"/>
              <a:t>=[Programs]\Perl\lib</a:t>
            </a:r>
            <a:br>
              <a:rPr lang="en-US" altLang="ja-JP" sz="1400" dirty="0"/>
            </a:br>
            <a:r>
              <a:rPr lang="ja-JP" altLang="en-US" sz="1400" dirty="0"/>
              <a:t>　　</a:t>
            </a:r>
            <a:r>
              <a:rPr lang="en-US" altLang="ja-JP" sz="1400" dirty="0">
                <a:solidFill>
                  <a:srgbClr val="FF0000"/>
                </a:solidFill>
              </a:rPr>
              <a:t>PERL5LIB</a:t>
            </a:r>
            <a:r>
              <a:rPr lang="en-US" altLang="ja-JP" sz="1400" dirty="0"/>
              <a:t>=[Programs]\Perl\lib</a:t>
            </a:r>
          </a:p>
        </p:txBody>
      </p:sp>
    </p:spTree>
    <p:extLst>
      <p:ext uri="{BB962C8B-B14F-4D97-AF65-F5344CB8AC3E}">
        <p14:creationId xmlns:p14="http://schemas.microsoft.com/office/powerpoint/2010/main" val="56838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886F880-94C7-4DA0-A857-5DBE90122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13"/>
            <a:ext cx="4403482" cy="41683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B2E5FB0-EA4E-4D13-AB96-195648B78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804"/>
          <a:stretch/>
        </p:blipFill>
        <p:spPr>
          <a:xfrm>
            <a:off x="3801008" y="2505921"/>
            <a:ext cx="5019675" cy="244309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59F8BA0-2818-46CC-A973-95C8B7BF3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013"/>
          <a:stretch/>
        </p:blipFill>
        <p:spPr>
          <a:xfrm>
            <a:off x="4470179" y="598389"/>
            <a:ext cx="4521420" cy="15038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E232A7E-931B-426A-98ED-EAF040FF2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7" y="5128479"/>
            <a:ext cx="5703029" cy="14410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312A2A-9D68-4AE9-B031-5B15A1EBD248}"/>
              </a:ext>
            </a:extLst>
          </p:cNvPr>
          <p:cNvSpPr txBox="1"/>
          <p:nvPr/>
        </p:nvSpPr>
        <p:spPr>
          <a:xfrm>
            <a:off x="5307851" y="533663"/>
            <a:ext cx="3222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PATH</a:t>
            </a:r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ユーザー環境変数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BCB784-AFFE-4FF0-9FAA-DFB50AE1FC48}"/>
              </a:ext>
            </a:extLst>
          </p:cNvPr>
          <p:cNvSpPr txBox="1"/>
          <p:nvPr/>
        </p:nvSpPr>
        <p:spPr>
          <a:xfrm>
            <a:off x="4913318" y="2437953"/>
            <a:ext cx="3222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PATH</a:t>
            </a:r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システム環境変数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823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環境変数の設定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Windows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</a:t>
            </a:r>
            <a:endParaRPr lang="ja-JP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55CB30-B0FC-4343-90BC-7E9828137518}"/>
              </a:ext>
            </a:extLst>
          </p:cNvPr>
          <p:cNvSpPr txBox="1"/>
          <p:nvPr/>
        </p:nvSpPr>
        <p:spPr>
          <a:xfrm>
            <a:off x="0" y="1029732"/>
            <a:ext cx="315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  <a:lvl2pPr defTabSz="914400">
              <a:defRPr kumimoji="1"/>
            </a:lvl2pPr>
            <a:lvl3pPr defTabSz="914400">
              <a:defRPr kumimoji="1"/>
            </a:lvl3pPr>
            <a:lvl4pPr defTabSz="914400">
              <a:defRPr kumimoji="1"/>
            </a:lvl4pPr>
            <a:lvl5pPr defTabSz="914400">
              <a:defRPr kumimoji="1"/>
            </a:lvl5pPr>
            <a:lvl6pPr defTabSz="914400">
              <a:defRPr kumimoji="1"/>
            </a:lvl6pPr>
            <a:lvl7pPr defTabSz="914400">
              <a:defRPr kumimoji="1"/>
            </a:lvl7pPr>
            <a:lvl8pPr defTabSz="914400">
              <a:defRPr kumimoji="1"/>
            </a:lvl8pPr>
            <a:lvl9pPr defTabSz="914400">
              <a:defRPr kumimoji="1"/>
            </a:lvl9pPr>
          </a:lstStyle>
          <a:p>
            <a:pPr marL="342900" indent="-342900">
              <a:buAutoNum type="arabicPeriod"/>
            </a:pPr>
            <a:r>
              <a:rPr lang="it-IT" altLang="ja-JP" dirty="0"/>
              <a:t>Run Windows Explorer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B3B80EA-07E0-47ED-A941-A808CDB4B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15435" r="79479" b="46473"/>
          <a:stretch/>
        </p:blipFill>
        <p:spPr>
          <a:xfrm>
            <a:off x="133350" y="1435538"/>
            <a:ext cx="3658434" cy="379914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A29E8C-C4C1-48D5-9304-130B9B3875F9}"/>
              </a:ext>
            </a:extLst>
          </p:cNvPr>
          <p:cNvSpPr/>
          <p:nvPr/>
        </p:nvSpPr>
        <p:spPr>
          <a:xfrm>
            <a:off x="1502940" y="3083372"/>
            <a:ext cx="716385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800389-3D78-4A95-B3DB-92FC4B058149}"/>
              </a:ext>
            </a:extLst>
          </p:cNvPr>
          <p:cNvSpPr/>
          <p:nvPr/>
        </p:nvSpPr>
        <p:spPr>
          <a:xfrm>
            <a:off x="133350" y="4359722"/>
            <a:ext cx="716385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BC4346-D9C8-495C-9FE0-F159B5B25FE5}"/>
              </a:ext>
            </a:extLst>
          </p:cNvPr>
          <p:cNvSpPr txBox="1"/>
          <p:nvPr/>
        </p:nvSpPr>
        <p:spPr>
          <a:xfrm>
            <a:off x="270206" y="2566958"/>
            <a:ext cx="302358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Left click mouse button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D6F6B2-1C45-4BBA-A2DD-C3795057D407}"/>
              </a:ext>
            </a:extLst>
          </p:cNvPr>
          <p:cNvSpPr txBox="1"/>
          <p:nvPr/>
        </p:nvSpPr>
        <p:spPr>
          <a:xfrm>
            <a:off x="707532" y="4834571"/>
            <a:ext cx="245150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‘Property’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068AA93-D64E-4F2A-A22E-CF4815CD5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042" b="58964"/>
          <a:stretch/>
        </p:blipFill>
        <p:spPr>
          <a:xfrm>
            <a:off x="3935480" y="1115220"/>
            <a:ext cx="2220157" cy="270822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38C82DF-17C7-4C2F-91FB-4F7164FA6A32}"/>
              </a:ext>
            </a:extLst>
          </p:cNvPr>
          <p:cNvSpPr txBox="1"/>
          <p:nvPr/>
        </p:nvSpPr>
        <p:spPr>
          <a:xfrm>
            <a:off x="5168214" y="2813407"/>
            <a:ext cx="35846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t-IT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‘System configuration’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5626FD-B545-43E2-BC83-9E0EF36F3E7B}"/>
              </a:ext>
            </a:extLst>
          </p:cNvPr>
          <p:cNvSpPr/>
          <p:nvPr/>
        </p:nvSpPr>
        <p:spPr>
          <a:xfrm>
            <a:off x="3919115" y="3289850"/>
            <a:ext cx="1624435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1214B29-9391-4A4D-8D08-F104828DA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725" y="3324888"/>
            <a:ext cx="3073037" cy="3419475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A8E093B-479F-4109-862C-2C4B50AD4AA4}"/>
              </a:ext>
            </a:extLst>
          </p:cNvPr>
          <p:cNvSpPr/>
          <p:nvPr/>
        </p:nvSpPr>
        <p:spPr>
          <a:xfrm>
            <a:off x="7629525" y="6080675"/>
            <a:ext cx="1257300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C02C682-8648-4B68-89D7-12BBCC5AC2A9}"/>
              </a:ext>
            </a:extLst>
          </p:cNvPr>
          <p:cNvSpPr txBox="1"/>
          <p:nvPr/>
        </p:nvSpPr>
        <p:spPr>
          <a:xfrm>
            <a:off x="3435289" y="5867696"/>
            <a:ext cx="379552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it-IT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‘Environment Variables’</a:t>
            </a:r>
          </a:p>
        </p:txBody>
      </p:sp>
    </p:spTree>
    <p:extLst>
      <p:ext uri="{BB962C8B-B14F-4D97-AF65-F5344CB8AC3E}">
        <p14:creationId xmlns:p14="http://schemas.microsoft.com/office/powerpoint/2010/main" val="234334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C0F51C0-E5FE-4082-A1E6-5D23CF74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978091"/>
            <a:ext cx="4201013" cy="39766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4B9C2EC-56B8-48EF-984D-44835C0D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90" y="2467472"/>
            <a:ext cx="5019675" cy="47720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環境変数の設定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Windows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</a:t>
            </a:r>
            <a:endParaRPr lang="ja-JP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A29E8C-C4C1-48D5-9304-130B9B3875F9}"/>
              </a:ext>
            </a:extLst>
          </p:cNvPr>
          <p:cNvSpPr/>
          <p:nvPr/>
        </p:nvSpPr>
        <p:spPr>
          <a:xfrm>
            <a:off x="292189" y="1877684"/>
            <a:ext cx="3827184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800389-3D78-4A95-B3DB-92FC4B058149}"/>
              </a:ext>
            </a:extLst>
          </p:cNvPr>
          <p:cNvSpPr/>
          <p:nvPr/>
        </p:nvSpPr>
        <p:spPr>
          <a:xfrm>
            <a:off x="4054668" y="2844140"/>
            <a:ext cx="3384357" cy="6991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BC4346-D9C8-495C-9FE0-F159B5B25FE5}"/>
              </a:ext>
            </a:extLst>
          </p:cNvPr>
          <p:cNvSpPr txBox="1"/>
          <p:nvPr/>
        </p:nvSpPr>
        <p:spPr>
          <a:xfrm>
            <a:off x="1586307" y="1360809"/>
            <a:ext cx="253306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Double click ‘Path’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D6F6B2-1C45-4BBA-A2DD-C3795057D407}"/>
              </a:ext>
            </a:extLst>
          </p:cNvPr>
          <p:cNvSpPr txBox="1"/>
          <p:nvPr/>
        </p:nvSpPr>
        <p:spPr>
          <a:xfrm>
            <a:off x="4505252" y="1195264"/>
            <a:ext cx="4134017" cy="14157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Add</a:t>
            </a:r>
            <a:endParaRPr kumimoji="1"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/>
              <a:t>C:\Users\[User Name]\anaconda3</a:t>
            </a:r>
          </a:p>
          <a:p>
            <a:r>
              <a:rPr lang="en-US" altLang="ja-JP" sz="1600" dirty="0"/>
              <a:t>C:\Users\[User Name]\anaconda3\Library</a:t>
            </a:r>
          </a:p>
          <a:p>
            <a:r>
              <a:rPr lang="en-US" altLang="ja-JP" sz="1600" dirty="0"/>
              <a:t>C:\Users\[User Name]\anaconda3\Library\bin</a:t>
            </a:r>
          </a:p>
          <a:p>
            <a:r>
              <a:rPr lang="en-US" altLang="ja-JP" dirty="0"/>
              <a:t>or these three paths on your installation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DEDA67-C0C6-46EC-9E70-34691C240683}"/>
              </a:ext>
            </a:extLst>
          </p:cNvPr>
          <p:cNvSpPr txBox="1"/>
          <p:nvPr/>
        </p:nvSpPr>
        <p:spPr>
          <a:xfrm>
            <a:off x="5069466" y="4698893"/>
            <a:ext cx="298530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Move them to top</a:t>
            </a:r>
            <a:b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by ‘Up’ button on right</a:t>
            </a:r>
            <a:endParaRPr kumimoji="1" lang="en-US" altLang="ja-JP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6DC5E5C-B78F-496A-9C7E-CC4098A4A909}"/>
              </a:ext>
            </a:extLst>
          </p:cNvPr>
          <p:cNvSpPr/>
          <p:nvPr/>
        </p:nvSpPr>
        <p:spPr>
          <a:xfrm>
            <a:off x="7772400" y="4486274"/>
            <a:ext cx="1263843" cy="3702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139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E35A965-FF08-4BE2-A4FA-983B67544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54"/>
          <a:stretch/>
        </p:blipFill>
        <p:spPr>
          <a:xfrm>
            <a:off x="4739171" y="2081602"/>
            <a:ext cx="3616554" cy="15716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156B46B-21C1-4DC2-A75F-107378A7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6" y="659944"/>
            <a:ext cx="4386110" cy="41519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環境変数の設定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PYTHONPATH</a:t>
            </a:r>
            <a:endParaRPr lang="ja-JP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800389-3D78-4A95-B3DB-92FC4B058149}"/>
              </a:ext>
            </a:extLst>
          </p:cNvPr>
          <p:cNvSpPr/>
          <p:nvPr/>
        </p:nvSpPr>
        <p:spPr>
          <a:xfrm>
            <a:off x="4739171" y="2803976"/>
            <a:ext cx="4215643" cy="3702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D6F6B2-1C45-4BBA-A2DD-C3795057D407}"/>
              </a:ext>
            </a:extLst>
          </p:cNvPr>
          <p:cNvSpPr txBox="1"/>
          <p:nvPr/>
        </p:nvSpPr>
        <p:spPr>
          <a:xfrm>
            <a:off x="4343889" y="1010848"/>
            <a:ext cx="4800112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Add</a:t>
            </a:r>
            <a:r>
              <a:rPr kumimoji="1"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library paths. </a:t>
            </a:r>
            <a:b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paths are given with the separator ‘;’</a:t>
            </a:r>
            <a:endParaRPr kumimoji="1" lang="en-US" altLang="ja-JP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/>
              <a:t>E.g., d:\Programs\python\lib</a:t>
            </a:r>
            <a:br>
              <a:rPr lang="en-US" altLang="ja-JP" dirty="0"/>
            </a:br>
            <a:r>
              <a:rPr lang="en-US" altLang="ja-JP" dirty="0"/>
              <a:t>for T. </a:t>
            </a:r>
            <a:r>
              <a:rPr lang="en-US" altLang="ja-JP" dirty="0" err="1"/>
              <a:t>Kamiya’s</a:t>
            </a:r>
            <a:r>
              <a:rPr lang="en-US" altLang="ja-JP" dirty="0"/>
              <a:t> library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3AF0009-FB20-4C59-A9FC-CD9AF449C957}"/>
              </a:ext>
            </a:extLst>
          </p:cNvPr>
          <p:cNvSpPr/>
          <p:nvPr/>
        </p:nvSpPr>
        <p:spPr>
          <a:xfrm>
            <a:off x="181380" y="1732356"/>
            <a:ext cx="3827184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E28ECE-14C8-4BCE-B15C-8D0D17BAA40D}"/>
              </a:ext>
            </a:extLst>
          </p:cNvPr>
          <p:cNvSpPr txBox="1"/>
          <p:nvPr/>
        </p:nvSpPr>
        <p:spPr>
          <a:xfrm>
            <a:off x="310763" y="2467305"/>
            <a:ext cx="3807837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Double click ‘PYTHONPATH’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7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環境変数の反映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68C7B2-89D0-4BF8-8122-DC0EB3297220}"/>
              </a:ext>
            </a:extLst>
          </p:cNvPr>
          <p:cNvSpPr txBox="1"/>
          <p:nvPr/>
        </p:nvSpPr>
        <p:spPr>
          <a:xfrm>
            <a:off x="180976" y="966112"/>
            <a:ext cx="86486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プログラムは起動時に親プロセスの環境変数を渡される。</a:t>
            </a:r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そのため、起動後に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Windows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で変更した環境変数は、プログラムには反映されない。</a:t>
            </a:r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環境変数を変更したら、</a:t>
            </a:r>
            <a:b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プログラムを再起動すること</a:t>
            </a:r>
            <a:endParaRPr lang="en-US" altLang="ja-JP" sz="40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ja-JP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に関係する環境変数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C5C37CC-3D6D-465D-B251-161ACB2814E9}"/>
              </a:ext>
            </a:extLst>
          </p:cNvPr>
          <p:cNvSpPr txBox="1"/>
          <p:nvPr/>
        </p:nvSpPr>
        <p:spPr>
          <a:xfrm>
            <a:off x="279021" y="689104"/>
            <a:ext cx="83919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  <a:lvl2pPr defTabSz="914400">
              <a:defRPr kumimoji="1"/>
            </a:lvl2pPr>
            <a:lvl3pPr defTabSz="914400">
              <a:defRPr kumimoji="1"/>
            </a:lvl3pPr>
            <a:lvl4pPr defTabSz="914400">
              <a:defRPr kumimoji="1"/>
            </a:lvl4pPr>
            <a:lvl5pPr defTabSz="914400">
              <a:defRPr kumimoji="1"/>
            </a:lvl5pPr>
            <a:lvl6pPr defTabSz="914400">
              <a:defRPr kumimoji="1"/>
            </a:lvl6pPr>
            <a:lvl7pPr defTabSz="914400">
              <a:defRPr kumimoji="1"/>
            </a:lvl7pPr>
            <a:lvl8pPr defTabSz="914400">
              <a:defRPr kumimoji="1"/>
            </a:lvl8pPr>
            <a:lvl9pPr defTabSz="914400">
              <a:defRPr kumimoji="1"/>
            </a:lvl9pPr>
          </a:lstStyle>
          <a:p>
            <a:r>
              <a:rPr lang="fr-F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_CONDA_EXE                     d:/anaconda3\Scripts\conda.exe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_CONDA_ROOT                    d:/anaconda3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CONDA_DEFAULT_ENV              2.7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fr-F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CONDA_EXE                      D:\anaconda3\Scripts\conda.exe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CONDA_PREFIX                   D:\anaconda3\envs\2.7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CONDA_PREFIX_1                 d:\anaconda3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CONDA_PROMPT_MODIFIER          (2.7)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CONDA_PYTHON_EXE               D:\anaconda3\python.exe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CONDA_SHLVL                    2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PYTHONPATH                     d:\Programs\python\lib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PATH:</a:t>
            </a:r>
            <a:r>
              <a:rPr lang="ja-JP" altLang="en-US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仮想環境</a:t>
            </a:r>
            <a:endParaRPr lang="en-US" altLang="ja-JP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D:\anaconda3\envs\2.7\Library\mingw-w64\bin;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D:\anaconda3\envs\2.7\Library\usr\bin;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D:\anaconda3\envs\2.7\Library\bin;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fr-F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D:\anaconda3\envs\2.7\Scripts;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D:\anaconda3\condabin;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PATH:</a:t>
            </a:r>
            <a:r>
              <a:rPr lang="ja-JP" altLang="en-US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Base</a:t>
            </a:r>
            <a:r>
              <a:rPr lang="ja-JP" altLang="en-US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仮想環境</a:t>
            </a:r>
            <a:endParaRPr lang="en-US" altLang="ja-JP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D:\anaconda3\condabin;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d:\Anaconda3\Library;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D:\Anaconda3\Library\bin;</a:t>
            </a:r>
            <a:endParaRPr lang="it-IT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5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</TotalTime>
  <Words>660</Words>
  <Application>Microsoft Office PowerPoint</Application>
  <PresentationFormat>画面に合わせる (4:3)</PresentationFormat>
  <Paragraphs>77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ＭＳ ゴシック</vt:lpstr>
      <vt:lpstr>游ゴシック</vt:lpstr>
      <vt:lpstr>Arial</vt:lpstr>
      <vt:lpstr>Calibri</vt:lpstr>
      <vt:lpstr>Calibri Light</vt:lpstr>
      <vt:lpstr>Times New Roman</vt:lpstr>
      <vt:lpstr>Office テーマ</vt:lpstr>
      <vt:lpstr>13_標準デザイン</vt:lpstr>
      <vt:lpstr>環境変数 (Environment Variables)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神谷 利夫</dc:creator>
  <cp:lastModifiedBy>神谷 利夫</cp:lastModifiedBy>
  <cp:revision>41</cp:revision>
  <dcterms:created xsi:type="dcterms:W3CDTF">2021-08-10T05:30:01Z</dcterms:created>
  <dcterms:modified xsi:type="dcterms:W3CDTF">2022-11-12T01:40:15Z</dcterms:modified>
</cp:coreProperties>
</file>