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6">
  <p:sldMasterIdLst>
    <p:sldMasterId id="2147483660" r:id="rId1"/>
    <p:sldMasterId id="2147483931" r:id="rId2"/>
    <p:sldMasterId id="2147484004" r:id="rId3"/>
    <p:sldMasterId id="2147484016" r:id="rId4"/>
    <p:sldMasterId id="2147484041" r:id="rId5"/>
  </p:sldMasterIdLst>
  <p:notesMasterIdLst>
    <p:notesMasterId r:id="rId57"/>
  </p:notesMasterIdLst>
  <p:sldIdLst>
    <p:sldId id="4784" r:id="rId6"/>
    <p:sldId id="4036" r:id="rId7"/>
    <p:sldId id="4021" r:id="rId8"/>
    <p:sldId id="4022" r:id="rId9"/>
    <p:sldId id="4023" r:id="rId10"/>
    <p:sldId id="4785" r:id="rId11"/>
    <p:sldId id="4786" r:id="rId12"/>
    <p:sldId id="4787" r:id="rId13"/>
    <p:sldId id="4788" r:id="rId14"/>
    <p:sldId id="4789" r:id="rId15"/>
    <p:sldId id="4790" r:id="rId16"/>
    <p:sldId id="851" r:id="rId17"/>
    <p:sldId id="2223" r:id="rId18"/>
    <p:sldId id="4791" r:id="rId19"/>
    <p:sldId id="1934" r:id="rId20"/>
    <p:sldId id="3738" r:id="rId21"/>
    <p:sldId id="4809" r:id="rId22"/>
    <p:sldId id="4003" r:id="rId23"/>
    <p:sldId id="4792" r:id="rId24"/>
    <p:sldId id="4811" r:id="rId25"/>
    <p:sldId id="4812" r:id="rId26"/>
    <p:sldId id="4814" r:id="rId27"/>
    <p:sldId id="4794" r:id="rId28"/>
    <p:sldId id="4804" r:id="rId29"/>
    <p:sldId id="4813" r:id="rId30"/>
    <p:sldId id="4820" r:id="rId31"/>
    <p:sldId id="4802" r:id="rId32"/>
    <p:sldId id="4825" r:id="rId33"/>
    <p:sldId id="4818" r:id="rId34"/>
    <p:sldId id="4819" r:id="rId35"/>
    <p:sldId id="4821" r:id="rId36"/>
    <p:sldId id="4838" r:id="rId37"/>
    <p:sldId id="4796" r:id="rId38"/>
    <p:sldId id="4797" r:id="rId39"/>
    <p:sldId id="4826" r:id="rId40"/>
    <p:sldId id="4803" r:id="rId41"/>
    <p:sldId id="1723" r:id="rId42"/>
    <p:sldId id="4827" r:id="rId43"/>
    <p:sldId id="4828" r:id="rId44"/>
    <p:sldId id="4829" r:id="rId45"/>
    <p:sldId id="4823" r:id="rId46"/>
    <p:sldId id="4824" r:id="rId47"/>
    <p:sldId id="4830" r:id="rId48"/>
    <p:sldId id="4831" r:id="rId49"/>
    <p:sldId id="4798" r:id="rId50"/>
    <p:sldId id="4799" r:id="rId51"/>
    <p:sldId id="4800" r:id="rId52"/>
    <p:sldId id="4832" r:id="rId53"/>
    <p:sldId id="4835" r:id="rId54"/>
    <p:sldId id="4834" r:id="rId55"/>
    <p:sldId id="4836" r:id="rId5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神谷 利夫" initials="神谷" lastIdx="1" clrIdx="0">
    <p:extLst>
      <p:ext uri="{19B8F6BF-5375-455C-9EA6-DF929625EA0E}">
        <p15:presenceInfo xmlns:p15="http://schemas.microsoft.com/office/powerpoint/2012/main" userId="7d9dfa9c7fba710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3" autoAdjust="0"/>
    <p:restoredTop sz="96652" autoAdjust="0"/>
  </p:normalViewPr>
  <p:slideViewPr>
    <p:cSldViewPr snapToGrid="0">
      <p:cViewPr varScale="1">
        <p:scale>
          <a:sx n="128" d="100"/>
          <a:sy n="128" d="100"/>
        </p:scale>
        <p:origin x="198" y="13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presProps" Target="pres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C9652D-4DC6-43D8-9FF5-E1C9EAEB0F0E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86E9C1-5B12-4393-898A-0F129C7F5F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7911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6369173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923003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790091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B3F98B-4035-4C59-BA19-092B9DE9E124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21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21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772322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8B3F98B-4035-4C59-BA19-092B9DE9E124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21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2154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6945560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83E635-7430-48FD-BD0D-3738A03B48AE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13098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14748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3055630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3315171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294579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968163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9394782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536322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6356827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8978956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763274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7808184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149007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6274992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0555406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4911197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218603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1971154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2541274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5669801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8182693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70267463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2382468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15699697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383E635-7430-48FD-BD0D-3738A03B48AE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8703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4820518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4880342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015576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defTabSz="912813" eaLnBrk="0" hangingPunct="0"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28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40F6D47-FD9A-4192-AD6E-B9EBDFBDB31E}" type="slidenum">
              <a:rPr kumimoji="1" lang="en-US" altLang="ja-JP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28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48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3288" y="739775"/>
            <a:ext cx="4935537" cy="3702050"/>
          </a:xfrm>
          <a:ln/>
        </p:spPr>
      </p:sp>
      <p:sp>
        <p:nvSpPr>
          <p:cNvPr id="348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09" rIns="91418" bIns="45709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6692483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9993442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5569942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8351606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57919523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8265480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2979028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59695232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64717277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65577781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61741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320858388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66294E8-CF56-4848-A3B5-7413B75C715D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292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46125"/>
            <a:ext cx="4964113" cy="3724275"/>
          </a:xfrm>
          <a:solidFill>
            <a:srgbClr val="FFFFFF"/>
          </a:solidFill>
          <a:ln/>
        </p:spPr>
      </p:sp>
      <p:sp>
        <p:nvSpPr>
          <p:cNvPr id="292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562" y="4721186"/>
            <a:ext cx="5444490" cy="447270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4408" tIns="42204" rIns="84408" bIns="42204"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8930136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4714685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9509345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3329381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E8C3348-39E5-4794-A5C8-AE6588455107}" type="slidenum">
              <a:rPr kumimoji="1" lang="en-US" altLang="ja-JP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1" lang="en-US" altLang="ja-JP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1439471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8992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9699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466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4FFD452-D6C8-4457-A19E-BCF2A28B9538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7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9E8D5A7-90A5-43E6-BC84-F2A5DAED557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7628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6122855-7AB7-4449-A8D9-C0157CACEAEE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65291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A155AB-EE5D-4017-BD2F-761123675B13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129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2835C93-6F7B-4FFF-A0D0-0249924A8BF6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82442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7790678-006A-49DA-B114-4E72D9E1EFB5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0570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BB8063-A1F4-4332-9D28-38051B08A828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5564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C2B2A1-F09E-4708-B99D-A56FC476FA2C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8660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45557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07E3D1-6DFB-4869-9E2F-A54C9297DC62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95543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DA545FA-44DC-4929-B83A-12C3235F082E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5354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9D5394-D96E-45CD-AB8A-6F0716746D70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19610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299207-A22D-4C0B-8BC6-0A450BE7DC24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424210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3FC073-8E43-4A27-BC9F-D283EADCF086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438183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4634A21-2771-4A8E-B948-BC987F9A10EE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327855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B5A94D-BEFC-47F2-ADD9-CC1CDE86D830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0735368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BCA061-458E-441E-BCEC-B7AB8E52ABFF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40189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569594-6B2C-4AE0-AD8D-E8464A0C5F91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6317353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55A36-BB40-443C-9791-3BA8CB4CEEB2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94697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56700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F339D-AEDF-4C4B-BCEA-4EC7967453AC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9054958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696F01-06F7-43B2-91C5-9275A55F7CEC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3586225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940E7A-912F-41C1-BF35-14C8FF108CE7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7655613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AF57D0-4F26-4BA8-BA24-6AEA5CF165BE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675549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BD7CE-D2CB-43B2-B6D2-0D7607CB585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0609938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868C1-861C-44A6-9A63-474BF88A736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9858481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4F500D-559E-4EBA-8A75-B4DC3034C8F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4884455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3DC95-28CF-4903-8B74-CB5A6826136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829256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6D807-A7AC-4A06-B0AE-F343077C1A1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502529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DC337-3A62-4311-A09E-9BF05EE0571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2965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55959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40F27C-892F-4E3F-B25C-541ED0AAE9B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523757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0E2813-5CFA-4ABA-A9F1-700B5560392E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65562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70F29-1ED5-44CB-8D8B-03ED8637273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4175909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537A5-F47A-4EA4-9737-56D8D04B828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569328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168EBE-14C5-4D85-A346-87F0E87BD3C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7724262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FFD452-D6C8-4457-A19E-BCF2A28B9538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100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E8D5A7-90A5-43E6-BC84-F2A5DAED557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0978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122855-7AB7-4449-A8D9-C0157CACEAEE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385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A155AB-EE5D-4017-BD2F-761123675B13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9097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835C93-6F7B-4FFF-A0D0-0249924A8BF6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060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28914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790678-006A-49DA-B114-4E72D9E1EFB5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76093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BB8063-A1F4-4332-9D28-38051B08A828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615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C2B2A1-F09E-4708-B99D-A56FC476FA2C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1594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07E3D1-6DFB-4869-9E2F-A54C9297DC62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7822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A545FA-44DC-4929-B83A-12C3235F082E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208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D5394-D96E-45CD-AB8A-6F0716746D70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327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116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4107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296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5516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BDAC9C-C48F-4FA9-A1BF-043E4229BD26}" type="datetimeFigureOut">
              <a:rPr kumimoji="1" lang="ja-JP" altLang="en-US" smtClean="0"/>
              <a:t>2023/2/14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95BEC-EA90-49F1-A947-E2DAEF0E36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1128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BE128B-FAF9-49F9-B534-D0362DE59A71}" type="slidenum">
              <a:rPr kumimoji="1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7188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ea typeface="ＭＳ Ｐゴシック" pitchFamily="50" charset="-128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ea typeface="ＭＳ Ｐゴシック" pitchFamily="50" charset="-128"/>
              </a:defRPr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ea typeface="ＭＳ Ｐゴシック" pitchFamily="50" charset="-128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826E72-A05E-4B5E-AEF3-9B9A3E33DAE4}" type="slidenum">
              <a:rPr kumimoji="0" lang="en-US" altLang="ja-JP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 pitchFamily="50" charset="-128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ja-JP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4634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C701F74-92F0-4324-AAE0-06A65AC6171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73347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7" r:id="rId1"/>
    <p:sldLayoutId id="2147484018" r:id="rId2"/>
    <p:sldLayoutId id="2147484019" r:id="rId3"/>
    <p:sldLayoutId id="2147484020" r:id="rId4"/>
    <p:sldLayoutId id="2147484021" r:id="rId5"/>
    <p:sldLayoutId id="2147484022" r:id="rId6"/>
    <p:sldLayoutId id="2147484023" r:id="rId7"/>
    <p:sldLayoutId id="2147484024" r:id="rId8"/>
    <p:sldLayoutId id="2147484025" r:id="rId9"/>
    <p:sldLayoutId id="2147484026" r:id="rId10"/>
    <p:sldLayoutId id="214748402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3BE128B-FAF9-49F9-B534-D0362DE59A71}" type="slidenum">
              <a:rPr lang="en-US" altLang="ja-JP">
                <a:solidFill>
                  <a:srgbClr val="000000"/>
                </a:solidFill>
              </a:rPr>
              <a:pPr/>
              <a:t>‹#›</a:t>
            </a:fld>
            <a:endParaRPr lang="en-US" altLang="ja-JP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174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tkamiya@msl.titech.ac.j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png"/><Relationship Id="rId4" Type="http://schemas.openxmlformats.org/officeDocument/2006/relationships/hyperlink" Target="http://conf.msl.titech.ac.jp/D2MatE/tutorial2022.html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onf.msl.titech.ac.jp/D2MatE_programs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conf.msl.titech.ac.jp/D2MatE/tutorial2022.html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28.emf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27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ja.wikipedia.org/wiki/%E6%A9%9F%E6%A2%B0%E5%AD%A6%E7%BF%92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0081FAC-3385-AD32-4C91-28C69CC7CD8F}"/>
              </a:ext>
            </a:extLst>
          </p:cNvPr>
          <p:cNvSpPr txBox="1"/>
          <p:nvPr/>
        </p:nvSpPr>
        <p:spPr>
          <a:xfrm>
            <a:off x="457412" y="1100084"/>
            <a:ext cx="8632613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本講義 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第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～２回を含む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に関する質問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第５回のチュートリアルに関する希望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プログラムに関するバグ報告、要望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などは、本チュートリアル中にチャットでも受け付けます。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チャットを開き、　「神谷利夫」 あてに投稿してください。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チュートリアル以降は、メールで受け付けます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	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tkamiya@msl.titech.ac.jp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最新講義資料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b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http://conf.msl.titech.ac.jp/D2MatE/tutorial2022.html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0ED2C1F5-ACD7-F294-E32F-298C01E584CA}"/>
              </a:ext>
            </a:extLst>
          </p:cNvPr>
          <p:cNvSpPr txBox="1">
            <a:spLocks/>
          </p:cNvSpPr>
          <p:nvPr/>
        </p:nvSpPr>
        <p:spPr bwMode="auto">
          <a:xfrm>
            <a:off x="1183506" y="63542"/>
            <a:ext cx="7906519" cy="64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36000" rIns="0" bIns="36000" anchor="ctr" anchorCtr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メイリオ"/>
                <a:cs typeface="+mn-cs"/>
              </a:rPr>
              <a:t>智慧とデータが拓くエレクトロニクス新材料開発拠点</a:t>
            </a:r>
            <a:endParaRPr kumimoji="0" lang="en-US" altLang="ja-JP" sz="2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メイリオ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Verdana" panose="020B0604030504040204" pitchFamily="34" charset="0"/>
                <a:ea typeface="メイリオ" panose="020B0604030504040204" pitchFamily="50" charset="-128"/>
                <a:cs typeface="Lucida Bright" pitchFamily="18" charset="0"/>
              </a:rPr>
              <a:t>Data Driven Materials Research Institute for Electronics </a:t>
            </a:r>
          </a:p>
        </p:txBody>
      </p:sp>
      <p:pic>
        <p:nvPicPr>
          <p:cNvPr id="6" name="図 5" descr="アイコン&#10;&#10;低い精度で自動的に生成された説明">
            <a:extLst>
              <a:ext uri="{FF2B5EF4-FFF2-40B4-BE49-F238E27FC236}">
                <a16:creationId xmlns:a16="http://schemas.microsoft.com/office/drawing/2014/main" id="{66073070-1BD1-6114-3D47-82839B2959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625" y="39919"/>
            <a:ext cx="663789" cy="66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37258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4C3B53A-89E0-2E87-465C-988214427E6A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137218" name="Object 2"/>
          <p:cNvSpPr txBox="1"/>
          <p:nvPr/>
        </p:nvSpPr>
        <p:spPr bwMode="auto">
          <a:xfrm>
            <a:off x="167457" y="713140"/>
            <a:ext cx="8976543" cy="58961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lvl="0" defTabSz="914400">
              <a:spcAft>
                <a:spcPts val="1200"/>
              </a:spcAft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回帰は、データ解析、予測、制御の中枢である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従来の回帰と、機械学習の目的は異なる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400" b="1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今日のチュートリアルの目的</a:t>
            </a:r>
            <a:endParaRPr lang="en-US" altLang="ja-JP" sz="2400" b="1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研究データの整理・解析に必要な手段 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アルゴリズム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を</a:t>
            </a:r>
            <a:b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選べるようになる。必ずしも機械学習が最適ではない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２．従来の回帰 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線形回帰、非線形回帰、</a:t>
            </a:r>
            <a:r>
              <a:rPr lang="en-US" altLang="ja-JP" sz="2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Kernel</a:t>
            </a:r>
            <a:r>
              <a:rPr lang="ja-JP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を学ぶ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１．非線形回帰を学ぶために最適化法を学ぶ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３．非線形最適化を学ぶために方程式の解法を学ぶ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endParaRPr lang="en-US" altLang="ja-JP" sz="2400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第</a:t>
            </a:r>
            <a:r>
              <a:rPr lang="en-US" altLang="ja-JP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1</a:t>
            </a:r>
            <a:r>
              <a:rPr lang="ja-JP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回の強化学習</a:t>
            </a:r>
            <a:r>
              <a:rPr lang="en-US" altLang="ja-JP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ベイズ推定＋ガウシアン</a:t>
            </a:r>
            <a:r>
              <a:rPr lang="en-US" altLang="ja-JP" sz="2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Kernel</a:t>
            </a:r>
            <a:r>
              <a:rPr lang="ja-JP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</a:t>
            </a:r>
            <a:br>
              <a:rPr lang="en-US" altLang="ja-JP" sz="2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</a:t>
            </a:r>
            <a:r>
              <a:rPr lang="en-US" altLang="ja-JP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=&gt;</a:t>
            </a:r>
            <a:r>
              <a:rPr lang="ja-JP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第</a:t>
            </a:r>
            <a:r>
              <a:rPr lang="en-US" altLang="ja-JP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3</a:t>
            </a:r>
            <a:r>
              <a:rPr lang="ja-JP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回の講義へ</a:t>
            </a:r>
            <a:endParaRPr lang="en-US" altLang="ja-JP" sz="2400" b="1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endParaRPr lang="en-US" altLang="ja-JP" sz="2400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今日のチュートリアル</a:t>
            </a:r>
          </a:p>
        </p:txBody>
      </p:sp>
    </p:spTree>
    <p:extLst>
      <p:ext uri="{BB962C8B-B14F-4D97-AF65-F5344CB8AC3E}">
        <p14:creationId xmlns:p14="http://schemas.microsoft.com/office/powerpoint/2010/main" val="320514383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bject 2"/>
          <p:cNvSpPr txBox="1"/>
          <p:nvPr/>
        </p:nvSpPr>
        <p:spPr bwMode="auto">
          <a:xfrm>
            <a:off x="146517" y="713140"/>
            <a:ext cx="8976543" cy="58961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lvl="0" defTabSz="914400"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変数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記述子の組   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{</a:t>
            </a:r>
            <a:r>
              <a:rPr lang="en-US" altLang="ja-JP" sz="2000" i="1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x</a:t>
            </a:r>
            <a:r>
              <a:rPr lang="en-US" altLang="ja-JP" sz="2000" baseline="-25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i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}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目的関数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 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f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en-US" altLang="ja-JP" sz="20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x</a:t>
            </a:r>
            <a:r>
              <a:rPr kumimoji="1" lang="en-US" altLang="ja-JP" sz="2000" b="0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i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</a:p>
          <a:p>
            <a:pPr lvl="0" defTabSz="914400">
              <a:spcAft>
                <a:spcPts val="1200"/>
              </a:spcAft>
              <a:defRPr/>
            </a:pP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目的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24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f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en-US" altLang="ja-JP" sz="24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x</a:t>
            </a:r>
            <a:r>
              <a:rPr kumimoji="1" lang="en-US" altLang="ja-JP" sz="2400" b="0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i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を最大化、あるいは最小化する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最大化問題は、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–</a:t>
            </a:r>
            <a:r>
              <a:rPr lang="en-US" altLang="ja-JP" sz="2400" i="1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f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en-US" altLang="ja-JP" sz="2400" i="1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x</a:t>
            </a:r>
            <a:r>
              <a:rPr lang="en-US" altLang="ja-JP" sz="2400" baseline="-25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i</a:t>
            </a:r>
            <a: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を目的関数にとることにより、</a:t>
            </a:r>
            <a:br>
              <a:rPr lang="en-US" altLang="ja-JP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4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最小化問題になる</a:t>
            </a:r>
            <a:endParaRPr lang="en-US" altLang="ja-JP" sz="24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32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今日は、基本的に最小化問題を想定する</a:t>
            </a: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最適化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最大化問題、最小化問題</a:t>
            </a:r>
          </a:p>
        </p:txBody>
      </p:sp>
    </p:spTree>
    <p:extLst>
      <p:ext uri="{BB962C8B-B14F-4D97-AF65-F5344CB8AC3E}">
        <p14:creationId xmlns:p14="http://schemas.microsoft.com/office/powerpoint/2010/main" val="67388821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4"/>
          <p:cNvSpPr>
            <a:spLocks noGrp="1" noChangeArrowheads="1"/>
          </p:cNvSpPr>
          <p:nvPr>
            <p:ph type="title"/>
          </p:nvPr>
        </p:nvSpPr>
        <p:spPr>
          <a:xfrm>
            <a:off x="611560" y="0"/>
            <a:ext cx="8532440" cy="7620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最小化問題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安定構造 </a:t>
            </a:r>
            <a:r>
              <a:rPr lang="en-US" altLang="ja-JP" sz="3600" b="1" dirty="0">
                <a:solidFill>
                  <a:srgbClr val="0000FF"/>
                </a:solidFill>
              </a:rPr>
              <a:t>(</a:t>
            </a:r>
            <a:r>
              <a:rPr lang="ja-JP" altLang="en-US" sz="3600" b="1" dirty="0">
                <a:solidFill>
                  <a:srgbClr val="0000FF"/>
                </a:solidFill>
              </a:rPr>
              <a:t>構造緩和計算</a:t>
            </a:r>
            <a:r>
              <a:rPr lang="en-US" altLang="ja-JP" sz="3600" b="1" dirty="0">
                <a:solidFill>
                  <a:srgbClr val="0000FF"/>
                </a:solidFill>
              </a:rPr>
              <a:t>)</a:t>
            </a:r>
          </a:p>
        </p:txBody>
      </p:sp>
      <p:pic>
        <p:nvPicPr>
          <p:cNvPr id="62468" name="Picture 2" descr="http://csrv0:7890/tmp/694141-20544.png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38" y="1874838"/>
            <a:ext cx="6240462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9" name="Line 5"/>
          <p:cNvSpPr>
            <a:spLocks noChangeAspect="1" noChangeShapeType="1"/>
          </p:cNvSpPr>
          <p:nvPr/>
        </p:nvSpPr>
        <p:spPr bwMode="auto">
          <a:xfrm flipH="1">
            <a:off x="3725863" y="3430588"/>
            <a:ext cx="0" cy="161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62470" name="Line 6"/>
          <p:cNvSpPr>
            <a:spLocks noChangeAspect="1" noChangeShapeType="1"/>
          </p:cNvSpPr>
          <p:nvPr/>
        </p:nvSpPr>
        <p:spPr bwMode="auto">
          <a:xfrm>
            <a:off x="4781550" y="5022850"/>
            <a:ext cx="0" cy="844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62471" name="Text Box 7"/>
          <p:cNvSpPr txBox="1">
            <a:spLocks noChangeAspect="1" noChangeArrowheads="1"/>
          </p:cNvSpPr>
          <p:nvPr/>
        </p:nvSpPr>
        <p:spPr bwMode="auto">
          <a:xfrm>
            <a:off x="3967163" y="4068763"/>
            <a:ext cx="19986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Opt.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a</a:t>
            </a:r>
            <a:r>
              <a:rPr kumimoji="1" lang="en-US" altLang="ja-JP" sz="2000" b="1" i="0" u="none" strike="noStrike" kern="1200" cap="none" spc="0" normalizeH="0" baseline="-2500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C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 = 0.5472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nm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V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R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 = 276.67 a.u.</a:t>
            </a:r>
            <a:r>
              <a:rPr kumimoji="1" lang="en-US" altLang="ja-JP" sz="20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3</a:t>
            </a:r>
          </a:p>
        </p:txBody>
      </p:sp>
      <p:sp>
        <p:nvSpPr>
          <p:cNvPr id="62472" name="Text Box 8"/>
          <p:cNvSpPr txBox="1">
            <a:spLocks noChangeAspect="1" noChangeArrowheads="1"/>
          </p:cNvSpPr>
          <p:nvPr/>
        </p:nvSpPr>
        <p:spPr bwMode="auto">
          <a:xfrm>
            <a:off x="2978150" y="2486025"/>
            <a:ext cx="3530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Exp.(RT)</a:t>
            </a:r>
            <a:b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</a:b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a</a:t>
            </a:r>
            <a:r>
              <a:rPr kumimoji="1" lang="en-US" altLang="ja-JP" sz="2000" b="1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C </a:t>
            </a: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= 0.5431</a:t>
            </a: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nm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V</a:t>
            </a:r>
            <a:r>
              <a:rPr kumimoji="1" lang="en-US" altLang="ja-JP" sz="2000" b="1" i="0" u="none" strike="noStrike" kern="1200" cap="none" spc="0" normalizeH="0" baseline="-25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R</a:t>
            </a: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= 270.5 a.u.</a:t>
            </a:r>
            <a:r>
              <a:rPr kumimoji="1" lang="en-US" altLang="ja-JP" sz="2000" b="1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3</a:t>
            </a: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Times New Roman" pitchFamily="18" charset="0"/>
              </a:rPr>
              <a:t> (primitive cell)</a:t>
            </a:r>
          </a:p>
        </p:txBody>
      </p:sp>
      <p:sp>
        <p:nvSpPr>
          <p:cNvPr id="62473" name="Rectangle 9"/>
          <p:cNvSpPr>
            <a:spLocks noChangeAspect="1" noChangeArrowheads="1"/>
          </p:cNvSpPr>
          <p:nvPr/>
        </p:nvSpPr>
        <p:spPr bwMode="auto">
          <a:xfrm>
            <a:off x="2400300" y="6273800"/>
            <a:ext cx="54483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62474" name="Rectangle 10"/>
          <p:cNvSpPr>
            <a:spLocks noChangeAspect="1" noChangeArrowheads="1"/>
          </p:cNvSpPr>
          <p:nvPr/>
        </p:nvSpPr>
        <p:spPr bwMode="auto">
          <a:xfrm>
            <a:off x="2797175" y="6151563"/>
            <a:ext cx="565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260</a:t>
            </a:r>
          </a:p>
        </p:txBody>
      </p:sp>
      <p:sp>
        <p:nvSpPr>
          <p:cNvPr id="62475" name="Rectangle 11"/>
          <p:cNvSpPr>
            <a:spLocks noChangeAspect="1" noChangeArrowheads="1"/>
          </p:cNvSpPr>
          <p:nvPr/>
        </p:nvSpPr>
        <p:spPr bwMode="auto">
          <a:xfrm>
            <a:off x="3787775" y="6151563"/>
            <a:ext cx="565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270</a:t>
            </a:r>
          </a:p>
        </p:txBody>
      </p:sp>
      <p:sp>
        <p:nvSpPr>
          <p:cNvPr id="62476" name="Rectangle 12"/>
          <p:cNvSpPr>
            <a:spLocks noChangeAspect="1" noChangeArrowheads="1"/>
          </p:cNvSpPr>
          <p:nvPr/>
        </p:nvSpPr>
        <p:spPr bwMode="auto">
          <a:xfrm>
            <a:off x="4778375" y="6151563"/>
            <a:ext cx="565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280</a:t>
            </a:r>
          </a:p>
        </p:txBody>
      </p:sp>
      <p:sp>
        <p:nvSpPr>
          <p:cNvPr id="62477" name="Rectangle 13"/>
          <p:cNvSpPr>
            <a:spLocks noChangeAspect="1" noChangeArrowheads="1"/>
          </p:cNvSpPr>
          <p:nvPr/>
        </p:nvSpPr>
        <p:spPr bwMode="auto">
          <a:xfrm>
            <a:off x="5826125" y="6151563"/>
            <a:ext cx="565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290</a:t>
            </a:r>
          </a:p>
        </p:txBody>
      </p:sp>
      <p:sp>
        <p:nvSpPr>
          <p:cNvPr id="62478" name="Rectangle 14"/>
          <p:cNvSpPr>
            <a:spLocks noChangeAspect="1" noChangeArrowheads="1"/>
          </p:cNvSpPr>
          <p:nvPr/>
        </p:nvSpPr>
        <p:spPr bwMode="auto">
          <a:xfrm>
            <a:off x="6915150" y="6151563"/>
            <a:ext cx="566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300</a:t>
            </a:r>
          </a:p>
        </p:txBody>
      </p:sp>
      <p:sp>
        <p:nvSpPr>
          <p:cNvPr id="62479" name="Rectangle 15"/>
          <p:cNvSpPr>
            <a:spLocks noChangeAspect="1" noChangeArrowheads="1"/>
          </p:cNvSpPr>
          <p:nvPr/>
        </p:nvSpPr>
        <p:spPr bwMode="auto">
          <a:xfrm>
            <a:off x="4283075" y="6399213"/>
            <a:ext cx="201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Volume / a.u.</a:t>
            </a:r>
            <a:r>
              <a:rPr kumimoji="1" lang="en-US" altLang="ja-JP" sz="2400" b="1" i="0" u="none" strike="noStrike" kern="1200" cap="none" spc="0" normalizeH="0" baseline="3000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3</a:t>
            </a:r>
          </a:p>
        </p:txBody>
      </p:sp>
      <p:sp>
        <p:nvSpPr>
          <p:cNvPr id="62480" name="Rectangle 16"/>
          <p:cNvSpPr>
            <a:spLocks noChangeAspect="1" noChangeArrowheads="1"/>
          </p:cNvSpPr>
          <p:nvPr/>
        </p:nvSpPr>
        <p:spPr bwMode="auto">
          <a:xfrm>
            <a:off x="1608138" y="2073275"/>
            <a:ext cx="912812" cy="4357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62481" name="Rectangle 17"/>
          <p:cNvSpPr>
            <a:spLocks noChangeAspect="1" noChangeArrowheads="1"/>
          </p:cNvSpPr>
          <p:nvPr/>
        </p:nvSpPr>
        <p:spPr bwMode="auto">
          <a:xfrm rot="16200000">
            <a:off x="272256" y="3917157"/>
            <a:ext cx="17414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Energy / Ry</a:t>
            </a:r>
            <a:endParaRPr kumimoji="1" lang="en-US" altLang="ja-JP" sz="2400" b="1" i="0" u="none" strike="noStrike" kern="1200" cap="none" spc="0" normalizeH="0" baseline="30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62483" name="Rectangle 19"/>
          <p:cNvSpPr>
            <a:spLocks noChangeAspect="1" noChangeArrowheads="1"/>
          </p:cNvSpPr>
          <p:nvPr/>
        </p:nvSpPr>
        <p:spPr bwMode="auto">
          <a:xfrm>
            <a:off x="1347788" y="2559050"/>
            <a:ext cx="1219200" cy="39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-1160.138</a:t>
            </a:r>
          </a:p>
        </p:txBody>
      </p:sp>
      <p:sp>
        <p:nvSpPr>
          <p:cNvPr id="62484" name="Rectangle 20"/>
          <p:cNvSpPr>
            <a:spLocks noChangeAspect="1" noChangeArrowheads="1"/>
          </p:cNvSpPr>
          <p:nvPr/>
        </p:nvSpPr>
        <p:spPr bwMode="auto">
          <a:xfrm>
            <a:off x="1347788" y="313055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-1160.139</a:t>
            </a:r>
          </a:p>
        </p:txBody>
      </p:sp>
      <p:sp>
        <p:nvSpPr>
          <p:cNvPr id="62485" name="Rectangle 21"/>
          <p:cNvSpPr>
            <a:spLocks noChangeAspect="1" noChangeArrowheads="1"/>
          </p:cNvSpPr>
          <p:nvPr/>
        </p:nvSpPr>
        <p:spPr bwMode="auto">
          <a:xfrm>
            <a:off x="1347788" y="370205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-1160.140</a:t>
            </a:r>
          </a:p>
        </p:txBody>
      </p:sp>
      <p:sp>
        <p:nvSpPr>
          <p:cNvPr id="62486" name="Rectangle 22"/>
          <p:cNvSpPr>
            <a:spLocks noChangeAspect="1" noChangeArrowheads="1"/>
          </p:cNvSpPr>
          <p:nvPr/>
        </p:nvSpPr>
        <p:spPr bwMode="auto">
          <a:xfrm>
            <a:off x="1347788" y="4297363"/>
            <a:ext cx="1219200" cy="395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-1160.141</a:t>
            </a:r>
          </a:p>
        </p:txBody>
      </p:sp>
      <p:sp>
        <p:nvSpPr>
          <p:cNvPr id="62487" name="Rectangle 23"/>
          <p:cNvSpPr>
            <a:spLocks noChangeAspect="1" noChangeArrowheads="1"/>
          </p:cNvSpPr>
          <p:nvPr/>
        </p:nvSpPr>
        <p:spPr bwMode="auto">
          <a:xfrm>
            <a:off x="1347788" y="4867275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-1160.142</a:t>
            </a:r>
          </a:p>
        </p:txBody>
      </p:sp>
      <p:sp>
        <p:nvSpPr>
          <p:cNvPr id="62488" name="Rectangle 24"/>
          <p:cNvSpPr>
            <a:spLocks noChangeAspect="1" noChangeArrowheads="1"/>
          </p:cNvSpPr>
          <p:nvPr/>
        </p:nvSpPr>
        <p:spPr bwMode="auto">
          <a:xfrm>
            <a:off x="1347788" y="5448300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-1160.143</a:t>
            </a:r>
          </a:p>
        </p:txBody>
      </p:sp>
      <p:sp>
        <p:nvSpPr>
          <p:cNvPr id="62489" name="Rectangle 25"/>
          <p:cNvSpPr>
            <a:spLocks noChangeAspect="1" noChangeArrowheads="1"/>
          </p:cNvSpPr>
          <p:nvPr/>
        </p:nvSpPr>
        <p:spPr bwMode="auto">
          <a:xfrm>
            <a:off x="1347788" y="6029325"/>
            <a:ext cx="121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ＭＳ Ｐゴシック" pitchFamily="50" charset="-128"/>
                <a:cs typeface="+mn-cs"/>
              </a:rPr>
              <a:t>-1160.144</a:t>
            </a:r>
          </a:p>
        </p:txBody>
      </p:sp>
      <p:sp>
        <p:nvSpPr>
          <p:cNvPr id="62490" name="Rectangle 26"/>
          <p:cNvSpPr>
            <a:spLocks noChangeAspect="1" noChangeArrowheads="1"/>
          </p:cNvSpPr>
          <p:nvPr/>
        </p:nvSpPr>
        <p:spPr bwMode="auto">
          <a:xfrm>
            <a:off x="4975225" y="1962150"/>
            <a:ext cx="396875" cy="1968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62491" name="Rectangle 27"/>
          <p:cNvSpPr>
            <a:spLocks noChangeAspect="1" noChangeArrowheads="1"/>
          </p:cNvSpPr>
          <p:nvPr/>
        </p:nvSpPr>
        <p:spPr bwMode="auto">
          <a:xfrm>
            <a:off x="4479925" y="2246313"/>
            <a:ext cx="3071813" cy="395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2282247-2EE6-52DA-E831-51B6EE7134B0}"/>
              </a:ext>
            </a:extLst>
          </p:cNvPr>
          <p:cNvSpPr txBox="1"/>
          <p:nvPr/>
        </p:nvSpPr>
        <p:spPr>
          <a:xfrm>
            <a:off x="215900" y="850900"/>
            <a:ext cx="87703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/>
              <a:t>分子構造や結晶構造 </a:t>
            </a:r>
            <a:r>
              <a:rPr kumimoji="1" lang="en-US" altLang="ja-JP" dirty="0"/>
              <a:t>(</a:t>
            </a:r>
            <a:r>
              <a:rPr kumimoji="1" lang="ja-JP" altLang="en-US" dirty="0"/>
              <a:t>記述子</a:t>
            </a:r>
            <a:r>
              <a:rPr kumimoji="1" lang="en-US" altLang="ja-JP" dirty="0"/>
              <a:t>)</a:t>
            </a:r>
            <a:r>
              <a:rPr kumimoji="1" lang="ja-JP" altLang="en-US" dirty="0"/>
              <a:t> を与えて 全エネルギー </a:t>
            </a:r>
            <a:r>
              <a:rPr kumimoji="1" lang="en-US" altLang="ja-JP" dirty="0"/>
              <a:t>(</a:t>
            </a:r>
            <a:r>
              <a:rPr kumimoji="1" lang="ja-JP" altLang="en-US" dirty="0"/>
              <a:t>目的関数</a:t>
            </a:r>
            <a:r>
              <a:rPr kumimoji="1" lang="en-US" altLang="ja-JP" dirty="0"/>
              <a:t>)</a:t>
            </a:r>
            <a:r>
              <a:rPr kumimoji="1" lang="ja-JP" altLang="en-US" dirty="0"/>
              <a:t> を計算する</a:t>
            </a:r>
            <a:r>
              <a:rPr kumimoji="1" lang="en-US" altLang="ja-JP" dirty="0"/>
              <a:t>:</a:t>
            </a:r>
            <a:r>
              <a:rPr kumimoji="1" lang="ja-JP" altLang="en-US" dirty="0"/>
              <a:t> 量子計算</a:t>
            </a:r>
            <a:endParaRPr kumimoji="1" lang="en-US" altLang="ja-JP" dirty="0"/>
          </a:p>
          <a:p>
            <a:r>
              <a:rPr lang="ja-JP" altLang="en-US" dirty="0"/>
              <a:t>　　構造を変化させ、全エネルギーが最小になる構造が最安定構造である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77D22D2-87F2-A8C6-BAB3-FA106B1964F9}"/>
              </a:ext>
            </a:extLst>
          </p:cNvPr>
          <p:cNvSpPr txBox="1"/>
          <p:nvPr/>
        </p:nvSpPr>
        <p:spPr>
          <a:xfrm>
            <a:off x="312714" y="1719422"/>
            <a:ext cx="8711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solidFill>
                  <a:srgbClr val="FF0000"/>
                </a:solidFill>
              </a:rPr>
              <a:t>結晶</a:t>
            </a:r>
            <a:r>
              <a:rPr kumimoji="1" lang="en-US" altLang="ja-JP" b="1" dirty="0">
                <a:solidFill>
                  <a:srgbClr val="FF0000"/>
                </a:solidFill>
              </a:rPr>
              <a:t>Si</a:t>
            </a:r>
            <a:r>
              <a:rPr kumimoji="1" lang="ja-JP" altLang="en-US" b="1" dirty="0">
                <a:solidFill>
                  <a:srgbClr val="FF0000"/>
                </a:solidFill>
              </a:rPr>
              <a:t>の単位格子体積を変えながら全エネルギーを第一原理量子計算で計算した例</a:t>
            </a:r>
            <a:r>
              <a:rPr kumimoji="1" lang="en-US" altLang="ja-JP" b="1" dirty="0">
                <a:solidFill>
                  <a:srgbClr val="FF0000"/>
                </a:solidFill>
              </a:rPr>
              <a:t>: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複雑な結晶の構造緩和： </a:t>
            </a:r>
            <a:r>
              <a:rPr lang="en-US" altLang="ja-JP" sz="3600" b="1" dirty="0">
                <a:solidFill>
                  <a:srgbClr val="0000FF"/>
                </a:solidFill>
              </a:rPr>
              <a:t>12CaO</a:t>
            </a:r>
            <a:r>
              <a:rPr lang="ja-JP" altLang="en-US" sz="3600" b="1" dirty="0">
                <a:solidFill>
                  <a:srgbClr val="0000FF"/>
                </a:solidFill>
              </a:rPr>
              <a:t>･</a:t>
            </a:r>
            <a:r>
              <a:rPr lang="en-US" altLang="ja-JP" sz="3600" b="1" dirty="0">
                <a:solidFill>
                  <a:srgbClr val="0000FF"/>
                </a:solidFill>
              </a:rPr>
              <a:t>7Al</a:t>
            </a:r>
            <a:r>
              <a:rPr lang="en-US" altLang="ja-JP" sz="3600" b="1" baseline="-25000" dirty="0">
                <a:solidFill>
                  <a:srgbClr val="0000FF"/>
                </a:solidFill>
              </a:rPr>
              <a:t>2</a:t>
            </a:r>
            <a:r>
              <a:rPr lang="en-US" altLang="ja-JP" sz="3600" b="1" dirty="0">
                <a:solidFill>
                  <a:srgbClr val="0000FF"/>
                </a:solidFill>
              </a:rPr>
              <a:t>O</a:t>
            </a:r>
            <a:r>
              <a:rPr lang="en-US" altLang="ja-JP" sz="3600" b="1" baseline="-25000" dirty="0">
                <a:solidFill>
                  <a:srgbClr val="0000FF"/>
                </a:solidFill>
              </a:rPr>
              <a:t>3</a:t>
            </a:r>
          </a:p>
        </p:txBody>
      </p:sp>
      <p:pic>
        <p:nvPicPr>
          <p:cNvPr id="65539" name="Picture 3" descr="D:\My Documents\論文・発表\学会発表\2006セラ協関東支部秋季教室\講義資料\C12A7-VASP-Relaxation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207" y="1160462"/>
            <a:ext cx="5715000" cy="569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F3C5D82-3196-00A8-A8BB-9CAD8CF48A1E}"/>
              </a:ext>
            </a:extLst>
          </p:cNvPr>
          <p:cNvSpPr txBox="1"/>
          <p:nvPr/>
        </p:nvSpPr>
        <p:spPr>
          <a:xfrm>
            <a:off x="99354" y="807720"/>
            <a:ext cx="7330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solidFill>
                  <a:srgbClr val="FF0000"/>
                </a:solidFill>
              </a:rPr>
              <a:t>格子定数だけでなく、原子の座標も変えながら</a:t>
            </a:r>
            <a:r>
              <a:rPr kumimoji="1" lang="ja-JP" altLang="en-US" b="1">
                <a:solidFill>
                  <a:srgbClr val="FF0000"/>
                </a:solidFill>
              </a:rPr>
              <a:t>全エネルギーを最小化する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471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A623606-5FB5-6BCB-631C-5CFF2BE30401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回帰は最小化問題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最小二乗法</a:t>
            </a:r>
            <a:endParaRPr lang="en-US" altLang="ja-JP" sz="3600" b="1" dirty="0">
              <a:solidFill>
                <a:srgbClr val="0000FF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4C5E85D-1D7E-CC33-0739-8509460BAF3F}"/>
              </a:ext>
            </a:extLst>
          </p:cNvPr>
          <p:cNvSpPr txBox="1"/>
          <p:nvPr/>
        </p:nvSpPr>
        <p:spPr>
          <a:xfrm>
            <a:off x="192595" y="838200"/>
            <a:ext cx="87588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問題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あるデータの組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,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y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),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・・・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(</a:t>
            </a:r>
            <a:r>
              <a:rPr kumimoji="1" lang="en-US" altLang="ja-JP" sz="2000" b="1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1" i="0" u="none" strike="noStrike" kern="1200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, </a:t>
            </a:r>
            <a:r>
              <a:rPr kumimoji="1" lang="en-US" altLang="ja-JP" sz="2000" b="1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y</a:t>
            </a:r>
            <a:r>
              <a:rPr kumimoji="1" lang="en-US" altLang="ja-JP" sz="2000" b="1" i="0" u="none" strike="noStrike" kern="1200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n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が理論式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a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+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bx</a:t>
            </a:r>
            <a:r>
              <a:rPr kumimoji="1" lang="en-US" altLang="ja-JP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に</a:t>
            </a:r>
            <a:br>
              <a:rPr kumimoji="1" lang="en-US" altLang="ja-JP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　　　従うことがわかっている。未知変数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a</a:t>
            </a:r>
            <a:r>
              <a:rPr kumimoji="1" lang="en-US" altLang="ja-JP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と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b</a:t>
            </a:r>
            <a:r>
              <a:rPr kumimoji="1" lang="en-US" altLang="ja-JP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0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を求めよ。</a:t>
            </a:r>
            <a:endParaRPr kumimoji="1" lang="en-US" altLang="ja-JP" sz="20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b="1" dirty="0">
                <a:latin typeface="Times New Roman"/>
                <a:ea typeface="ＭＳ Ｐゴシック"/>
              </a:rPr>
              <a:t>　　　　ただし、データ </a:t>
            </a:r>
            <a:r>
              <a:rPr lang="en-US" altLang="ja-JP" sz="2000" b="1" dirty="0">
                <a:latin typeface="Times New Roman"/>
                <a:ea typeface="ＭＳ Ｐゴシック"/>
              </a:rPr>
              <a:t>(</a:t>
            </a:r>
            <a:r>
              <a:rPr lang="en-US" altLang="ja-JP" sz="2000" b="1" i="1" dirty="0" err="1">
                <a:latin typeface="Times New Roman"/>
                <a:ea typeface="ＭＳ Ｐゴシック"/>
              </a:rPr>
              <a:t>y</a:t>
            </a:r>
            <a:r>
              <a:rPr lang="en-US" altLang="ja-JP" sz="2000" b="1" baseline="-25000" dirty="0" err="1">
                <a:latin typeface="Times New Roman"/>
                <a:ea typeface="ＭＳ Ｐゴシック"/>
              </a:rPr>
              <a:t>i</a:t>
            </a:r>
            <a:r>
              <a:rPr lang="en-US" altLang="ja-JP" sz="2000" b="1" dirty="0">
                <a:latin typeface="Times New Roman"/>
                <a:ea typeface="ＭＳ Ｐゴシック"/>
              </a:rPr>
              <a:t>)</a:t>
            </a:r>
            <a:r>
              <a:rPr lang="ja-JP" altLang="en-US" sz="2000" b="1" dirty="0">
                <a:latin typeface="Times New Roman"/>
                <a:ea typeface="ＭＳ Ｐゴシック"/>
              </a:rPr>
              <a:t> には誤差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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I</a:t>
            </a:r>
            <a:r>
              <a:rPr kumimoji="1" lang="ja-JP" altLang="en-US" sz="2000" b="1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 </a:t>
            </a:r>
            <a:r>
              <a:rPr lang="ja-JP" altLang="en-US" sz="2000" b="1" dirty="0">
                <a:latin typeface="Times New Roman"/>
                <a:ea typeface="ＭＳ Ｐゴシック"/>
              </a:rPr>
              <a:t>が含まれている</a:t>
            </a:r>
            <a:r>
              <a:rPr lang="en-US" altLang="ja-JP" sz="2000" b="1" dirty="0">
                <a:latin typeface="Times New Roman"/>
                <a:ea typeface="ＭＳ Ｐゴシック"/>
              </a:rPr>
              <a:t>:</a:t>
            </a:r>
            <a:r>
              <a:rPr lang="ja-JP" altLang="en-US" sz="2000" b="1" dirty="0">
                <a:latin typeface="Times New Roman"/>
                <a:ea typeface="ＭＳ Ｐゴシック"/>
              </a:rPr>
              <a:t> </a:t>
            </a:r>
            <a:r>
              <a:rPr kumimoji="1" lang="en-US" altLang="ja-JP" sz="2000" b="1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y</a:t>
            </a:r>
            <a:r>
              <a:rPr kumimoji="1" lang="en-US" altLang="ja-JP" sz="2000" b="1" i="0" u="none" strike="noStrike" kern="1200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=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f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</a:t>
            </a:r>
            <a:r>
              <a:rPr kumimoji="1" lang="en-US" altLang="ja-JP" sz="20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x</a:t>
            </a:r>
            <a:r>
              <a:rPr kumimoji="1" lang="en-US" altLang="ja-JP" sz="2000" b="1" i="0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i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en-US" altLang="ja-JP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+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</a:t>
            </a:r>
            <a:r>
              <a:rPr kumimoji="1" lang="en-US" altLang="ja-JP" sz="2000" b="1" i="0" u="none" strike="noStrike" kern="1200" cap="none" spc="0" normalizeH="0" baseline="-25000" noProof="0" dirty="0" err="1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i</a:t>
            </a:r>
            <a:r>
              <a:rPr kumimoji="1" lang="ja-JP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/>
                <a:ea typeface="ＭＳ Ｐゴシック"/>
                <a:cs typeface="+mn-cs"/>
                <a:sym typeface="Symbol" panose="05050102010706020507" pitchFamily="18" charset="2"/>
              </a:rPr>
              <a:t> </a:t>
            </a:r>
            <a:endParaRPr kumimoji="1" lang="ja-JP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12F38A3B-6DBE-188A-7DD8-23B2DA3E2D62}"/>
                  </a:ext>
                </a:extLst>
              </p:cNvPr>
              <p:cNvSpPr txBox="1"/>
              <p:nvPr/>
            </p:nvSpPr>
            <p:spPr>
              <a:xfrm>
                <a:off x="515551" y="2343988"/>
                <a:ext cx="8628449" cy="3982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直観的に、以下の最小化問題を解けばいいと見当がつく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・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kumimoji="1" lang="ja-JP" altLang="en-US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kumimoji="1" lang="ja-JP" altLang="en-US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max</m:t>
                        </m:r>
                      </m:e>
                      <m:lim>
                        <m:sSub>
                          <m:sSubPr>
                            <m:ctrlP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ja-JP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lim>
                    </m:limLow>
                    <m:d>
                      <m:dPr>
                        <m:begChr m:val="|"/>
                        <m:endChr m:val="|"/>
                        <m:ctrlP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𝑓</m:t>
                        </m:r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(</m:t>
                        </m:r>
                        <m:sSub>
                          <m:sSub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)</m:t>
                        </m:r>
                        <m: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を最小化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: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ミニマックス近似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・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L1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ノルム　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</a:t>
                </a:r>
                <a:r>
                  <a:rPr kumimoji="1" lang="en-US" altLang="ja-JP" sz="2000" b="1" i="0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Σ|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–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|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を最小化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　　　プログラムが比較的面倒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・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L2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ノルム 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ユークリッド距離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の二乗　</a:t>
                </a:r>
                <a:r>
                  <a:rPr kumimoji="1" lang="en-US" altLang="ja-JP" sz="20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Σ(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–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を最小化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最小二乗法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　　　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(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線形最適化では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)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 プログラムが非常に簡単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3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:r>
                  <a:rPr kumimoji="1" lang="en-US" altLang="ja-JP" sz="3200" i="0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L</a:t>
                </a:r>
                <a:r>
                  <a:rPr kumimoji="1" lang="en-US" altLang="ja-JP" sz="3200" i="1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p</a:t>
                </a:r>
                <a:r>
                  <a:rPr kumimoji="1" lang="ja-JP" altLang="en-US" sz="3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ノルム</a:t>
                </a:r>
                <a:r>
                  <a:rPr kumimoji="1" lang="en-US" altLang="ja-JP" sz="3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3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3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[</a:t>
                </a:r>
                <a:r>
                  <a:rPr kumimoji="1" lang="en-US" altLang="ja-JP" sz="3200" i="0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Σ|</a:t>
                </a:r>
                <a:r>
                  <a:rPr kumimoji="1" lang="en-US" altLang="ja-JP" sz="3200" i="1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3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3200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3200" i="0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32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– </a:t>
                </a:r>
                <a:r>
                  <a:rPr kumimoji="1" lang="en-US" altLang="ja-JP" sz="3200" i="1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3200" i="0" u="none" strike="noStrike" kern="1200" cap="none" spc="0" normalizeH="0" baseline="-2500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3200" i="0" u="none" strike="noStrike" kern="120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|</a:t>
                </a:r>
                <a:r>
                  <a:rPr kumimoji="1" lang="en-US" altLang="ja-JP" sz="3200" i="1" u="none" strike="noStrike" kern="1200" cap="none" spc="0" normalizeH="0" baseline="30000" noProof="0" dirty="0" err="1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p</a:t>
                </a:r>
                <a:r>
                  <a:rPr kumimoji="1" lang="en-US" altLang="ja-JP" sz="3200" u="none" strike="noStrike" kern="1200" cap="none" spc="0" normalizeH="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]</a:t>
                </a:r>
                <a:r>
                  <a:rPr kumimoji="1" lang="en-US" altLang="ja-JP" sz="3200" u="none" strike="noStrike" kern="1200" cap="none" spc="0" normalizeH="0" baseline="3000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1/</a:t>
                </a:r>
                <a:r>
                  <a:rPr kumimoji="1" lang="en-US" altLang="ja-JP" sz="3200" i="1" u="none" strike="noStrike" kern="1200" cap="none" spc="0" normalizeH="0" baseline="30000" noProof="0" dirty="0">
                    <a:ln>
                      <a:noFill/>
                    </a:ln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p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3200" b="1" i="1" baseline="30000" dirty="0">
                    <a:solidFill>
                      <a:srgbClr val="FF0000"/>
                    </a:solidFill>
                    <a:latin typeface="Times New Roman"/>
                    <a:ea typeface="ＭＳ Ｐゴシック"/>
                  </a:rPr>
                  <a:t>	</a:t>
                </a:r>
                <a:r>
                  <a:rPr kumimoji="1" lang="en-US" altLang="ja-JP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f</a:t>
                </a:r>
                <a:r>
                  <a:rPr kumimoji="1" lang="en-US" altLang="ja-JP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32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32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lang="en-US" altLang="ja-JP" sz="3200" b="1" dirty="0">
                    <a:solidFill>
                      <a:srgbClr val="FF0000"/>
                    </a:solidFill>
                    <a:latin typeface="Times New Roman"/>
                    <a:ea typeface="ＭＳ Ｐゴシック"/>
                  </a:rPr>
                  <a:t>:</a:t>
                </a:r>
                <a:r>
                  <a:rPr lang="ja-JP" altLang="en-US" sz="3200" b="1" dirty="0">
                    <a:solidFill>
                      <a:srgbClr val="FF0000"/>
                    </a:solidFill>
                    <a:latin typeface="Times New Roman"/>
                    <a:ea typeface="ＭＳ Ｐゴシック"/>
                  </a:rPr>
                  <a:t> モデル</a:t>
                </a:r>
                <a:endParaRPr kumimoji="1" lang="en-US" altLang="ja-JP" sz="320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12F38A3B-6DBE-188A-7DD8-23B2DA3E2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551" y="2343988"/>
                <a:ext cx="8628449" cy="3982052"/>
              </a:xfrm>
              <a:prstGeom prst="rect">
                <a:avLst/>
              </a:prstGeom>
              <a:blipFill>
                <a:blip r:embed="rId3"/>
                <a:stretch>
                  <a:fillRect l="-777" t="-1225" b="-413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2161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ja-JP" altLang="en-US" sz="3600" b="1" dirty="0">
                <a:solidFill>
                  <a:srgbClr val="0000FF"/>
                </a:solidFill>
                <a:latin typeface="Times New Roman"/>
                <a:ea typeface="ＭＳ Ｐゴシック"/>
              </a:rPr>
              <a:t>ミニマックス近似</a:t>
            </a:r>
            <a:r>
              <a:rPr lang="en-US" altLang="ja-JP" sz="3600" b="1" dirty="0">
                <a:solidFill>
                  <a:srgbClr val="0000FF"/>
                </a:solidFill>
                <a:latin typeface="Times New Roman"/>
                <a:ea typeface="ＭＳ Ｐゴシック"/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多項式</a:t>
            </a:r>
            <a:endParaRPr lang="ja-JP" altLang="en-US" sz="3600" b="1" dirty="0">
              <a:solidFill>
                <a:srgbClr val="0000FF"/>
              </a:solidFill>
              <a:latin typeface="Times New Roman"/>
              <a:ea typeface="ＭＳ Ｐゴシック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841470" y="587075"/>
            <a:ext cx="13067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入門 数値計算</a:t>
            </a:r>
          </a:p>
        </p:txBody>
      </p:sp>
      <p:pic>
        <p:nvPicPr>
          <p:cNvPr id="848898" name="Picture 2" descr="自動生成された代替テキスト: y&#10;00・0&#10;y=j(x)&#10;0りd&#10;ミニマックス近似&#10;口、d&#10;0N6&#10;tO&#10;0.60&#10;0．目0&#10;っX&#10;.00&#10;00も&#10;ON・0-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26" y="1372349"/>
            <a:ext cx="3000375" cy="345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8899" name="Picture 3" descr="自動生成された代替テキスト: E(x)&#10;XO&#10;0.60&#10;0．日0&#10;UN・0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975" y="4948788"/>
            <a:ext cx="2886075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8900" name="Picture 4" descr="自動生成された代替テキスト: 図6・2区間【0,1］における／(x)＝がの2次の&#10;ミニマックス近似とその誤差曲線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975" y="6442359"/>
            <a:ext cx="3019425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89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86" y="1436946"/>
            <a:ext cx="385762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89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14" y="4799128"/>
            <a:ext cx="29622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8903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97" y="6442359"/>
            <a:ext cx="2638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テキスト ボックス 11"/>
              <p:cNvSpPr txBox="1"/>
              <p:nvPr/>
            </p:nvSpPr>
            <p:spPr>
              <a:xfrm>
                <a:off x="28077" y="692696"/>
                <a:ext cx="6813275" cy="88960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limLow>
                      <m:limLowPr>
                        <m:ctrlPr>
                          <a:rPr lang="ja-JP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ja-JP" alt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max</m:t>
                        </m:r>
                      </m:e>
                      <m:lim>
                        <m:sSub>
                          <m:sSub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lim>
                    </m:limLow>
                    <m:d>
                      <m:dPr>
                        <m:begChr m:val="|"/>
                        <m:endChr m:val="|"/>
                        <m:ctrlPr>
                          <a:rPr lang="ja-JP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ja-JP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ja-JP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)−</m:t>
                        </m:r>
                        <m:sSub>
                          <m:sSub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ja-JP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を最小にする </a:t>
                </a:r>
                <a:br>
                  <a:rPr kumimoji="1" lang="en-US" altLang="ja-JP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</a:br>
                <a:r>
                  <a:rPr kumimoji="1" lang="en-US" altLang="ja-JP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 =&gt;</a:t>
                </a:r>
                <a:r>
                  <a:rPr kumimoji="1" lang="ja-JP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ja-JP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ja-JP" alt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max</m:t>
                        </m:r>
                      </m:e>
                      <m:lim>
                        <m:sSub>
                          <m:sSub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lim>
                    </m:limLow>
                  </m:oMath>
                </a14:m>
                <a:r>
                  <a:rPr kumimoji="1" lang="en-US" altLang="ja-JP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ja-JP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ja-JP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ja-JP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)−</m:t>
                    </m:r>
                    <m:sSub>
                      <m:sSubPr>
                        <m:ctrlP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ja-JP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 =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ja-JP" altLang="en-US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ja-JP" altLang="en-US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max</m:t>
                        </m:r>
                      </m:e>
                      <m:lim>
                        <m:sSub>
                          <m:sSubPr>
                            <m:ctrlP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lim>
                    </m:limLow>
                  </m:oMath>
                </a14:m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ja-JP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ja-JP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ja-JP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ja-JP" altLang="en-US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となるように変数を調整する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</a:p>
            </p:txBody>
          </p:sp>
        </mc:Choice>
        <mc:Fallback xmlns="">
          <p:sp>
            <p:nvSpPr>
              <p:cNvPr id="12" name="テキスト ボックス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77" y="692696"/>
                <a:ext cx="6813275" cy="889603"/>
              </a:xfrm>
              <a:prstGeom prst="rect">
                <a:avLst/>
              </a:prstGeom>
              <a:blipFill>
                <a:blip r:embed="rId9"/>
                <a:stretch>
                  <a:fillRect t="-5479" b="-68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014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線形最小二乗法 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(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線形回帰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)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テキスト ボックス 13"/>
              <p:cNvSpPr txBox="1"/>
              <p:nvPr/>
            </p:nvSpPr>
            <p:spPr>
              <a:xfrm>
                <a:off x="138173" y="725422"/>
                <a:ext cx="8990553" cy="5730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線形問題</a:t>
                </a:r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</a:t>
                </a:r>
                <a:r>
                  <a:rPr kumimoji="1" lang="ja-JP" altLang="en-US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=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+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のように、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が</a:t>
                </a:r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未知変数 </a:t>
                </a:r>
                <a:r>
                  <a:rPr kumimoji="1" lang="en-US" altLang="ja-JP" sz="20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000" b="1" i="1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en-US" altLang="ja-JP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の線形関数</a:t>
                </a:r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になっている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b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:r>
                  <a:rPr lang="en-US" altLang="ja-JP" sz="2000" b="1" i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		</a:t>
                </a:r>
                <a:r>
                  <a:rPr lang="en-US" altLang="ja-JP" sz="2000" i="1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x</a:t>
                </a:r>
                <a:r>
                  <a:rPr lang="en-US" altLang="ja-JP" sz="2000" baseline="-25000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i</a:t>
                </a:r>
                <a:r>
                  <a:rPr lang="ja-JP" altLang="en-US" sz="2000" dirty="0">
                    <a:solidFill>
                      <a:srgbClr val="0000FF"/>
                    </a:solidFill>
                    <a:latin typeface="Times New Roman"/>
                    <a:ea typeface="ＭＳ Ｐゴシック"/>
                  </a:rPr>
                  <a:t> の</a:t>
                </a:r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線形関数である必要はない</a:t>
                </a:r>
                <a:endParaRPr kumimoji="1" lang="en-US" altLang="ja-JP" sz="2000" i="0" u="none" strike="noStrike" kern="1200" cap="none" spc="0" normalizeH="0" baseline="-2500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ja-JP" sz="2000" b="1" baseline="-25000" dirty="0">
                  <a:solidFill>
                    <a:srgbClr val="000000"/>
                  </a:solidFill>
                  <a:latin typeface="Times New Roman"/>
                  <a:ea typeface="ＭＳ Ｐゴシック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=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+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endParaRPr kumimoji="1" lang="en-US" altLang="ja-JP" sz="2000" b="1" i="0" u="none" strike="noStrike" kern="1200" cap="none" spc="0" normalizeH="0" baseline="-25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目的関数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Σ(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+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bx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–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</a:t>
                </a:r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を最小化</a:t>
                </a:r>
                <a:endParaRPr kumimoji="1" lang="en-US" altLang="ja-JP" sz="20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      </a:t>
                </a:r>
                <a:r>
                  <a:rPr kumimoji="1" lang="en-US" altLang="ja-JP" sz="200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d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/d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2Σ(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+ 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bx</a:t>
                </a:r>
                <a:r>
                  <a:rPr kumimoji="1" lang="en-US" altLang="ja-JP" sz="20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– 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   = 2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an   +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Σ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– 2Σ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 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 0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      </a:t>
                </a:r>
                <a:r>
                  <a:rPr kumimoji="1" lang="en-US" altLang="ja-JP" sz="200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d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/</a:t>
                </a:r>
                <a:r>
                  <a:rPr kumimoji="1" lang="en-US" altLang="ja-JP" sz="200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d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2Σ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+ 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bx</a:t>
                </a:r>
                <a:r>
                  <a:rPr kumimoji="1" lang="en-US" altLang="ja-JP" sz="20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– </a:t>
                </a:r>
                <a:r>
                  <a:rPr kumimoji="1" lang="en-US" altLang="ja-JP" sz="2000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= 2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Σ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+ 2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Σ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– 2Σ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0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※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n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･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   </a:t>
                </a:r>
                <a:r>
                  <a:rPr kumimoji="1" lang="ja-JP" altLang="en-US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+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2Σ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･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 2Σ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　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2Σ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･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+ 2Σ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2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･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 2Σ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		</a:t>
                </a: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の連立方程式を解けばよい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ja-JP" sz="2000" b="1" baseline="-25000" dirty="0">
                  <a:solidFill>
                    <a:srgbClr val="000000"/>
                  </a:solidFill>
                  <a:latin typeface="Times New Roman"/>
                  <a:ea typeface="ＭＳ Ｐゴシック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2000" b="1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行列で表したほうが見通しがいい</a:t>
                </a:r>
                <a:endParaRPr lang="en-US" altLang="ja-JP" sz="2000" b="1" dirty="0">
                  <a:solidFill>
                    <a:srgbClr val="000000"/>
                  </a:solidFill>
                  <a:latin typeface="Times New Roman"/>
                  <a:ea typeface="ＭＳ Ｐゴシック"/>
                </a:endParaRP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kumimoji="1" lang="pt-BR" altLang="ja-JP" sz="20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pt-BR" altLang="ja-JP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20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𝑛</m:t>
                                </m:r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kumimoji="1" lang="pt-BR" altLang="ja-JP" sz="20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>
                                      <m:sSubPr>
                                        <m:ctrlPr>
                                          <a:rPr kumimoji="1" lang="pt-BR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en-US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mr>
                            <m:m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kumimoji="1" lang="pt-BR" altLang="ja-JP" sz="20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>
                                      <m:sSubPr>
                                        <m:ctrlPr>
                                          <a:rPr kumimoji="1" lang="pt-BR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en-US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kumimoji="1" lang="pt-BR" altLang="ja-JP" sz="20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Sup>
                                      <m:sSubSupPr>
                                        <m:ctrlPr>
                                          <a:rPr kumimoji="1" lang="pt-BR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kumimoji="1" lang="en-US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kumimoji="1" lang="en-US" altLang="ja-JP" sz="20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e>
                                </m:nary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kumimoji="1" lang="pt-BR" altLang="ja-JP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kumimoji="1" lang="pt-BR" altLang="ja-JP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𝑎</m:t>
                              </m:r>
                            </m:num>
                            <m:den>
                              <m:r>
                                <a:rPr kumimoji="1" lang="en-US" altLang="ja-JP" sz="20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𝑏</m:t>
                              </m:r>
                            </m:den>
                          </m:f>
                        </m:e>
                      </m:d>
                      <m:r>
                        <a:rPr kumimoji="1" lang="en-US" altLang="ja-JP" sz="20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cs typeface="+mn-cs"/>
                        </a:rPr>
                        <m:t>=</m:t>
                      </m:r>
                      <m:d>
                        <m:dPr>
                          <m:ctrlPr>
                            <a:rPr kumimoji="1" lang="pt-BR" altLang="ja-JP" sz="20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cs typeface="+mn-cs"/>
                            </a:rPr>
                          </m:ctrlPr>
                        </m:dPr>
                        <m:e>
                          <m:f>
                            <m:fPr>
                              <m:type m:val="noBar"/>
                              <m:ctrlPr>
                                <a:rPr kumimoji="1" lang="pt-BR" altLang="ja-JP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pt-BR" altLang="ja-JP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kumimoji="1" lang="pt-BR" altLang="ja-JP" sz="20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en-US" altLang="ja-JP" sz="20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kumimoji="1" lang="en-US" altLang="ja-JP" sz="20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num>
                            <m:den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pt-BR" altLang="ja-JP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FF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kumimoji="1" lang="pt-BR" altLang="ja-JP" sz="20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en-US" altLang="ja-JP" sz="20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1" lang="en-US" altLang="ja-JP" sz="20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kumimoji="1" lang="pt-BR" altLang="ja-JP" sz="20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en-US" altLang="ja-JP" sz="20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kumimoji="1" lang="en-US" altLang="ja-JP" sz="20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FF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den>
                          </m:f>
                        </m:e>
                      </m:d>
                    </m:oMath>
                  </m:oMathPara>
                </a14:m>
                <a:endParaRPr kumimoji="1" lang="ja-JP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２ｘ２の行列方程式を解けば、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b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が求まる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4" name="テキスト ボックス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173" y="725422"/>
                <a:ext cx="8990553" cy="5730864"/>
              </a:xfrm>
              <a:prstGeom prst="rect">
                <a:avLst/>
              </a:prstGeom>
              <a:blipFill>
                <a:blip r:embed="rId3"/>
                <a:stretch>
                  <a:fillRect l="-746" t="-745" b="-106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447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69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Program: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lsq-line.py</a:t>
            </a:r>
            <a:endParaRPr kumimoji="1" lang="ja-JP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6B7DA9-5B82-4787-8436-CCFFD7F8DB7F}"/>
              </a:ext>
            </a:extLst>
          </p:cNvPr>
          <p:cNvSpPr txBox="1"/>
          <p:nvPr/>
        </p:nvSpPr>
        <p:spPr>
          <a:xfrm>
            <a:off x="46861" y="692696"/>
            <a:ext cx="45272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場所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]\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tkprog_tutorial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\regression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Usage: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 lsq-line.py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input_path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BCD4197-6881-479C-9048-FD502D9F9E75}"/>
              </a:ext>
            </a:extLst>
          </p:cNvPr>
          <p:cNvSpPr txBox="1"/>
          <p:nvPr/>
        </p:nvSpPr>
        <p:spPr>
          <a:xfrm>
            <a:off x="238676" y="1923654"/>
            <a:ext cx="41122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dirty="0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python lsq-line.py </a:t>
            </a:r>
            <a:r>
              <a:rPr lang="en-US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random-poly.xlsx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3C81C1-E834-49FE-90AC-BDA406AC50FD}"/>
              </a:ext>
            </a:extLst>
          </p:cNvPr>
          <p:cNvSpPr txBox="1"/>
          <p:nvPr/>
        </p:nvSpPr>
        <p:spPr>
          <a:xfrm>
            <a:off x="4619165" y="1923654"/>
            <a:ext cx="3969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dirty="0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python lsq-line.py </a:t>
            </a:r>
            <a:r>
              <a:rPr lang="en-US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random-sin.xlsx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64C5139-2D61-CE1B-EFF9-640BCF429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96" y="2438315"/>
            <a:ext cx="4146710" cy="344352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16E48F81-CF7E-A13F-66AD-4A2BB445CB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414667"/>
            <a:ext cx="4146710" cy="344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49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線形最小二乗法</a:t>
            </a:r>
            <a:r>
              <a:rPr lang="en-US" altLang="ja-JP" dirty="0"/>
              <a:t>:</a:t>
            </a:r>
            <a:r>
              <a:rPr lang="ja-JP" altLang="en-US" dirty="0"/>
              <a:t> 多項式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0" y="716090"/>
                <a:ext cx="9001824" cy="59742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kumimoji="1" lang="ja-JP" alt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kumimoji="1" lang="ja-JP" altLang="en-US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sSup>
                      <m:sSup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⋯+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sSup>
                      <m:sSup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</m:sSup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sSup>
                          <m:sSupPr>
                            <m:ctrlP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p>
                        </m:sSup>
                      </m:e>
                    </m:nary>
                  </m:oMath>
                </a14:m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　　これも、</a:t>
                </a:r>
                <a:r>
                  <a:rPr lang="en-US" altLang="ja-JP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f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lang="en-US" altLang="ja-JP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は </a:t>
                </a:r>
                <a:r>
                  <a:rPr lang="en-US" altLang="ja-JP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a</a:t>
                </a:r>
                <a:r>
                  <a:rPr lang="en-US" altLang="ja-JP" i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i</a:t>
                </a:r>
                <a:r>
                  <a:rPr lang="ja-JP" alt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に関する線形関数</a:t>
                </a:r>
                <a:endParaRPr lang="en-US" altLang="ja-JP" dirty="0">
                  <a:solidFill>
                    <a:srgbClr val="FF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　　　　　　　</a:t>
                </a:r>
                <a:r>
                  <a:rPr lang="en-US" altLang="ja-JP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f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lang="en-US" altLang="ja-JP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は </a:t>
                </a:r>
                <a:r>
                  <a:rPr lang="en-US" altLang="ja-JP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</a:t>
                </a: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に関する非線形関数 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lang="en-US" altLang="ja-JP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p</a:t>
                </a: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次多項式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目的関数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ja-JP" sz="2400" b="1" i="1" dirty="0" smtClean="0">
                                    <a:solidFill>
                                      <a:srgbClr val="000000"/>
                                    </a:solidFill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altLang="ja-JP" sz="2400" b="1" baseline="-25000" dirty="0">
                                    <a:solidFill>
                                      <a:srgbClr val="000000"/>
                                    </a:solidFill>
                                  </a:rPr>
                                  <m:t>j</m:t>
                                </m:r>
                              </m:e>
                              <m:sup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p>
                            </m:sSup>
                          </m:e>
                        </m:nary>
                        <m:r>
                          <m:rPr>
                            <m:nor/>
                          </m:rPr>
                          <a:rPr lang="ja-JP" altLang="en-US" sz="24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i="0" baseline="-25000" dirty="0" smtClean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="1" baseline="30000" dirty="0">
                            <a:solidFill>
                              <a:srgbClr val="000000"/>
                            </a:solidFill>
                          </a:rPr>
                          <m:t>2</m:t>
                        </m:r>
                      </m:e>
                    </m:nary>
                  </m:oMath>
                </a14:m>
                <a:r>
                  <a:rPr kumimoji="1" lang="ja-JP" altLang="en-US" sz="24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を最小化</a:t>
                </a:r>
                <a:endParaRPr kumimoji="1" lang="en-US" altLang="ja-JP" sz="24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𝑑𝑆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ja-JP" sz="2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den>
                    </m:f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sSup>
                          <m:sSup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00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</m:e>
                          <m:sup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ja-JP" sz="2400" b="1" i="1" dirty="0">
                                    <a:solidFill>
                                      <a:srgbClr val="000000"/>
                                    </a:solidFill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altLang="ja-JP" sz="2400" b="1" baseline="-25000" dirty="0">
                                    <a:solidFill>
                                      <a:srgbClr val="000000"/>
                                    </a:solidFill>
                                  </a:rPr>
                                  <m:t>j</m:t>
                                </m:r>
                              </m:e>
                              <m:sup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p>
                            </m:sSup>
                          </m:e>
                        </m:nary>
                        <m:r>
                          <m:rPr>
                            <m:nor/>
                          </m:rPr>
                          <a:rPr lang="ja-JP" altLang="en-US" sz="24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nary>
                  </m:oMath>
                </a14:m>
                <a:r>
                  <a:rPr lang="en-US" altLang="ja-JP" sz="2400" b="1" i="1" baseline="30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=0, 1,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4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p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a:rPr lang="ja-JP" altLang="en-US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sSup>
                              <m:sSup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ja-JP" sz="2400" b="1" i="1" dirty="0">
                                    <a:solidFill>
                                      <a:srgbClr val="000000"/>
                                    </a:solidFill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altLang="ja-JP" sz="2400" b="1" baseline="-25000" dirty="0">
                                    <a:solidFill>
                                      <a:srgbClr val="000000"/>
                                    </a:solidFill>
                                  </a:rPr>
                                  <m:t>j</m:t>
                                </m:r>
                              </m:e>
                              <m:sup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ja-JP" sz="24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nary>
                        <m:r>
                          <m:rPr>
                            <m:nor/>
                          </m:rPr>
                          <a:rPr lang="ja-JP" altLang="en-US" sz="24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sSup>
                          <m:sSup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00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</m:e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nary>
                  </m:oMath>
                </a14:m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	※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  <m:e>
                            <m:sSup>
                              <m:sSupPr>
                                <m:ctrlP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ja-JP" sz="2400" b="1" i="1" dirty="0">
                                    <a:solidFill>
                                      <a:srgbClr val="FF0000"/>
                                    </a:solidFill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altLang="ja-JP" sz="2400" b="1" baseline="-25000" dirty="0">
                                    <a:solidFill>
                                      <a:srgbClr val="FF0000"/>
                                    </a:solidFill>
                                  </a:rPr>
                                  <m:t>j</m:t>
                                </m:r>
                              </m:e>
                              <m:sup>
                                <m: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nary>
                      </m:e>
                    </m:nary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FF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FF0000"/>
                            </a:solidFill>
                          </a:rPr>
                          <m:t>j</m:t>
                        </m:r>
                        <m:sSup>
                          <m:sSupPr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FF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FF0000"/>
                                </a:solidFill>
                              </a:rPr>
                              <m:t>j</m:t>
                            </m:r>
                          </m:e>
                          <m:sup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nary>
                  </m:oMath>
                </a14:m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ja-JP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716090"/>
                <a:ext cx="9001824" cy="5974270"/>
              </a:xfrm>
              <a:prstGeom prst="rect">
                <a:avLst/>
              </a:prstGeom>
              <a:blipFill>
                <a:blip r:embed="rId3"/>
                <a:stretch>
                  <a:fillRect l="-101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517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線形最小二乗法</a:t>
            </a:r>
            <a:r>
              <a:rPr lang="en-US" altLang="ja-JP" dirty="0"/>
              <a:t>:</a:t>
            </a:r>
            <a:r>
              <a:rPr lang="ja-JP" altLang="en-US" dirty="0"/>
              <a:t> 多項式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35496" y="891540"/>
                <a:ext cx="9299004" cy="57607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  <m:e>
                            <m:sSup>
                              <m:sSup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ja-JP" sz="2400" b="1" i="1" dirty="0">
                                    <a:solidFill>
                                      <a:srgbClr val="000000"/>
                                    </a:solidFill>
                                  </a:rPr>
                                  <m:t>x</m:t>
                                </m:r>
                                <m:r>
                                  <m:rPr>
                                    <m:nor/>
                                  </m:rPr>
                                  <a:rPr lang="en-US" altLang="ja-JP" sz="2400" b="1" baseline="-25000" dirty="0">
                                    <a:solidFill>
                                      <a:srgbClr val="000000"/>
                                    </a:solidFill>
                                  </a:rPr>
                                  <m:t>j</m:t>
                                </m:r>
                              </m:e>
                              <m:sup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nary>
                      </m:e>
                    </m:nary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sSup>
                          <m:sSup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00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</m:e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nary>
                  </m:oMath>
                </a14:m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1" lang="ja-JP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5"/>
                                  <m:mcJc m:val="center"/>
                                </m:mcPr>
                              </m:mc>
                            </m:mcs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a:rPr kumimoji="1" lang="ja-JP" alt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𝑛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>
                              <m:r>
                                <a:rPr kumimoji="1" lang="ja-JP" alt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⋯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en-US" altLang="ja-JP" sz="2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𝑝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en-US" altLang="ja-JP" sz="2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𝑝</m:t>
                                      </m:r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+1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3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4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en-US" altLang="ja-JP" sz="2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𝑝</m:t>
                                      </m:r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+2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kumimoji="1" lang="ja-JP" alt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⋮</m:t>
                              </m:r>
                            </m:e>
                            <m:e/>
                            <m:e/>
                            <m:e>
                              <m:r>
                                <a:rPr kumimoji="1" lang="ja-JP" alt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⋱</m:t>
                              </m:r>
                            </m:e>
                            <m:e/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en-US" altLang="ja-JP" sz="2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𝑝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en-US" altLang="ja-JP" sz="2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𝑝</m:t>
                                      </m:r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+1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en-US" altLang="ja-JP" sz="2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𝑝</m:t>
                                      </m:r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+2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  <m:r>
                                        <a:rPr kumimoji="1" lang="en-US" altLang="ja-JP" sz="2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𝑝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mr>
                        </m:m>
                      </m:e>
                    </m:d>
                    <m:d>
                      <m:d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kumimoji="1" lang="ja-JP" alt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kumimoji="1" lang="en-US" altLang="ja-JP" sz="24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d>
                      <m:d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kumimoji="1" lang="ja-JP" altLang="en-US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cs typeface="+mn-cs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kumimoji="1" lang="ja-JP" altLang="en-US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kumimoji="1" lang="ja-JP" altLang="en-US" sz="24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kumimoji="1" lang="ja-JP" altLang="en-US" sz="2400" b="0" i="1" u="none" strike="noStrike" kern="120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cs typeface="+mn-cs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r>
                                        <a:rPr kumimoji="1" lang="en-US" altLang="ja-JP" sz="2400" b="0" i="1" u="none" strike="noStrike" kern="1200" cap="none" spc="0" normalizeH="0" baseline="0" noProof="0" smtClean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𝑝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br>
                  <a:rPr lang="en-US" altLang="ja-JP" sz="1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</a:b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		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  <m:r>
                      <a:rPr lang="en-US" altLang="ja-JP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sSup>
                          <m:sSup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00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</m:e>
                          <m:sup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nary>
                  </m:oMath>
                </a14:m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           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sSup>
                          <m:sSup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00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</m:e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nary>
                  </m:oMath>
                </a14:m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XA=Y</a:t>
                </a:r>
              </a:p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4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A=X</a:t>
                </a:r>
                <a:r>
                  <a:rPr lang="en-US" altLang="ja-JP" sz="40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-1</a:t>
                </a:r>
                <a:r>
                  <a:rPr lang="en-US" altLang="ja-JP" sz="4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Y</a:t>
                </a:r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96" y="891540"/>
                <a:ext cx="9299004" cy="576072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1B31A317-ED4E-49CF-8EFC-36F6148358F1}"/>
                  </a:ext>
                </a:extLst>
              </p:cNvPr>
              <p:cNvSpPr txBox="1"/>
              <p:nvPr/>
            </p:nvSpPr>
            <p:spPr>
              <a:xfrm>
                <a:off x="35496" y="7404328"/>
                <a:ext cx="9112307" cy="1576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|x</a:t>
                </a:r>
                <a:r>
                  <a:rPr kumimoji="1" lang="en-US" altLang="ja-JP" sz="18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i</a:t>
                </a: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|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 &gt; 1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might cause overflow,</a:t>
                </a:r>
                <a:b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</a:b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|x</a:t>
                </a:r>
                <a:r>
                  <a:rPr kumimoji="1" lang="en-US" altLang="ja-JP" sz="18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i</a:t>
                </a: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|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&lt; 1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might cause underflow errors.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　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=&gt; Normalize the </a:t>
                </a:r>
                <a:r>
                  <a:rPr kumimoji="1" lang="en-US" altLang="ja-JP" sz="18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x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range e.g. to [-1, 1] :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SupPr>
                      <m:e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  <m:sup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′</m:t>
                        </m:r>
                      </m:sup>
                    </m:sSubSup>
                    <m:r>
                      <a:rPr kumimoji="1" lang="ja-JP" altLang="en-US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=2</m:t>
                    </m:r>
                    <m:f>
                      <m:fPr>
                        <m:ctrlP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sSub>
                          <m:sSubPr>
                            <m:ctrlP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en-US" altLang="ja-JP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mid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en-US" altLang="ja-JP" sz="18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max</m:t>
                            </m:r>
                          </m:sub>
                        </m:sSub>
                        <m:r>
                          <a:rPr kumimoji="1" lang="en-US" altLang="ja-JP" sz="18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sSub>
                          <m:sSubPr>
                            <m:ctrlP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en-US" altLang="ja-JP" sz="18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min</m:t>
                            </m:r>
                          </m:sub>
                        </m:sSub>
                      </m:den>
                    </m:f>
                  </m:oMath>
                </a14:m>
                <a:b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</a:br>
                <a:endParaRPr kumimoji="1" lang="ja-JP" altLang="en-US" sz="1000" b="0" i="0" u="none" strike="noStrike" kern="1200" cap="none" spc="0" normalizeH="0" baseline="3000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　</a:t>
                </a:r>
                <a:r>
                  <a:rPr kumimoji="1" lang="en-US" altLang="ja-JP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        by average and standard deviation:</a:t>
                </a:r>
                <a:r>
                  <a:rPr kumimoji="1" lang="ja-JP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ja-JP" altLang="en-US" sz="18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′=2</m:t>
                    </m:r>
                    <m:f>
                      <m:fPr>
                        <m:ctrlP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  <m:r>
                          <a:rPr kumimoji="1" lang="ja-JP" altLang="en-US" sz="18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−</m:t>
                        </m:r>
                        <m:sSub>
                          <m:sSubPr>
                            <m:ctrlP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ja-JP" altLang="en-US" sz="18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average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1" lang="el-GR" altLang="ja-JP" sz="18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σ</m:t>
                            </m:r>
                          </m:e>
                          <m:sub>
                            <m:r>
                              <a:rPr kumimoji="1" lang="ja-JP" altLang="en-US" sz="18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sub>
                        </m:sSub>
                      </m:den>
                    </m:f>
                  </m:oMath>
                </a14:m>
                <a:endParaRPr kumimoji="1" lang="en-US" altLang="ja-JP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11" name="テキスト ボックス 10">
                <a:extLst>
                  <a:ext uri="{FF2B5EF4-FFF2-40B4-BE49-F238E27FC236}">
                    <a16:creationId xmlns:a16="http://schemas.microsoft.com/office/drawing/2014/main" id="{1B31A317-ED4E-49CF-8EFC-36F6148358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7404328"/>
                <a:ext cx="9112307" cy="1576842"/>
              </a:xfrm>
              <a:prstGeom prst="rect">
                <a:avLst/>
              </a:prstGeom>
              <a:blipFill>
                <a:blip r:embed="rId4"/>
                <a:stretch>
                  <a:fillRect l="-602" t="-232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9002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EFC6AF-2E51-4DFE-B04A-5D8DA249BBF0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521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最新版ファイル</a:t>
            </a:r>
            <a:endParaRPr lang="en-US" altLang="ja-JP" sz="3600" b="1" dirty="0">
              <a:solidFill>
                <a:srgbClr val="0000FF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98999" y="36592"/>
            <a:ext cx="8981429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D2F2110-4977-AB17-D853-675731EA3967}"/>
              </a:ext>
            </a:extLst>
          </p:cNvPr>
          <p:cNvSpPr txBox="1"/>
          <p:nvPr/>
        </p:nvSpPr>
        <p:spPr>
          <a:xfrm>
            <a:off x="-6" y="600471"/>
            <a:ext cx="881854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http://conf.msl.titech.ac.jp/D2MatE_programs.html</a:t>
            </a: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http://conf.msl.titech.ac.jp/D2MatE/tutorial2022.html</a:t>
            </a: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にて更新。 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(1/31</a:t>
            </a:r>
            <a:r>
              <a:rPr kumimoji="0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8:16</a:t>
            </a:r>
            <a:r>
              <a:rPr kumimoji="0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に最終更新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)</a:t>
            </a: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34A65B43-4BDB-ACBF-1192-148A0AB6BC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967" b="59964"/>
          <a:stretch/>
        </p:blipFill>
        <p:spPr>
          <a:xfrm>
            <a:off x="564166" y="958023"/>
            <a:ext cx="8015668" cy="1993513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1E689D5-A8B4-234E-A46D-DFD210609AFA}"/>
              </a:ext>
            </a:extLst>
          </p:cNvPr>
          <p:cNvSpPr/>
          <p:nvPr/>
        </p:nvSpPr>
        <p:spPr bwMode="auto">
          <a:xfrm>
            <a:off x="398999" y="1930400"/>
            <a:ext cx="4631267" cy="38946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6" name="フリーフォーム: 図形 5">
            <a:extLst>
              <a:ext uri="{FF2B5EF4-FFF2-40B4-BE49-F238E27FC236}">
                <a16:creationId xmlns:a16="http://schemas.microsoft.com/office/drawing/2014/main" id="{D9BF3F74-513D-E9D5-4A83-2AC45B8FD685}"/>
              </a:ext>
            </a:extLst>
          </p:cNvPr>
          <p:cNvSpPr/>
          <p:nvPr/>
        </p:nvSpPr>
        <p:spPr bwMode="auto">
          <a:xfrm>
            <a:off x="238700" y="2319866"/>
            <a:ext cx="325466" cy="837519"/>
          </a:xfrm>
          <a:custGeom>
            <a:avLst/>
            <a:gdLst>
              <a:gd name="connsiteX0" fmla="*/ 476301 w 476301"/>
              <a:gd name="connsiteY0" fmla="*/ 0 h 2323652"/>
              <a:gd name="connsiteX1" fmla="*/ 2965 w 476301"/>
              <a:gd name="connsiteY1" fmla="*/ 753035 h 2323652"/>
              <a:gd name="connsiteX2" fmla="*/ 282664 w 476301"/>
              <a:gd name="connsiteY2" fmla="*/ 2323652 h 2323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301" h="2323652">
                <a:moveTo>
                  <a:pt x="476301" y="0"/>
                </a:moveTo>
                <a:cubicBezTo>
                  <a:pt x="255769" y="182880"/>
                  <a:pt x="35238" y="365760"/>
                  <a:pt x="2965" y="753035"/>
                </a:cubicBezTo>
                <a:cubicBezTo>
                  <a:pt x="-29308" y="1140310"/>
                  <a:pt x="210946" y="2287793"/>
                  <a:pt x="282664" y="2323652"/>
                </a:cubicBezTo>
              </a:path>
            </a:pathLst>
          </a:cu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6367A17C-EBB4-898A-85FB-7CC8F232E17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2716" r="26211" b="69924"/>
          <a:stretch/>
        </p:blipFill>
        <p:spPr>
          <a:xfrm>
            <a:off x="113799" y="3917762"/>
            <a:ext cx="9111813" cy="1939262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D62714E-3F39-6E30-9935-08D1CA1A0EB9}"/>
              </a:ext>
            </a:extLst>
          </p:cNvPr>
          <p:cNvSpPr/>
          <p:nvPr/>
        </p:nvSpPr>
        <p:spPr bwMode="auto">
          <a:xfrm>
            <a:off x="4464382" y="4619596"/>
            <a:ext cx="1832532" cy="267797"/>
          </a:xfrm>
          <a:prstGeom prst="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ABC0061F-C09E-D67A-C7A9-BAE791F26A30}"/>
              </a:ext>
            </a:extLst>
          </p:cNvPr>
          <p:cNvSpPr/>
          <p:nvPr/>
        </p:nvSpPr>
        <p:spPr bwMode="auto">
          <a:xfrm flipH="1">
            <a:off x="3378199" y="3546389"/>
            <a:ext cx="1162792" cy="1068901"/>
          </a:xfrm>
          <a:custGeom>
            <a:avLst/>
            <a:gdLst>
              <a:gd name="connsiteX0" fmla="*/ 476301 w 476301"/>
              <a:gd name="connsiteY0" fmla="*/ 0 h 2323652"/>
              <a:gd name="connsiteX1" fmla="*/ 2965 w 476301"/>
              <a:gd name="connsiteY1" fmla="*/ 753035 h 2323652"/>
              <a:gd name="connsiteX2" fmla="*/ 282664 w 476301"/>
              <a:gd name="connsiteY2" fmla="*/ 2323652 h 2323652"/>
              <a:gd name="connsiteX0" fmla="*/ 533768 w 533768"/>
              <a:gd name="connsiteY0" fmla="*/ 0 h 2934399"/>
              <a:gd name="connsiteX1" fmla="*/ 60432 w 533768"/>
              <a:gd name="connsiteY1" fmla="*/ 753035 h 2934399"/>
              <a:gd name="connsiteX2" fmla="*/ 31613 w 533768"/>
              <a:gd name="connsiteY2" fmla="*/ 2934399 h 2934399"/>
              <a:gd name="connsiteX0" fmla="*/ 515202 w 515202"/>
              <a:gd name="connsiteY0" fmla="*/ 0 h 2934399"/>
              <a:gd name="connsiteX1" fmla="*/ 219458 w 515202"/>
              <a:gd name="connsiteY1" fmla="*/ 893977 h 2934399"/>
              <a:gd name="connsiteX2" fmla="*/ 13047 w 515202"/>
              <a:gd name="connsiteY2" fmla="*/ 2934399 h 2934399"/>
              <a:gd name="connsiteX0" fmla="*/ 515202 w 515202"/>
              <a:gd name="connsiteY0" fmla="*/ 0 h 2934399"/>
              <a:gd name="connsiteX1" fmla="*/ 219458 w 515202"/>
              <a:gd name="connsiteY1" fmla="*/ 893977 h 2934399"/>
              <a:gd name="connsiteX2" fmla="*/ 13047 w 515202"/>
              <a:gd name="connsiteY2" fmla="*/ 2934399 h 2934399"/>
              <a:gd name="connsiteX0" fmla="*/ 502155 w 502155"/>
              <a:gd name="connsiteY0" fmla="*/ 0 h 2934399"/>
              <a:gd name="connsiteX1" fmla="*/ 206411 w 502155"/>
              <a:gd name="connsiteY1" fmla="*/ 893977 h 2934399"/>
              <a:gd name="connsiteX2" fmla="*/ 0 w 502155"/>
              <a:gd name="connsiteY2" fmla="*/ 2934399 h 2934399"/>
              <a:gd name="connsiteX0" fmla="*/ 502155 w 502155"/>
              <a:gd name="connsiteY0" fmla="*/ 0 h 2934399"/>
              <a:gd name="connsiteX1" fmla="*/ 206411 w 502155"/>
              <a:gd name="connsiteY1" fmla="*/ 893977 h 2934399"/>
              <a:gd name="connsiteX2" fmla="*/ 0 w 502155"/>
              <a:gd name="connsiteY2" fmla="*/ 2934399 h 2934399"/>
              <a:gd name="connsiteX0" fmla="*/ 502155 w 502155"/>
              <a:gd name="connsiteY0" fmla="*/ 0 h 2934399"/>
              <a:gd name="connsiteX1" fmla="*/ 206411 w 502155"/>
              <a:gd name="connsiteY1" fmla="*/ 893977 h 2934399"/>
              <a:gd name="connsiteX2" fmla="*/ 0 w 502155"/>
              <a:gd name="connsiteY2" fmla="*/ 2934399 h 2934399"/>
              <a:gd name="connsiteX0" fmla="*/ 502155 w 502155"/>
              <a:gd name="connsiteY0" fmla="*/ 0 h 2934399"/>
              <a:gd name="connsiteX1" fmla="*/ 206411 w 502155"/>
              <a:gd name="connsiteY1" fmla="*/ 893977 h 2934399"/>
              <a:gd name="connsiteX2" fmla="*/ 0 w 502155"/>
              <a:gd name="connsiteY2" fmla="*/ 2934399 h 293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2155" h="2934399">
                <a:moveTo>
                  <a:pt x="502155" y="0"/>
                </a:moveTo>
                <a:cubicBezTo>
                  <a:pt x="281623" y="182880"/>
                  <a:pt x="250350" y="600662"/>
                  <a:pt x="206411" y="893977"/>
                </a:cubicBezTo>
                <a:cubicBezTo>
                  <a:pt x="154694" y="1281253"/>
                  <a:pt x="44948" y="2099868"/>
                  <a:pt x="0" y="2934399"/>
                </a:cubicBezTo>
              </a:path>
            </a:pathLst>
          </a:cu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ＭＳ Ｐゴシック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204995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69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Program: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lsq-polynomial.py</a:t>
            </a:r>
            <a:endParaRPr kumimoji="1" lang="ja-JP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6B7DA9-5B82-4787-8436-CCFFD7F8DB7F}"/>
              </a:ext>
            </a:extLst>
          </p:cNvPr>
          <p:cNvSpPr txBox="1"/>
          <p:nvPr/>
        </p:nvSpPr>
        <p:spPr>
          <a:xfrm>
            <a:off x="46861" y="692696"/>
            <a:ext cx="54970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場所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]\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tkprog_tutorial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\regression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Usage: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 lsq-polynomial.py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input_path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norder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BCD4197-6881-479C-9048-FD502D9F9E75}"/>
              </a:ext>
            </a:extLst>
          </p:cNvPr>
          <p:cNvSpPr txBox="1"/>
          <p:nvPr/>
        </p:nvSpPr>
        <p:spPr>
          <a:xfrm>
            <a:off x="238677" y="1742346"/>
            <a:ext cx="3734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dirty="0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python lsq-polynomial.py random-poly.xlsx </a:t>
            </a:r>
            <a:r>
              <a:rPr lang="en-US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2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7269A8D-844D-999F-E957-9FF8C2484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68" y="2593428"/>
            <a:ext cx="3734093" cy="310088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6ACC963E-8217-5F34-7661-39D197189C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8447" y="2593428"/>
            <a:ext cx="3734094" cy="3100881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56B0D98-D85E-D3F4-40D2-F79DC844B9E4}"/>
              </a:ext>
            </a:extLst>
          </p:cNvPr>
          <p:cNvSpPr txBox="1"/>
          <p:nvPr/>
        </p:nvSpPr>
        <p:spPr>
          <a:xfrm>
            <a:off x="4138307" y="1750229"/>
            <a:ext cx="3734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dirty="0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python lsq-polynomial.py random-poly.xlsx </a:t>
            </a:r>
            <a:r>
              <a:rPr lang="en-US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4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5520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69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Program: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lsq-polynomial.py</a:t>
            </a:r>
            <a:endParaRPr kumimoji="1" lang="ja-JP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6B7DA9-5B82-4787-8436-CCFFD7F8DB7F}"/>
              </a:ext>
            </a:extLst>
          </p:cNvPr>
          <p:cNvSpPr txBox="1"/>
          <p:nvPr/>
        </p:nvSpPr>
        <p:spPr>
          <a:xfrm>
            <a:off x="46861" y="692696"/>
            <a:ext cx="54970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場所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]\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tkprog_tutorial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\regression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Usage: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 lsq-polynomial.py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input_path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norder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BCD4197-6881-479C-9048-FD502D9F9E75}"/>
              </a:ext>
            </a:extLst>
          </p:cNvPr>
          <p:cNvSpPr txBox="1"/>
          <p:nvPr/>
        </p:nvSpPr>
        <p:spPr>
          <a:xfrm>
            <a:off x="238677" y="1742346"/>
            <a:ext cx="3734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dirty="0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python lsq-polynomial.py random-sin.xlsx </a:t>
            </a:r>
            <a:r>
              <a:rPr lang="en-US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2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56B0D98-D85E-D3F4-40D2-F79DC844B9E4}"/>
              </a:ext>
            </a:extLst>
          </p:cNvPr>
          <p:cNvSpPr txBox="1"/>
          <p:nvPr/>
        </p:nvSpPr>
        <p:spPr>
          <a:xfrm>
            <a:off x="4138307" y="1750229"/>
            <a:ext cx="37342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dirty="0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python lsq-polynomial.py random-sin.xlsx </a:t>
            </a:r>
            <a:r>
              <a:rPr lang="en-US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4</a:t>
            </a:r>
            <a:endParaRPr kumimoji="1" lang="en-US" altLang="ja-JP" sz="2000" b="1" i="0" u="none" strike="noStrike" kern="1200" cap="none" spc="0" normalizeH="0" baseline="-25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1D4CAC2-172B-3085-8916-FF1C364DB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61" y="2518541"/>
            <a:ext cx="3914450" cy="325065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02F48B1-E355-4FD9-379A-691F13D33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8307" y="2518541"/>
            <a:ext cx="3914451" cy="325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917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69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Program: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numpy-polyfit.py</a:t>
            </a:r>
            <a:endParaRPr kumimoji="1" lang="ja-JP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6B7DA9-5B82-4787-8436-CCFFD7F8DB7F}"/>
              </a:ext>
            </a:extLst>
          </p:cNvPr>
          <p:cNvSpPr txBox="1"/>
          <p:nvPr/>
        </p:nvSpPr>
        <p:spPr>
          <a:xfrm>
            <a:off x="46861" y="692696"/>
            <a:ext cx="54264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場所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]\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tkprog_tutorial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\regression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Usage: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 </a:t>
            </a:r>
            <a:r>
              <a:rPr lang="en-US" altLang="ja-JP" sz="2000" dirty="0" err="1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numpy-polyfit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.py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input_path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norder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23365CD-418C-5A32-1BEF-9EE79C4E65CF}"/>
              </a:ext>
            </a:extLst>
          </p:cNvPr>
          <p:cNvSpPr txBox="1"/>
          <p:nvPr/>
        </p:nvSpPr>
        <p:spPr>
          <a:xfrm>
            <a:off x="446911" y="2028288"/>
            <a:ext cx="7843173" cy="326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基本的に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lsq-polynoimial.py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と同じ。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numpy.polyfit</a:t>
            </a:r>
            <a:r>
              <a:rPr lang="en-US" altLang="ja-JP" sz="20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()</a:t>
            </a:r>
            <a:r>
              <a:rPr lang="ja-JP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を使っているので、ＬＳＱ部分は以下のように簡単になる</a:t>
            </a: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#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入力データ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x, y 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から </a:t>
            </a:r>
            <a:r>
              <a:rPr lang="en-US" altLang="ja-JP" dirty="0" err="1">
                <a:latin typeface="Times New Roman" panose="02020603050405020304" pitchFamily="18" charset="0"/>
                <a:ea typeface="ＭＳ Ｐゴシック" panose="020B0600070205080204" pitchFamily="50" charset="-128"/>
              </a:rPr>
              <a:t>norder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次の多項式で回帰した係数を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ci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に受け取りる</a:t>
            </a:r>
            <a:endParaRPr kumimoji="1" lang="en-US" altLang="ja-JP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</a:t>
            </a:r>
            <a:r>
              <a:rPr kumimoji="1" lang="en-US" altLang="ja-JP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ci = </a:t>
            </a:r>
            <a:r>
              <a:rPr kumimoji="1" lang="en-US" altLang="ja-JP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np.polyfit</a:t>
            </a:r>
            <a:r>
              <a:rPr kumimoji="1" lang="en-US" altLang="ja-JP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(x, y, </a:t>
            </a:r>
            <a:r>
              <a:rPr kumimoji="1" lang="en-US" altLang="ja-JP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norder</a:t>
            </a:r>
            <a:r>
              <a:rPr kumimoji="1" lang="en-US" altLang="ja-JP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#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numpy.poly1d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に 係数リスト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ci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と、計算する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x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のリストを渡して、</a:t>
            </a:r>
            <a:b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</a:b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#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フィッティングした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y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</a:rPr>
              <a:t> の値のリストを受け取る</a:t>
            </a:r>
            <a:endParaRPr lang="en-US" altLang="ja-JP" dirty="0">
              <a:latin typeface="Times New Roman" panose="02020603050405020304" pitchFamily="18" charset="0"/>
              <a:ea typeface="ＭＳ Ｐゴシック" panose="020B0600070205080204" pitchFamily="50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ja-JP" altLang="en-US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</a:t>
            </a:r>
            <a:r>
              <a:rPr kumimoji="1" lang="en-US" altLang="ja-JP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ycal</a:t>
            </a:r>
            <a:r>
              <a:rPr kumimoji="1" lang="en-US" altLang="ja-JP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 np.poly1d(ci)(x)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028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線形最小二乗法</a:t>
            </a:r>
            <a:r>
              <a:rPr lang="en-US" altLang="ja-JP" dirty="0"/>
              <a:t>:</a:t>
            </a:r>
            <a:r>
              <a:rPr lang="ja-JP" altLang="en-US" dirty="0"/>
              <a:t> 任意の関数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0" y="716090"/>
                <a:ext cx="9001824" cy="59742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kumimoji="1" lang="ja-JP" alt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kumimoji="1" lang="ja-JP" altLang="en-US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b>
                      <m:sSubPr>
                        <m:ctrlPr>
                          <a:rPr lang="ja-JP" altLang="en-US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)+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)+⋯+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ctrlP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e>
                    </m:nary>
                  </m:oMath>
                </a14:m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　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1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en-US" altLang="ja-JP" sz="18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altLang="ja-JP" sz="1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1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ja-JP" sz="18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がどんなに複雑な関数でも、あるいは数値テーブルだったとしても、</a:t>
                </a:r>
                <a:b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</a:b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　　　　　　　</a:t>
                </a:r>
                <a:r>
                  <a:rPr lang="en-US" altLang="ja-JP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f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lang="en-US" altLang="ja-JP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</a:t>
                </a:r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r>
                  <a:rPr lang="ja-JP" altLang="en-US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は </a:t>
                </a:r>
                <a:r>
                  <a:rPr lang="en-US" altLang="ja-JP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a</a:t>
                </a:r>
                <a:r>
                  <a:rPr lang="en-US" altLang="ja-JP" i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i</a:t>
                </a:r>
                <a:r>
                  <a:rPr lang="ja-JP" altLang="en-US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に関する線形関数</a:t>
                </a:r>
                <a:endParaRPr lang="en-US" altLang="ja-JP" dirty="0">
                  <a:solidFill>
                    <a:srgbClr val="FF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目的関数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</m:e>
                        </m:nary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000000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i="0" baseline="-25000" dirty="0" smtClean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="1" baseline="30000" dirty="0">
                            <a:solidFill>
                              <a:srgbClr val="000000"/>
                            </a:solidFill>
                          </a:rPr>
                          <m:t>2</m:t>
                        </m:r>
                      </m:e>
                    </m:nary>
                  </m:oMath>
                </a14:m>
                <a:r>
                  <a:rPr kumimoji="1" lang="ja-JP" altLang="en-US" sz="24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を最小化</a:t>
                </a:r>
                <a:endParaRPr kumimoji="1" lang="en-US" altLang="ja-JP" sz="24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𝑑𝑆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ja-JP" sz="2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den>
                    </m:f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000000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𝒇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00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  <m:r>
                          <m:rPr>
                            <m:nor/>
                          </m:rPr>
                          <a:rPr lang="ja-JP" altLang="en-US" sz="24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nary>
                  </m:oMath>
                </a14:m>
                <a:r>
                  <a:rPr lang="en-US" altLang="ja-JP" sz="2400" b="1" i="1" baseline="30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=0, 1,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4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p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𝒇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00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𝒇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00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  <m:r>
                          <m:rPr>
                            <m:nor/>
                          </m:rPr>
                          <a:rPr lang="ja-JP" altLang="en-US" sz="24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000000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nary>
                  </m:oMath>
                </a14:m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	※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𝒇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FF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FF0000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𝒇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FF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FF0000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e>
                    </m:nary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FF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FF0000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’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FF0000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FF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ja-JP" altLang="en-US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ja-JP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716090"/>
                <a:ext cx="9001824" cy="5974270"/>
              </a:xfrm>
              <a:prstGeom prst="rect">
                <a:avLst/>
              </a:prstGeom>
              <a:blipFill>
                <a:blip r:embed="rId3"/>
                <a:stretch>
                  <a:fillRect l="-1016" r="-60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11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線形最小二乗法</a:t>
            </a:r>
            <a:r>
              <a:rPr lang="en-US" altLang="ja-JP" dirty="0"/>
              <a:t>:</a:t>
            </a:r>
            <a:r>
              <a:rPr lang="ja-JP" altLang="en-US" dirty="0"/>
              <a:t> 任意の関数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35496" y="891540"/>
                <a:ext cx="9108504" cy="57607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lnSpcReduction="10000"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  <m:sup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𝒇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FF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FF0000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𝒇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400" b="1" i="1" dirty="0">
                                <a:solidFill>
                                  <a:srgbClr val="FF0000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400" b="1" baseline="-25000" dirty="0">
                                <a:solidFill>
                                  <a:srgbClr val="FF0000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400" b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e>
                    </m:nary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FF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FF0000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FF0000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FF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altLang="ja-JP" sz="2400" b="1" dirty="0">
                  <a:solidFill>
                    <a:srgbClr val="FF0000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16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ja-JP" altLang="en-US" sz="1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5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⋯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/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⋱</m:t>
                              </m:r>
                            </m:e>
                            <m:e/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</m:m>
                      </m:e>
                    </m:d>
                    <m:d>
                      <m:dPr>
                        <m:ctrlPr>
                          <a:rPr lang="ja-JP" altLang="en-US" sz="1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ja-JP" sz="16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ja-JP" altLang="en-US" sz="1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ja-JP" altLang="en-US" sz="1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endParaRPr lang="ja-JP" altLang="en-US" sz="20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  <a:r>
                  <a:rPr lang="ja-JP" alt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　　　　</a:t>
                </a:r>
                <a:r>
                  <a:rPr lang="ja-JP" altLang="en-US" sz="16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  <m:r>
                      <a:rPr lang="en-US" altLang="ja-JP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ja-JP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ja-JP" alt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16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16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1600" i="1" dirty="0">
                            <a:solidFill>
                              <a:schemeClr val="tx1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16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sSub>
                          <m:sSubPr>
                            <m:ctrlPr>
                              <a:rPr lang="ja-JP" alt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16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1600" i="1" dirty="0">
                            <a:solidFill>
                              <a:schemeClr val="tx1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16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kumimoji="1" lang="en-US" altLang="ja-JP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  <a:r>
                  <a:rPr kumimoji="1" lang="ja-JP" altLang="en-US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</a:t>
                </a:r>
                <a:r>
                  <a:rPr kumimoji="1" lang="en-US" altLang="ja-JP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                      </a:t>
                </a:r>
                <a:r>
                  <a:rPr kumimoji="1" lang="ja-JP" altLang="en-US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</a:t>
                </a:r>
                <a:r>
                  <a:rPr kumimoji="1" lang="en-US" altLang="ja-JP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lang="ja-JP" altLang="en-US" sz="16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ja-JP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16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kumimoji="1" lang="ja-JP" altLang="en-US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  </a:t>
                </a:r>
                <a:endParaRPr kumimoji="1" lang="en-US" altLang="ja-JP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16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						     </a:t>
                </a:r>
                <a:r>
                  <a:rPr kumimoji="1" lang="ja-JP" altLang="en-US" sz="16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1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altLang="ja-JP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16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ja-JP" altLang="en-US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1600" i="1" dirty="0">
                            <a:solidFill>
                              <a:schemeClr val="tx1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16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ja-JP" altLang="en-US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6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16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1600" i="1" dirty="0">
                            <a:solidFill>
                              <a:schemeClr val="tx1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16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ja-JP" altLang="en-US" sz="16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kumimoji="1" lang="en-US" altLang="ja-JP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16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XA=Y</a:t>
                </a:r>
                <a:r>
                  <a:rPr kumimoji="1" lang="ja-JP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</a:t>
                </a:r>
                <a:r>
                  <a:rPr lang="ja-JP" altLang="en-US" sz="3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を解く</a:t>
                </a:r>
                <a:endParaRPr kumimoji="1" lang="en-US" altLang="ja-JP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3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A=X</a:t>
                </a:r>
                <a:r>
                  <a:rPr lang="en-US" altLang="ja-JP" sz="36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-1</a:t>
                </a:r>
                <a:r>
                  <a:rPr lang="en-US" altLang="ja-JP" sz="3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Y</a:t>
                </a:r>
              </a:p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36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3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3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ja-JP" altLang="en-US" sz="3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m:rPr>
                        <m:nor/>
                      </m:rPr>
                      <a:rPr lang="en-US" altLang="ja-JP" sz="30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ja-JP" sz="3000" b="1" i="1" dirty="0" smtClean="0">
                        <a:solidFill>
                          <a:srgbClr val="0000FF"/>
                        </a:solidFill>
                      </a:rPr>
                      <m:t>x</m:t>
                    </m:r>
                    <m:r>
                      <m:rPr>
                        <m:nor/>
                      </m:rPr>
                      <a:rPr lang="en-US" altLang="ja-JP" sz="30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ja-JP" altLang="en-US" sz="3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は</m:t>
                    </m:r>
                  </m:oMath>
                </a14:m>
                <a:r>
                  <a:rPr lang="ja-JP" altLang="en-US" sz="3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複数の変数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30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p>
                      <m:sSupPr>
                        <m:ctrlPr>
                          <a:rPr lang="en-US" altLang="ja-JP" sz="3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3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altLang="ja-JP" sz="3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3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𝒎</m:t>
                        </m:r>
                        <m:r>
                          <a:rPr lang="en-US" altLang="ja-JP" sz="3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m:rPr>
                        <m:nor/>
                      </m:rPr>
                      <a:rPr lang="en-US" altLang="ja-JP" sz="30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ja-JP" altLang="en-US" sz="3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の関数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3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3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ja-JP" altLang="en-US" sz="3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m:rPr>
                        <m:nor/>
                      </m:rPr>
                      <a:rPr lang="en-US" altLang="ja-JP" sz="30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ja-JP" sz="3000" b="1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p>
                      <m:sSupPr>
                        <m:ctrlPr>
                          <a:rPr lang="en-US" altLang="ja-JP" sz="3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ja-JP" sz="3000" b="1" i="1" dirty="0">
                            <a:solidFill>
                              <a:srgbClr val="0000FF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3000" b="1" baseline="-25000" dirty="0">
                            <a:solidFill>
                              <a:srgbClr val="0000FF"/>
                            </a:solidFill>
                          </a:rPr>
                          <m:t>j</m:t>
                        </m:r>
                      </m:e>
                      <m:sup>
                        <m:r>
                          <a:rPr lang="en-US" altLang="ja-JP" sz="3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3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𝒎</m:t>
                        </m:r>
                        <m:r>
                          <a:rPr lang="en-US" altLang="ja-JP" sz="3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m:rPr>
                        <m:nor/>
                      </m:rPr>
                      <a:rPr lang="en-US" altLang="ja-JP" sz="3000" b="1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}</m:t>
                    </m:r>
                    <m:r>
                      <m:rPr>
                        <m:nor/>
                      </m:rPr>
                      <a:rPr lang="en-US" altLang="ja-JP" sz="30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ja-JP" altLang="en-US" sz="3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でもよい</a:t>
                </a:r>
                <a:endParaRPr lang="en-US" altLang="ja-JP" sz="3000" dirty="0">
                  <a:solidFill>
                    <a:srgbClr val="0000FF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96" y="891540"/>
                <a:ext cx="9108504" cy="5760720"/>
              </a:xfrm>
              <a:prstGeom prst="rect">
                <a:avLst/>
              </a:prstGeom>
              <a:blipFill>
                <a:blip r:embed="rId3"/>
                <a:stretch>
                  <a:fillRect r="-13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324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69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Program: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lsq-general.py</a:t>
            </a:r>
            <a:endParaRPr kumimoji="1" lang="ja-JP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6B7DA9-5B82-4787-8436-CCFFD7F8DB7F}"/>
              </a:ext>
            </a:extLst>
          </p:cNvPr>
          <p:cNvSpPr txBox="1"/>
          <p:nvPr/>
        </p:nvSpPr>
        <p:spPr>
          <a:xfrm>
            <a:off x="46861" y="692696"/>
            <a:ext cx="50000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場所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[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]\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tkprog_tutorial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\regression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Usage: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 lsq-general.py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input_path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nfunc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BCD4197-6881-479C-9048-FD502D9F9E75}"/>
              </a:ext>
            </a:extLst>
          </p:cNvPr>
          <p:cNvSpPr txBox="1"/>
          <p:nvPr/>
        </p:nvSpPr>
        <p:spPr>
          <a:xfrm>
            <a:off x="238677" y="1805408"/>
            <a:ext cx="37342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dirty="0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python lsq-general.py random-sin.xlsx </a:t>
            </a:r>
            <a:r>
              <a:rPr lang="en-US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f(x) =  0.341 –0.173cos(2x)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56B0D98-D85E-D3F4-40D2-F79DC844B9E4}"/>
              </a:ext>
            </a:extLst>
          </p:cNvPr>
          <p:cNvSpPr txBox="1"/>
          <p:nvPr/>
        </p:nvSpPr>
        <p:spPr>
          <a:xfrm>
            <a:off x="4138307" y="1608335"/>
            <a:ext cx="48716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b="1" dirty="0">
                <a:solidFill>
                  <a:srgbClr val="0099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python lsq-general.py random-sin.xlsx </a:t>
            </a:r>
            <a:r>
              <a:rPr lang="en-US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rPr>
              <a:t>5</a:t>
            </a:r>
            <a:endParaRPr kumimoji="1" lang="en-US" altLang="ja-JP" sz="2000" b="1" i="0" u="none" strike="noStrike" kern="1200" cap="none" spc="0" normalizeH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s-ES" altLang="ja-JP" sz="2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f(x) =  0.152 – 0.00252 cos(2x) </a:t>
            </a:r>
            <a:br>
              <a:rPr kumimoji="1" lang="es-ES" altLang="ja-JP" sz="2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es-ES" altLang="ja-JP" sz="2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– 0.000347sin(2x) – 0.0177cos(x)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s-ES" altLang="ja-JP" sz="2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      + </a:t>
            </a:r>
            <a:r>
              <a:rPr kumimoji="1" lang="es-ES" altLang="ja-JP" sz="2000" b="1" i="0" u="none" strike="noStrike" kern="1200" cap="none" spc="0" normalizeH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0.997sin(x)</a:t>
            </a:r>
            <a:endParaRPr kumimoji="1" lang="en-US" altLang="ja-JP" sz="2000" b="1" i="0" u="none" strike="noStrike" kern="1200" cap="none" spc="0" normalizeH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A267F7B-D668-8808-A1F6-CDD2388B8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426" y="2934348"/>
            <a:ext cx="4092440" cy="339846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86A17DB-D219-1FAB-7A1E-A44A44DD8D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0161" y="2934348"/>
            <a:ext cx="4092440" cy="339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2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5EA916-10E8-4AA1-C0C2-D9AA3400A65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6"/>
              <p:cNvSpPr txBox="1">
                <a:spLocks noChangeArrowheads="1"/>
              </p:cNvSpPr>
              <p:nvPr/>
            </p:nvSpPr>
            <p:spPr bwMode="auto">
              <a:xfrm>
                <a:off x="0" y="1"/>
                <a:ext cx="9144000" cy="6857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defPPr>
                  <a:defRPr lang="ja-JP"/>
                </a:defPPr>
                <a:lvl1pPr marR="0" lvl="0" indent="0" algn="ctr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sz="3200" b="1" i="0" u="none" strike="noStrike" kern="0" cap="none" spc="0" normalizeH="0" baseline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j-cs"/>
                  </a:defRPr>
                </a:lvl1pPr>
                <a:lvl2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  <a:ea typeface="ＭＳ Ｐゴシック" pitchFamily="50" charset="-128"/>
                  </a:defRPr>
                </a:lvl2pPr>
                <a:lvl3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  <a:ea typeface="ＭＳ Ｐゴシック" pitchFamily="50" charset="-128"/>
                  </a:defRPr>
                </a:lvl3pPr>
                <a:lvl4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  <a:ea typeface="ＭＳ Ｐゴシック" pitchFamily="50" charset="-128"/>
                  </a:defRPr>
                </a:lvl4pPr>
                <a:lvl5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  <a:ea typeface="ＭＳ Ｐゴシック" pitchFamily="50" charset="-128"/>
                  </a:defRPr>
                </a:lvl5pPr>
                <a:lvl6pPr marL="457200" algn="ctr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  <a:ea typeface="ＭＳ Ｐゴシック" pitchFamily="50" charset="-128"/>
                  </a:defRPr>
                </a:lvl6pPr>
                <a:lvl7pPr marL="914400" algn="ctr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  <a:ea typeface="ＭＳ Ｐゴシック" pitchFamily="50" charset="-128"/>
                  </a:defRPr>
                </a:lvl7pPr>
                <a:lvl8pPr marL="1371600" algn="ctr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  <a:ea typeface="ＭＳ Ｐゴシック" pitchFamily="50" charset="-128"/>
                  </a:defRPr>
                </a:lvl8pPr>
                <a:lvl9pPr marL="1828800" algn="ctr" fontAlgn="base">
                  <a:spcBef>
                    <a:spcPct val="0"/>
                  </a:spcBef>
                  <a:spcAft>
                    <a:spcPct val="0"/>
                  </a:spcAft>
                  <a:defRPr sz="4400">
                    <a:solidFill>
                      <a:schemeClr val="tx2"/>
                    </a:solidFill>
                    <a:latin typeface="Times New Roman" pitchFamily="18" charset="0"/>
                    <a:ea typeface="ＭＳ Ｐゴシック" pitchFamily="50" charset="-128"/>
                  </a:defRPr>
                </a:lvl9pPr>
              </a:lstStyle>
              <a:p>
                <a:r>
                  <a:rPr lang="ja-JP" altLang="en-US" dirty="0"/>
                  <a:t>最小二乗法から</a:t>
                </a:r>
                <a:endParaRPr lang="en-US" altLang="ja-JP" dirty="0"/>
              </a:p>
              <a:p>
                <a:r>
                  <a:rPr lang="ja-JP" altLang="en-US" dirty="0"/>
                  <a:t>機械学習 </a:t>
                </a:r>
                <a:r>
                  <a:rPr lang="en-US" altLang="ja-JP" dirty="0"/>
                  <a:t>(</a:t>
                </a:r>
                <a:r>
                  <a:rPr lang="ja-JP" altLang="en-US" dirty="0"/>
                  <a:t>線形回帰</a:t>
                </a:r>
                <a:r>
                  <a:rPr lang="en-US" altLang="ja-JP" dirty="0"/>
                  <a:t>)</a:t>
                </a:r>
                <a:r>
                  <a:rPr lang="ja-JP" altLang="en-US" dirty="0"/>
                  <a:t> へ</a:t>
                </a:r>
                <a:endParaRPr lang="en-US" altLang="ja-JP" dirty="0"/>
              </a:p>
              <a:p>
                <a:endParaRPr lang="en-US" altLang="ja-JP" dirty="0"/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0" kern="1200" dirty="0">
                    <a:solidFill>
                      <a:srgbClr val="000000"/>
                    </a:solidFill>
                  </a:rPr>
                  <a:t>モデル</a:t>
                </a:r>
                <a:r>
                  <a:rPr lang="en-US" altLang="ja-JP" sz="2400" b="0" kern="1200" dirty="0">
                    <a:solidFill>
                      <a:srgbClr val="000000"/>
                    </a:solidFill>
                  </a:rPr>
                  <a:t>:</a:t>
                </a:r>
                <a:r>
                  <a:rPr lang="ja-JP" altLang="en-US" sz="2400" b="0" kern="12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kumimoji="1" lang="ja-JP" alt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1" lang="ja-JP" altLang="en-US" sz="2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ja-JP" altLang="en-US" sz="2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sup>
                        </m:sSup>
                      </m:e>
                    </m:nary>
                  </m:oMath>
                </a14:m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lvl="0">
                  <a:lnSpc>
                    <a:spcPct val="120000"/>
                  </a:lnSpc>
                  <a:defRPr/>
                </a:pPr>
                <a:endParaRPr lang="en-US" altLang="ja-JP" sz="2400" b="0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lvl="0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</m:e>
                      <m:sub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altLang="ja-JP" sz="2400" kern="1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 </a:t>
                </a:r>
                <a:r>
                  <a:rPr lang="en-US" altLang="ja-JP" sz="2400" i="1" kern="1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j</a:t>
                </a:r>
                <a:r>
                  <a:rPr lang="ja-JP" altLang="en-US" sz="2400" kern="1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番目のデータの</a:t>
                </a:r>
                <a:r>
                  <a:rPr lang="en-US" altLang="ja-JP" sz="2400" i="1" kern="1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k</a:t>
                </a:r>
                <a:r>
                  <a:rPr lang="ja-JP" altLang="en-US" sz="2400" kern="12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番目の記述子</a:t>
                </a:r>
                <a:endParaRPr lang="en-US" altLang="ja-JP" sz="2400" kern="1200" dirty="0">
                  <a:solidFill>
                    <a:srgbClr val="FF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lvl="0">
                  <a:lnSpc>
                    <a:spcPct val="12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𝒋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 ⋯,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𝒏</m:t>
                      </m:r>
                    </m:oMath>
                  </m:oMathPara>
                </a14:m>
                <a:endParaRPr lang="en-US" altLang="ja-JP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 ⋯,</m:t>
                      </m:r>
                      <m:r>
                        <a:rPr lang="en-US" altLang="ja-JP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𝒑</m:t>
                      </m:r>
                    </m:oMath>
                  </m:oMathPara>
                </a14:m>
                <a:endParaRPr lang="en-US" altLang="ja-JP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defRPr/>
                </a:pPr>
                <a:endParaRPr lang="en-US" altLang="ja-JP" sz="2400" b="0" dirty="0">
                  <a:solidFill>
                    <a:srgbClr val="000000"/>
                  </a:solidFill>
                  <a:latin typeface="Times New Roman" panose="020206030504050203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ja-JP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kumimoji="1" lang="ja-JP" alt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1" lang="ja-JP" altLang="en-US" sz="2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p>
                      <m:sSupPr>
                        <m:ctrlP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ja-JP" altLang="en-US" sz="2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4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  <m:sup>
                            <m:d>
                              <m:dPr>
                                <m:ctrlPr>
                                  <a:rPr lang="en-US" altLang="ja-JP" sz="24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𝑝</m:t>
                                </m:r>
                              </m:e>
                            </m:d>
                          </m:sup>
                        </m:sSup>
                      </m:e>
                    </m:nary>
                  </m:oMath>
                </a14:m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lang="en-US" altLang="ja-JP" sz="2400" dirty="0"/>
              </a:p>
            </p:txBody>
          </p:sp>
        </mc:Choice>
        <mc:Fallback xmlns="">
          <p:sp>
            <p:nvSpPr>
              <p:cNvPr id="6" name="Rectang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1"/>
                <a:ext cx="9144000" cy="6857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571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重回帰 </a:t>
            </a:r>
            <a:r>
              <a:rPr lang="en-US" altLang="ja-JP" dirty="0"/>
              <a:t>(</a:t>
            </a:r>
            <a:r>
              <a:rPr lang="ja-JP" altLang="en-US" dirty="0"/>
              <a:t>多変量解析</a:t>
            </a:r>
            <a:r>
              <a:rPr lang="en-US" altLang="ja-JP" dirty="0"/>
              <a:t>):</a:t>
            </a:r>
            <a:r>
              <a:rPr lang="ja-JP" altLang="en-US" dirty="0"/>
              <a:t> 複数変数の線形回帰</a:t>
            </a:r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0" y="716090"/>
                <a:ext cx="9001824" cy="597427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lnSpcReduction="10000"/>
              </a:bodyPr>
              <a:lstStyle/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多変数解析 </a:t>
                </a:r>
                <a:r>
                  <a:rPr lang="en-US" altLang="ja-JP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(</a:t>
                </a:r>
                <a:r>
                  <a:rPr lang="ja-JP" altLang="en-US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複数の変数</a:t>
                </a:r>
                <a:r>
                  <a:rPr lang="en-US" altLang="ja-JP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(</a:t>
                </a:r>
                <a:r>
                  <a:rPr lang="ja-JP" altLang="en-US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記述子</a:t>
                </a:r>
                <a:r>
                  <a:rPr lang="en-US" altLang="ja-JP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))</a:t>
                </a:r>
                <a:endParaRPr kumimoji="1" lang="en-US" altLang="ja-JP" sz="2400" b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　記述子　</a:t>
                </a:r>
                <a:r>
                  <a:rPr kumimoji="1" lang="en-US" altLang="ja-JP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r>
                      <a:rPr lang="en-US" altLang="ja-JP" sz="2400" b="1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p>
                      <m:sSup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altLang="ja-JP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kumimoji="1" lang="en-US" altLang="ja-JP" sz="24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24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</m:sup>
                    </m:sSup>
                    <m:r>
                      <a:rPr kumimoji="1" lang="en-US" altLang="ja-JP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</m:d>
                      </m:sup>
                    </m:sSup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⋯,</m:t>
                    </m:r>
                    <m:sSup>
                      <m:sSup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e>
                        </m:d>
                      </m:sup>
                    </m:sSup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kumimoji="1" lang="en-US" altLang="ja-JP" sz="2400" b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　データ</a:t>
                </a:r>
                <a:r>
                  <a:rPr lang="en-US" altLang="ja-JP" sz="2400" b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	(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ja-JP" sz="24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b="1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1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</m:d>
                          </m:e>
                          <m:sub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d>
                      <m:d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ja-JP" sz="24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b="1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1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</m:d>
                          </m:e>
                          <m:sub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</m:e>
                    </m:d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,</m:t>
                    </m:r>
                    <m:d>
                      <m:d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altLang="ja-JP" sz="24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b="1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1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</m:d>
                          </m:e>
                          <m:sub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𝒚</m:t>
                            </m:r>
                          </m:e>
                          <m:sub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</m:e>
                    </m:d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ja-JP" sz="2400" b="1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400" b="1" dirty="0">
                    <a:solidFill>
                      <a:srgbClr val="000000"/>
                    </a:solidFill>
                  </a:rPr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b="1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b="1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</m:e>
                        </m:d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の成分を </a:t>
                </a:r>
                <a14:m>
                  <m:oMath xmlns:m="http://schemas.openxmlformats.org/officeDocument/2006/math">
                    <m:r>
                      <a:rPr lang="ja-JP" altLang="en-US" sz="2400" b="1" i="1" dirty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</m:e>
                      <m:sub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 と書く</a:t>
                </a:r>
                <a:endParaRPr kumimoji="1" lang="en-US" altLang="ja-JP" sz="2400" b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b="1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モデル</a:t>
                </a:r>
                <a:r>
                  <a:rPr kumimoji="1" lang="en-US" altLang="ja-JP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:</a:t>
                </a:r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 </a:t>
                </a:r>
                <a14:m>
                  <m:oMath xmlns:m="http://schemas.openxmlformats.org/officeDocument/2006/math">
                    <m:r>
                      <a:rPr kumimoji="1" lang="ja-JP" altLang="en-US" sz="24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𝒇</m:t>
                    </m:r>
                    <m:d>
                      <m:dPr>
                        <m:ctrlP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kumimoji="1" lang="ja-JP" altLang="en-US" sz="24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sSup>
                      <m:sSup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</m:sup>
                    </m:sSup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sSup>
                      <m:sSup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</m:d>
                      </m:sup>
                    </m:sSup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  <m:sSup>
                      <m:sSupPr>
                        <m:ctrlP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e>
                        </m:d>
                      </m:sup>
                    </m:sSup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kumimoji="1" lang="ja-JP" altLang="en-US" sz="24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kumimoji="1" lang="en-US" altLang="ja-JP" sz="24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kumimoji="1" lang="ja-JP" altLang="en-US" sz="24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</m:e>
                    </m:nary>
                  </m:oMath>
                </a14:m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目的関数 </a:t>
                </a:r>
                <a:r>
                  <a:rPr kumimoji="1" lang="en-US" altLang="ja-JP" sz="2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S</a:t>
                </a: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</m:e>
                        </m:nary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b="1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i="0" baseline="-25000" dirty="0" smtClean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="1" baseline="30000" dirty="0">
                            <a:solidFill>
                              <a:srgbClr val="000000"/>
                            </a:solidFill>
                          </a:rPr>
                          <m:t>2</m:t>
                        </m:r>
                      </m:e>
                    </m:nary>
                  </m:oMath>
                </a14:m>
                <a:r>
                  <a:rPr kumimoji="1" lang="ja-JP" altLang="en-US" sz="24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を最小化</a:t>
                </a:r>
                <a:endParaRPr kumimoji="1" lang="en-US" altLang="ja-JP" sz="24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𝑑𝑆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ja-JP" sz="2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den>
                    </m:f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000000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e>
                        </m:nary>
                        <m:r>
                          <m:rPr>
                            <m:nor/>
                          </m:rPr>
                          <a:rPr lang="ja-JP" altLang="en-US" sz="24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nary>
                  </m:oMath>
                </a14:m>
                <a:r>
                  <a:rPr lang="en-US" altLang="ja-JP" sz="2400" b="1" i="1" baseline="300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    </a:t>
                </a:r>
                <a14:m>
                  <m:oMath xmlns:m="http://schemas.openxmlformats.org/officeDocument/2006/math"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=0, 1, 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4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p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ja-JP" altLang="en-US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𝒑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4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  <m:r>
                                          <a:rPr lang="ja-JP" altLang="en-US" sz="2400" b="1" i="1" smtClean="0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’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e>
                        </m:nary>
                        <m:r>
                          <m:rPr>
                            <m:nor/>
                          </m:rPr>
                          <a:rPr lang="ja-JP" altLang="en-US" sz="2400" b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ＭＳ Ｐゴシック" panose="020B0600070205080204" pitchFamily="50" charset="-128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b="1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  <m:r>
                                      <a:rPr lang="ja-JP" altLang="en-US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’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b="1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a:rPr lang="en-US" altLang="ja-JP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e>
                    </m:nary>
                  </m:oMath>
                </a14:m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	※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nary>
                          <m:naryPr>
                            <m:chr m:val="∑"/>
                            <m:ctrlP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  <m:r>
                              <a:rPr lang="ja-JP" altLang="en-US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  <m:sup>
                            <m:r>
                              <a:rPr lang="en-US" altLang="ja-JP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  <m:r>
                                          <a:rPr lang="ja-JP" altLang="en-US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’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1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𝒌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𝒋</m:t>
                                </m:r>
                              </m:sub>
                            </m:sSub>
                          </m:e>
                        </m:nary>
                      </m:e>
                    </m:nary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ja-JP" alt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b="1" i="1" dirty="0">
                            <a:solidFill>
                              <a:srgbClr val="FF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="1" baseline="-25000" dirty="0">
                            <a:solidFill>
                              <a:srgbClr val="FF0000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b="1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</m:sSub>
                      </m:e>
                    </m:nary>
                  </m:oMath>
                </a14:m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ja-JP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716090"/>
                <a:ext cx="9001824" cy="5974270"/>
              </a:xfrm>
              <a:prstGeom prst="rect">
                <a:avLst/>
              </a:prstGeom>
              <a:blipFill>
                <a:blip r:embed="rId3"/>
                <a:stretch>
                  <a:fillRect l="-1016" t="-10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819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重回帰 </a:t>
            </a:r>
            <a:r>
              <a:rPr lang="en-US" altLang="ja-JP" dirty="0"/>
              <a:t>(</a:t>
            </a:r>
            <a:r>
              <a:rPr lang="ja-JP" altLang="en-US" dirty="0"/>
              <a:t>多変量解析</a:t>
            </a:r>
            <a:r>
              <a:rPr lang="en-US" altLang="ja-JP" dirty="0"/>
              <a:t>):</a:t>
            </a:r>
            <a:r>
              <a:rPr lang="ja-JP" altLang="en-US" dirty="0"/>
              <a:t> 行列表示とベクトル表示</a:t>
            </a:r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83484" y="662983"/>
                <a:ext cx="9108504" cy="6108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85000" lnSpcReduction="20000"/>
              </a:bodyPr>
              <a:lstStyle/>
              <a:p>
                <a:pPr lvl="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kumimoji="1" lang="ja-JP" altLang="en-US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1" lang="ja-JP" altLang="en-US" sz="2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ja-JP" altLang="en-US" sz="24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4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sup>
                        </m:sSup>
                      </m:e>
                    </m:nary>
                  </m:oMath>
                </a14:m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目的関数 </a:t>
                </a:r>
                <a:r>
                  <a:rPr kumimoji="1" lang="en-US" altLang="ja-JP" sz="24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S</a:t>
                </a: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ja-JP" altLang="en-US" sz="24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sSub>
                          <m:sSub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i="0" baseline="-25000" dirty="0" smtClean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aseline="30000" dirty="0">
                            <a:solidFill>
                              <a:srgbClr val="000000"/>
                            </a:solidFill>
                          </a:rPr>
                          <m:t>2</m:t>
                        </m:r>
                      </m:e>
                    </m:nary>
                  </m:oMath>
                </a14:m>
                <a:r>
                  <a:rPr kumimoji="1" lang="ja-JP" altLang="en-US" sz="2400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を最小化</a:t>
                </a:r>
                <a:endParaRPr kumimoji="1" lang="en-US" altLang="ja-JP" sz="2400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解法</a:t>
                </a: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</a:t>
                </a: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4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nary>
                          <m:naryPr>
                            <m:chr m:val="∑"/>
                            <m:ctrlPr>
                              <a:rPr lang="ja-JP" alt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ja-JP" altLang="en-US" sz="24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ja-JP" altLang="en-US" sz="2400" b="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’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e>
                    </m:nary>
                    <m:r>
                      <a:rPr lang="en-US" altLang="ja-JP" sz="2400" b="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4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ja-JP" altLang="en-US" sz="2400" b="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i="1" dirty="0">
                            <a:solidFill>
                              <a:srgbClr val="FF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aseline="-25000" dirty="0">
                            <a:solidFill>
                              <a:srgbClr val="FF0000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b="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</m:oMath>
                </a14:m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行列 </a:t>
                </a:r>
                <a:r>
                  <a:rPr lang="en-US" altLang="ja-JP" sz="24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lang="ja-JP" altLang="en-US" sz="24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ベクトル</a:t>
                </a:r>
                <a:r>
                  <a:rPr lang="en-US" altLang="ja-JP" sz="24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r>
                  <a:rPr lang="ja-JP" altLang="en-US" sz="24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で表示</a:t>
                </a:r>
                <a:r>
                  <a:rPr lang="en-US" altLang="ja-JP" sz="24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 </a:t>
                </a: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XA=Y</a:t>
                </a: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24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sz="24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4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4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400" b="1" i="1" smtClean="0">
                        <a:latin typeface="Cambria Math" panose="02040503050406030204" pitchFamily="18" charset="0"/>
                      </a:rPr>
                      <m:t>) </m:t>
                    </m:r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)) </a:t>
                </a: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を解く</a:t>
                </a:r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/>
                  <a:t>　　　　　</a:t>
                </a:r>
                <a:r>
                  <a:rPr lang="en-US" altLang="ja-JP" sz="2400" b="1" dirty="0"/>
                  <a:t>	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⋯,</m:t>
                        </m:r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endParaRPr lang="en-US" altLang="ja-JP" sz="2400" b="1" i="1" dirty="0"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/>
                  <a:t>　　　　　　　　　　</a:t>
                </a:r>
                <a:r>
                  <a:rPr lang="en-US" altLang="ja-JP" sz="2400" b="1" dirty="0"/>
                  <a:t>	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⋯,</m:t>
                        </m:r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endParaRPr lang="en-US" altLang="ja-JP" sz="2400" b="1" i="1" dirty="0"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</a:t>
                </a:r>
                <a:r>
                  <a:rPr lang="ja-JP" altLang="en-US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</a:t>
                </a:r>
                <a:r>
                  <a:rPr lang="en-US" altLang="ja-JP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2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ＭＳ Ｐゴシック" panose="020B0600070205080204" pitchFamily="50" charset="-128"/>
                      </a:rPr>
                      <m:t>X</m:t>
                    </m:r>
                    <m:r>
                      <a:rPr lang="en-US" altLang="ja-JP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sSup>
                              <m:sSupPr>
                                <m:ctrlPr>
                                  <a:rPr lang="en-US" altLang="ja-JP" sz="240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ja-JP" sz="24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altLang="ja-JP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nary>
                          <m:naryPr>
                            <m:chr m:val="∑"/>
                            <m:ctrlPr>
                              <a:rPr lang="ja-JP" alt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ja-JP" altLang="en-US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ja-JP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ja-JP" altLang="en-US" sz="2400" b="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’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e>
                    </m:d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en-US" altLang="ja-JP" sz="24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1" i="1"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b="1" i="1"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  <m:r>
                                      <a:rPr lang="en-US" altLang="ja-JP" sz="2400" b="1" i="1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</m:d>
                              </m:sup>
                            </m:sSup>
                          </m:e>
                          <m:sup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𝑻</m:t>
                            </m:r>
                          </m:sup>
                        </m:sSup>
                        <m:sSup>
                          <m:sSup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400" b="1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4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</m:d>
                          </m:sup>
                        </m:sSup>
                      </m:e>
                    </m:d>
                  </m:oMath>
                </a14:m>
                <a:endParaRPr lang="en-US" altLang="ja-JP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/>
                  <a:t>　　　　　　　　　　</a:t>
                </a:r>
                <a:r>
                  <a:rPr lang="en-US" altLang="ja-JP" sz="2400" b="1" dirty="0"/>
                  <a:t>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24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ＭＳ Ｐゴシック" panose="020B0600070205080204" pitchFamily="50" charset="-128"/>
                      </a:rPr>
                      <m:t>A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  <a:endParaRPr lang="en-US" altLang="ja-JP" sz="2400" b="1" dirty="0">
                  <a:solidFill>
                    <a:schemeClr val="tx1"/>
                  </a:solidFill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400" b="1" dirty="0"/>
                  <a:t>   </a:t>
                </a:r>
                <a:r>
                  <a:rPr lang="ja-JP" altLang="en-US" sz="2400" b="1" dirty="0"/>
                  <a:t>　　　</a:t>
                </a:r>
                <a:r>
                  <a:rPr lang="en-US" altLang="ja-JP" sz="2400" b="1" dirty="0"/>
                  <a:t>               </a:t>
                </a:r>
                <a:r>
                  <a:rPr lang="ja-JP" altLang="en-US" sz="2400" b="1" dirty="0">
                    <a:solidFill>
                      <a:schemeClr val="tx1"/>
                    </a:solidFill>
                  </a:rPr>
                  <a:t>　</a:t>
                </a:r>
                <a:r>
                  <a:rPr lang="en-US" altLang="ja-JP" sz="2400" dirty="0">
                    <a:solidFill>
                      <a:schemeClr val="tx1"/>
                    </a:solidFill>
                  </a:rPr>
                  <a:t>Y</a:t>
                </a:r>
                <a14:m>
                  <m:oMath xmlns:m="http://schemas.openxmlformats.org/officeDocument/2006/math"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altLang="ja-JP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  <m:r>
                      <a:rPr lang="en-US" altLang="ja-JP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nary>
                          <m:naryPr>
                            <m:chr m:val="∑"/>
                            <m:ctrlPr>
                              <a:rPr lang="ja-JP" alt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ja-JP" altLang="en-US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ja-JP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ja-JP" altLang="en-US" sz="24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r>
                              <m:rPr>
                                <m:nor/>
                              </m:rPr>
                              <a:rPr lang="en-US" altLang="ja-JP" sz="2400" i="1" dirty="0">
                                <a:solidFill>
                                  <a:schemeClr val="tx1"/>
                                </a:solidFill>
                              </a:rPr>
                              <m:t>y</m:t>
                            </m:r>
                            <m:r>
                              <m:rPr>
                                <m:nor/>
                              </m:rPr>
                              <a:rPr lang="en-US" altLang="ja-JP" sz="2400" baseline="-25000" dirty="0">
                                <a:solidFill>
                                  <a:schemeClr val="tx1"/>
                                </a:solidFill>
                              </a:rPr>
                              <m:t>j</m:t>
                            </m:r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b="0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b="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e>
                    </m:d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p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sup>
                    </m:sSup>
                    <m:sSup>
                      <m:sSupPr>
                        <m:ctrlPr>
                          <a:rPr lang="en-US" altLang="ja-JP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</m:d>
                      </m:sup>
                    </m:sSup>
                  </m:oMath>
                </a14:m>
                <a:endParaRPr lang="en-US" altLang="ja-JP" sz="2400" b="1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484" y="662983"/>
                <a:ext cx="9108504" cy="6108350"/>
              </a:xfrm>
              <a:prstGeom prst="rect">
                <a:avLst/>
              </a:prstGeom>
              <a:blipFill>
                <a:blip r:embed="rId3"/>
                <a:stretch>
                  <a:fillRect l="-736" t="-6287" b="-2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8383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機械学習の入力データ</a:t>
            </a:r>
            <a:r>
              <a:rPr lang="en-US" altLang="ja-JP" dirty="0"/>
              <a:t>:</a:t>
            </a:r>
            <a:r>
              <a:rPr lang="ja-JP" altLang="en-US" dirty="0"/>
              <a:t> 重回帰 </a:t>
            </a:r>
            <a:r>
              <a:rPr lang="en-US" altLang="ja-JP" dirty="0"/>
              <a:t>(</a:t>
            </a:r>
            <a:r>
              <a:rPr lang="ja-JP" altLang="en-US" dirty="0"/>
              <a:t>線形</a:t>
            </a:r>
            <a:r>
              <a:rPr lang="en-US" altLang="ja-JP" dirty="0"/>
              <a:t>)</a:t>
            </a:r>
            <a:endParaRPr lang="ja-JP" altLang="en-US" dirty="0"/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748E6B7A-C689-C67C-03BA-65ECC643E2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7724330"/>
              </p:ext>
            </p:extLst>
          </p:nvPr>
        </p:nvGraphicFramePr>
        <p:xfrm>
          <a:off x="213976" y="1189433"/>
          <a:ext cx="1878075" cy="195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380943" imgH="1438139" progId="Excel.Sheet.12">
                  <p:embed/>
                </p:oleObj>
              </mc:Choice>
              <mc:Fallback>
                <p:oleObj name="Worksheet" r:id="rId3" imgW="1380943" imgH="143813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976" y="1189433"/>
                        <a:ext cx="1878075" cy="1955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8E76405F-44E5-BB47-EAAE-4C9BBFF2F7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322130"/>
              </p:ext>
            </p:extLst>
          </p:nvPr>
        </p:nvGraphicFramePr>
        <p:xfrm>
          <a:off x="68842" y="3994755"/>
          <a:ext cx="4080610" cy="17068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5" imgW="3438675" imgH="1438139" progId="Excel.Sheet.12">
                  <p:embed/>
                </p:oleObj>
              </mc:Choice>
              <mc:Fallback>
                <p:oleObj name="Worksheet" r:id="rId5" imgW="3438675" imgH="143813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842" y="3994755"/>
                        <a:ext cx="4080610" cy="17068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1FA3593-1DB1-E184-FDBF-458AE4C29C1F}"/>
              </a:ext>
            </a:extLst>
          </p:cNvPr>
          <p:cNvSpPr txBox="1"/>
          <p:nvPr/>
        </p:nvSpPr>
        <p:spPr>
          <a:xfrm>
            <a:off x="48551" y="769620"/>
            <a:ext cx="5492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solidFill>
                  <a:srgbClr val="0000FF"/>
                </a:solidFill>
              </a:rPr>
              <a:t>一般的な最小二乗法の入力データ  </a:t>
            </a:r>
            <a:r>
              <a:rPr kumimoji="1" lang="en-US" altLang="ja-JP" b="1" dirty="0">
                <a:solidFill>
                  <a:srgbClr val="FF0000"/>
                </a:solidFill>
              </a:rPr>
              <a:t>random-poly.xlsx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0435E5D-5A66-9058-FC89-E6FC15D1F56C}"/>
              </a:ext>
            </a:extLst>
          </p:cNvPr>
          <p:cNvSpPr txBox="1"/>
          <p:nvPr/>
        </p:nvSpPr>
        <p:spPr>
          <a:xfrm>
            <a:off x="2092051" y="1330959"/>
            <a:ext cx="6898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solidFill>
                  <a:srgbClr val="0000FF"/>
                </a:solidFill>
              </a:rPr>
              <a:t>フィッティング関数 </a:t>
            </a:r>
            <a:r>
              <a:rPr kumimoji="1" lang="en-US" altLang="ja-JP" b="1" i="1" dirty="0">
                <a:solidFill>
                  <a:srgbClr val="0000FF"/>
                </a:solidFill>
              </a:rPr>
              <a:t>f</a:t>
            </a:r>
            <a:r>
              <a:rPr kumimoji="1" lang="en-US" altLang="ja-JP" b="1" baseline="-25000" dirty="0">
                <a:solidFill>
                  <a:srgbClr val="0000FF"/>
                </a:solidFill>
              </a:rPr>
              <a:t>i</a:t>
            </a:r>
            <a:r>
              <a:rPr kumimoji="1" lang="en-US" altLang="ja-JP" b="1" dirty="0">
                <a:solidFill>
                  <a:srgbClr val="0000FF"/>
                </a:solidFill>
              </a:rPr>
              <a:t>(</a:t>
            </a:r>
            <a:r>
              <a:rPr kumimoji="1" lang="en-US" altLang="ja-JP" b="1" i="1" dirty="0">
                <a:solidFill>
                  <a:srgbClr val="0000FF"/>
                </a:solidFill>
              </a:rPr>
              <a:t>x</a:t>
            </a:r>
            <a:r>
              <a:rPr kumimoji="1" lang="en-US" altLang="ja-JP" b="1" dirty="0">
                <a:solidFill>
                  <a:srgbClr val="0000FF"/>
                </a:solidFill>
              </a:rPr>
              <a:t>) = {1, </a:t>
            </a:r>
            <a:r>
              <a:rPr kumimoji="1" lang="en-US" altLang="ja-JP" b="1" i="1" dirty="0">
                <a:solidFill>
                  <a:srgbClr val="0000FF"/>
                </a:solidFill>
              </a:rPr>
              <a:t>x</a:t>
            </a:r>
            <a:r>
              <a:rPr kumimoji="1" lang="en-US" altLang="ja-JP" b="1" dirty="0">
                <a:solidFill>
                  <a:srgbClr val="0000FF"/>
                </a:solidFill>
              </a:rPr>
              <a:t>, </a:t>
            </a:r>
            <a:r>
              <a:rPr kumimoji="1" lang="en-US" altLang="ja-JP" b="1" i="1" dirty="0">
                <a:solidFill>
                  <a:srgbClr val="0000FF"/>
                </a:solidFill>
              </a:rPr>
              <a:t>x</a:t>
            </a:r>
            <a:r>
              <a:rPr kumimoji="1" lang="en-US" altLang="ja-JP" b="1" baseline="30000" dirty="0">
                <a:solidFill>
                  <a:srgbClr val="0000FF"/>
                </a:solidFill>
              </a:rPr>
              <a:t>2</a:t>
            </a:r>
            <a:r>
              <a:rPr kumimoji="1" lang="en-US" altLang="ja-JP" b="1" dirty="0">
                <a:solidFill>
                  <a:srgbClr val="0000FF"/>
                </a:solidFill>
              </a:rPr>
              <a:t>, </a:t>
            </a:r>
            <a:r>
              <a:rPr kumimoji="1" lang="en-US" altLang="ja-JP" b="1" i="1" dirty="0">
                <a:solidFill>
                  <a:srgbClr val="0000FF"/>
                </a:solidFill>
              </a:rPr>
              <a:t>x</a:t>
            </a:r>
            <a:r>
              <a:rPr kumimoji="1" lang="en-US" altLang="ja-JP" b="1" baseline="30000" dirty="0">
                <a:solidFill>
                  <a:srgbClr val="0000FF"/>
                </a:solidFill>
              </a:rPr>
              <a:t>3</a:t>
            </a:r>
            <a:r>
              <a:rPr kumimoji="1" lang="en-US" altLang="ja-JP" b="1" dirty="0">
                <a:solidFill>
                  <a:srgbClr val="0000FF"/>
                </a:solidFill>
              </a:rPr>
              <a:t>, </a:t>
            </a:r>
            <a:r>
              <a:rPr kumimoji="1" lang="ja-JP" altLang="en-US" b="1" dirty="0">
                <a:solidFill>
                  <a:srgbClr val="0000FF"/>
                </a:solidFill>
              </a:rPr>
              <a:t>･･･</a:t>
            </a:r>
            <a:r>
              <a:rPr kumimoji="1" lang="en-US" altLang="ja-JP" b="1" dirty="0">
                <a:solidFill>
                  <a:srgbClr val="0000FF"/>
                </a:solidFill>
              </a:rPr>
              <a:t>}</a:t>
            </a:r>
            <a:r>
              <a:rPr kumimoji="1" lang="ja-JP" altLang="en-US" b="1" dirty="0">
                <a:solidFill>
                  <a:srgbClr val="0000FF"/>
                </a:solidFill>
              </a:rPr>
              <a:t> はプログラム中で計算する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14242D5-1176-C6C5-E237-DCB376116B4F}"/>
              </a:ext>
            </a:extLst>
          </p:cNvPr>
          <p:cNvSpPr txBox="1"/>
          <p:nvPr/>
        </p:nvSpPr>
        <p:spPr>
          <a:xfrm>
            <a:off x="100006" y="3546982"/>
            <a:ext cx="5567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solidFill>
                  <a:srgbClr val="0000FF"/>
                </a:solidFill>
              </a:rPr>
              <a:t>機械学習の回帰の入力データ  </a:t>
            </a:r>
            <a:r>
              <a:rPr kumimoji="1" lang="en-US" altLang="ja-JP" b="1" dirty="0">
                <a:solidFill>
                  <a:srgbClr val="FF0000"/>
                </a:solidFill>
              </a:rPr>
              <a:t>random-poly-ML.xlsx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3FC82CC-6CFC-E7BE-3729-5E81248904B8}"/>
              </a:ext>
            </a:extLst>
          </p:cNvPr>
          <p:cNvSpPr txBox="1"/>
          <p:nvPr/>
        </p:nvSpPr>
        <p:spPr>
          <a:xfrm>
            <a:off x="4176634" y="4036132"/>
            <a:ext cx="442364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>
                <a:solidFill>
                  <a:srgbClr val="0000FF"/>
                </a:solidFill>
              </a:rPr>
              <a:t>フィッティング関数 </a:t>
            </a:r>
            <a:r>
              <a:rPr kumimoji="1" lang="en-US" altLang="ja-JP" b="1" i="1" dirty="0">
                <a:solidFill>
                  <a:srgbClr val="0000FF"/>
                </a:solidFill>
              </a:rPr>
              <a:t>f</a:t>
            </a:r>
            <a:r>
              <a:rPr kumimoji="1" lang="en-US" altLang="ja-JP" b="1" baseline="-25000" dirty="0">
                <a:solidFill>
                  <a:srgbClr val="0000FF"/>
                </a:solidFill>
              </a:rPr>
              <a:t>i</a:t>
            </a:r>
            <a:r>
              <a:rPr kumimoji="1" lang="en-US" altLang="ja-JP" b="1" dirty="0">
                <a:solidFill>
                  <a:srgbClr val="0000FF"/>
                </a:solidFill>
              </a:rPr>
              <a:t>(</a:t>
            </a:r>
            <a:r>
              <a:rPr kumimoji="1" lang="en-US" altLang="ja-JP" b="1" i="1" dirty="0">
                <a:solidFill>
                  <a:srgbClr val="0000FF"/>
                </a:solidFill>
              </a:rPr>
              <a:t>x</a:t>
            </a:r>
            <a:r>
              <a:rPr kumimoji="1" lang="en-US" altLang="ja-JP" b="1" dirty="0">
                <a:solidFill>
                  <a:srgbClr val="0000FF"/>
                </a:solidFill>
              </a:rPr>
              <a:t>) </a:t>
            </a:r>
            <a:r>
              <a:rPr kumimoji="1" lang="ja-JP" altLang="en-US" b="1" dirty="0">
                <a:solidFill>
                  <a:srgbClr val="0000FF"/>
                </a:solidFill>
              </a:rPr>
              <a:t>の値は記述子として</a:t>
            </a:r>
            <a:endParaRPr kumimoji="1" lang="en-US" altLang="ja-JP" b="1" dirty="0">
              <a:solidFill>
                <a:srgbClr val="0000FF"/>
              </a:solidFill>
            </a:endParaRPr>
          </a:p>
          <a:p>
            <a:r>
              <a:rPr lang="ja-JP" altLang="en-US" b="1" dirty="0">
                <a:solidFill>
                  <a:srgbClr val="0000FF"/>
                </a:solidFill>
              </a:rPr>
              <a:t>与える</a:t>
            </a:r>
            <a:endParaRPr lang="en-US" altLang="ja-JP" b="1" dirty="0">
              <a:solidFill>
                <a:srgbClr val="0000FF"/>
              </a:solidFill>
            </a:endParaRPr>
          </a:p>
          <a:p>
            <a:endParaRPr kumimoji="1" lang="en-US" altLang="ja-JP" b="1" dirty="0">
              <a:solidFill>
                <a:srgbClr val="0000FF"/>
              </a:solidFill>
            </a:endParaRPr>
          </a:p>
          <a:p>
            <a:r>
              <a:rPr lang="en-US" altLang="ja-JP" b="1" dirty="0" err="1">
                <a:solidFill>
                  <a:srgbClr val="0000FF"/>
                </a:solidFill>
              </a:rPr>
              <a:t>LinearRegression</a:t>
            </a:r>
            <a:r>
              <a:rPr lang="en-US" altLang="ja-JP" b="1" dirty="0">
                <a:solidFill>
                  <a:srgbClr val="0000FF"/>
                </a:solidFill>
              </a:rPr>
              <a:t>()</a:t>
            </a:r>
            <a:r>
              <a:rPr lang="ja-JP" altLang="en-US" b="1" dirty="0">
                <a:solidFill>
                  <a:srgbClr val="0000FF"/>
                </a:solidFill>
              </a:rPr>
              <a:t> では定数部分は勝手に</a:t>
            </a:r>
            <a:endParaRPr lang="en-US" altLang="ja-JP" b="1" dirty="0">
              <a:solidFill>
                <a:srgbClr val="0000FF"/>
              </a:solidFill>
            </a:endParaRPr>
          </a:p>
          <a:p>
            <a:r>
              <a:rPr kumimoji="1" lang="ja-JP" altLang="en-US" b="1" dirty="0">
                <a:solidFill>
                  <a:srgbClr val="0000FF"/>
                </a:solidFill>
              </a:rPr>
              <a:t>計算して </a:t>
            </a:r>
            <a:r>
              <a:rPr kumimoji="1" lang="en-US" altLang="ja-JP" b="1" dirty="0">
                <a:solidFill>
                  <a:srgbClr val="0000FF"/>
                </a:solidFill>
              </a:rPr>
              <a:t>intercept</a:t>
            </a:r>
            <a:r>
              <a:rPr kumimoji="1" lang="ja-JP" altLang="en-US" b="1" dirty="0">
                <a:solidFill>
                  <a:srgbClr val="0000FF"/>
                </a:solidFill>
              </a:rPr>
              <a:t> として返すので、</a:t>
            </a:r>
            <a:br>
              <a:rPr kumimoji="1" lang="en-US" altLang="ja-JP" b="1" dirty="0">
                <a:solidFill>
                  <a:srgbClr val="0000FF"/>
                </a:solidFill>
              </a:rPr>
            </a:br>
            <a:r>
              <a:rPr kumimoji="1" lang="ja-JP" altLang="en-US" b="1" dirty="0">
                <a:solidFill>
                  <a:srgbClr val="0000FF"/>
                </a:solidFill>
              </a:rPr>
              <a:t>定数以外の項を記述子として与える</a:t>
            </a:r>
            <a:endParaRPr kumimoji="1" lang="en-US" altLang="ja-JP" b="1" dirty="0">
              <a:solidFill>
                <a:srgbClr val="0000FF"/>
              </a:solidFill>
            </a:endParaRPr>
          </a:p>
          <a:p>
            <a:r>
              <a:rPr lang="ja-JP" altLang="en-US" b="1" dirty="0">
                <a:solidFill>
                  <a:srgbClr val="0000FF"/>
                </a:solidFill>
              </a:rPr>
              <a:t> （</a:t>
            </a:r>
            <a:r>
              <a:rPr lang="en-US" altLang="ja-JP" b="1" dirty="0">
                <a:solidFill>
                  <a:srgbClr val="0000FF"/>
                </a:solidFill>
              </a:rPr>
              <a:t>x^1, x^2, x^3)</a:t>
            </a:r>
            <a:endParaRPr kumimoji="1" lang="ja-JP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98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5217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注意</a:t>
            </a:r>
            <a:endParaRPr lang="en-US" altLang="ja-JP" sz="3600" b="1" dirty="0">
              <a:solidFill>
                <a:srgbClr val="0000FF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A2F1B4B-8B06-0D1E-3343-C7A48BB48423}"/>
              </a:ext>
            </a:extLst>
          </p:cNvPr>
          <p:cNvSpPr txBox="1"/>
          <p:nvPr/>
        </p:nvSpPr>
        <p:spPr>
          <a:xfrm>
            <a:off x="145143" y="656470"/>
            <a:ext cx="8998857" cy="4324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本チュートリアルで配布している、神谷作成のプログラム群および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python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ライブラリ </a:t>
            </a:r>
            <a:r>
              <a:rPr kumimoji="1" lang="en-US" altLang="ja-JP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tklib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再利用・再配布してかまいません。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動作の正確さ・安全性を保証するものではありません。使用者の判断と責任で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お使いください。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ネットワークに接続するなどの動作は含まれておりません。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PC,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個人等の情報を収集するなど、セキュリティに問題を発生させる可能性が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ある動作は含まれておりません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Python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のみで書かれています。ソースコードを配布していますので、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必要があれば、使用者側で正確性・安全性の確認をしてください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バグ修正、機能追加等の要望を受け付けます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391614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69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Program:</a:t>
            </a:r>
            <a:r>
              <a:rPr kumimoji="1" lang="ja-JP" alt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</a:t>
            </a:r>
            <a:r>
              <a:rPr kumimoji="1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lsq-polynomial-ML.py</a:t>
            </a:r>
            <a:endParaRPr kumimoji="1" lang="ja-JP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C6B7DA9-5B82-4787-8436-CCFFD7F8DB7F}"/>
              </a:ext>
            </a:extLst>
          </p:cNvPr>
          <p:cNvSpPr txBox="1"/>
          <p:nvPr/>
        </p:nvSpPr>
        <p:spPr>
          <a:xfrm>
            <a:off x="46861" y="692696"/>
            <a:ext cx="6051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Usage: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 lsq-polynomial-ML.py input file</a:t>
            </a:r>
            <a:endParaRPr kumimoji="1" lang="en-US" altLang="ja-JP" sz="2400" b="0" i="0" u="none" strike="noStrike" kern="1200" cap="none" spc="0" normalizeH="0" baseline="-2500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BCD4197-6881-479C-9048-FD502D9F9E75}"/>
              </a:ext>
            </a:extLst>
          </p:cNvPr>
          <p:cNvSpPr txBox="1"/>
          <p:nvPr/>
        </p:nvSpPr>
        <p:spPr>
          <a:xfrm>
            <a:off x="46861" y="1820688"/>
            <a:ext cx="41043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 lsq-polynomial-ML.py </a:t>
            </a:r>
            <a:r>
              <a:rPr kumimoji="1" lang="en-US" altLang="ja-JP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random-poly-ML</a:t>
            </a:r>
            <a:r>
              <a:rPr kumimoji="1" lang="en-US" altLang="ja-JP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-xy</a:t>
            </a:r>
            <a:r>
              <a:rPr kumimoji="1" lang="en-US" altLang="ja-JP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.xlsx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3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次多項式で回帰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3C81C1-E834-49FE-90AC-BDA406AC50FD}"/>
              </a:ext>
            </a:extLst>
          </p:cNvPr>
          <p:cNvSpPr txBox="1"/>
          <p:nvPr/>
        </p:nvSpPr>
        <p:spPr>
          <a:xfrm>
            <a:off x="4328046" y="1772562"/>
            <a:ext cx="4584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python lsq-polynomial-ML.py </a:t>
            </a:r>
            <a:r>
              <a:rPr kumimoji="1" lang="en-US" altLang="ja-JP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random-sin-ML</a:t>
            </a:r>
            <a:r>
              <a:rPr kumimoji="1" lang="en-US" altLang="ja-JP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-xy</a:t>
            </a:r>
            <a:r>
              <a:rPr kumimoji="1" lang="en-US" altLang="ja-JP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.xlsx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ja-JP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5</a:t>
            </a:r>
            <a:r>
              <a:rPr kumimoji="1" lang="ja-JP" altLang="en-US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次多項式で回帰</a:t>
            </a:r>
            <a:endParaRPr kumimoji="1" lang="en-US" altLang="ja-JP" b="0" i="0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b="0" i="0" u="none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D3C65133-D704-1C27-BD38-8CAF31217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61" y="2805413"/>
            <a:ext cx="4281185" cy="364100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7D6912C-21A3-0DDC-B109-0BCCD52DB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1468" y="2805413"/>
            <a:ext cx="4281186" cy="364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機械学習</a:t>
            </a:r>
            <a:r>
              <a:rPr lang="en-US" altLang="ja-JP" dirty="0"/>
              <a:t>:</a:t>
            </a:r>
            <a:r>
              <a:rPr lang="ja-JP" altLang="en-US" dirty="0"/>
              <a:t> カーネル法</a:t>
            </a:r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31503" y="614857"/>
                <a:ext cx="9108504" cy="62431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 lnSpcReduction="10000"/>
              </a:bodyPr>
              <a:lstStyle/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モデル 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(</a:t>
                </a:r>
                <a:r>
                  <a:rPr kumimoji="1" lang="ja-JP" altLang="en-US" sz="2000" b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</a:rPr>
                  <a:t>線形回帰</a:t>
                </a:r>
                <a:r>
                  <a:rPr kumimoji="1" lang="en-US" altLang="ja-JP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):</a:t>
                </a:r>
                <a:r>
                  <a:rPr kumimoji="1" lang="ja-JP" alt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 </a:t>
                </a:r>
                <a14:m>
                  <m:oMath xmlns:m="http://schemas.openxmlformats.org/officeDocument/2006/math">
                    <m:r>
                      <a:rPr kumimoji="1" lang="ja-JP" altLang="en-US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1" lang="ja-JP" altLang="en-US" sz="20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1" lang="ja-JP" altLang="en-US" sz="20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e>
                        </m:d>
                      </m:sup>
                    </m:sSup>
                    <m:r>
                      <a:rPr lang="en-US" altLang="ja-JP" sz="20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d>
                      </m:sup>
                    </m:sSup>
                    <m:r>
                      <a:rPr lang="en-US" altLang="ja-JP" sz="20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+⋯+</m:t>
                    </m:r>
                    <m:sSub>
                      <m:sSubPr>
                        <m:ctrlP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p>
                      <m:sSupPr>
                        <m:ctrlPr>
                          <a:rPr lang="en-US" altLang="ja-JP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d>
                          <m:d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d>
                      </m:sup>
                    </m:sSup>
                    <m:r>
                      <a:rPr lang="en-US" altLang="ja-JP" sz="20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ja-JP" altLang="en-US" sz="20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kumimoji="1" lang="ja-JP" alt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kumimoji="1" lang="en-US" altLang="ja-JP" sz="20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0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ja-JP" altLang="en-US" sz="20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0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sup>
                        </m:sSup>
                      </m:e>
                    </m:nary>
                  </m:oMath>
                </a14:m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目的関数 </a:t>
                </a:r>
                <a:r>
                  <a:rPr kumimoji="1" lang="en-US" altLang="ja-JP" sz="200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S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0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0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ja-JP" altLang="en-US" sz="20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000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0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0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ja-JP" altLang="en-US" sz="20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0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0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0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ja-JP" altLang="en-US" sz="20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sSub>
                          <m:sSubPr>
                            <m:ctrlPr>
                              <a:rPr lang="en-US" altLang="ja-JP" sz="20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000" b="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0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0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0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000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000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000" i="0" baseline="-25000" dirty="0" smtClean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000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000" baseline="30000" dirty="0">
                            <a:solidFill>
                              <a:srgbClr val="000000"/>
                            </a:solidFill>
                          </a:rPr>
                          <m:t>2</m:t>
                        </m:r>
                      </m:e>
                    </m:nary>
                  </m:oMath>
                </a14:m>
                <a:r>
                  <a:rPr kumimoji="1" lang="ja-JP" altLang="en-US" sz="2000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を最小化</a:t>
                </a:r>
                <a:endParaRPr kumimoji="1" lang="en-US" altLang="ja-JP" sz="2000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1200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解法</a:t>
                </a: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</a:t>
                </a: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lang="en-US" altLang="ja-JP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XA=Y</a:t>
                </a:r>
                <a:r>
                  <a:rPr lang="ja-JP" altLang="en-US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lang="en-US" altLang="ja-JP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280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8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altLang="ja-JP" sz="28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ja-JP" sz="2800" b="1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8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800" b="1" i="1">
                        <a:latin typeface="Cambria Math" panose="02040503050406030204" pitchFamily="18" charset="0"/>
                      </a:rPr>
                      <m:t>) =(</m:t>
                    </m:r>
                    <m:r>
                      <a:rPr lang="en-US" altLang="ja-JP" sz="2800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sz="2800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8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800" b="1" i="1"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en-US" altLang="ja-JP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)) </a:t>
                </a:r>
                <a:r>
                  <a:rPr lang="ja-JP" altLang="en-US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を解く</a:t>
                </a:r>
                <a:r>
                  <a:rPr lang="en-US" altLang="ja-JP" sz="28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1400" dirty="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機械学習</a:t>
                </a:r>
                <a:r>
                  <a:rPr lang="ja-JP" alt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lang="en-US" altLang="ja-JP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lang="ja-JP" altLang="en-US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回帰、分類、クラスター分析</a:t>
                </a:r>
                <a:r>
                  <a:rPr lang="ja-JP" altLang="en-US" sz="16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・・・、要するに「距離」を最小化するアルゴリズム</a:t>
                </a:r>
                <a:r>
                  <a:rPr lang="en-US" altLang="ja-JP" sz="16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endParaRPr lang="en-US" altLang="ja-JP" sz="2000" dirty="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には頻繁に内積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altLang="ja-JP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  <m:sub>
                        <m:r>
                          <a:rPr lang="en-US" altLang="ja-JP" b="1" i="1"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b="1" i="1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b="1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b="1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  <m:r>
                          <a:rPr lang="ja-JP" altLang="en-US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altLang="ja-JP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p>
                      <m:e>
                        <m:sSub>
                          <m:sSubPr>
                            <m:ctrlP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  <m:r>
                                      <a:rPr lang="ja-JP" altLang="en-US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’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</m:sSub>
                        <m:sSub>
                          <m:sSubPr>
                            <m:ctrlP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b="1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𝒌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𝒋</m:t>
                            </m:r>
                          </m:sub>
                        </m:sSub>
                      </m:e>
                    </m:nary>
                  </m:oMath>
                </a14:m>
                <a:r>
                  <a:rPr lang="ja-JP" altLang="en-US" sz="2000" b="1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lang="en-US" altLang="ja-JP" sz="2000" b="1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lang="ja-JP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カーネル</a:t>
                </a:r>
                <a:r>
                  <a:rPr lang="en-US" altLang="ja-JP" sz="2000" b="1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r>
                  <a:rPr lang="ja-JP" altLang="en-US" sz="2000" b="1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が現れる</a:t>
                </a:r>
                <a:endParaRPr lang="en-US" altLang="ja-JP" sz="2000" b="1" dirty="0"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</a:t>
                </a:r>
                <a:endParaRPr kumimoji="1" lang="en-US" altLang="ja-JP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カーネル法</a:t>
                </a:r>
                <a:r>
                  <a:rPr kumimoji="1" lang="en-US" altLang="ja-JP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</a:t>
                </a:r>
                <a:endParaRPr kumimoji="1" lang="en-US" altLang="ja-JP" sz="28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800" b="1" dirty="0"/>
                  <a:t>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8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8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altLang="ja-JP" sz="28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ja-JP" sz="2800" b="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a:rPr lang="en-US" altLang="ja-JP" sz="2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8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</m:oMath>
                </a14:m>
                <a:r>
                  <a:rPr lang="ja-JP" altLang="en-US" sz="28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altLang="ja-JP" sz="28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(</a:t>
                </a:r>
                <a:r>
                  <a:rPr lang="ja-JP" altLang="en-US" sz="28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記述子のベクトルの内積</a:t>
                </a:r>
                <a:r>
                  <a:rPr lang="en-US" altLang="ja-JP" sz="28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)</a:t>
                </a:r>
                <a:r>
                  <a:rPr lang="ja-JP" altLang="en-US" sz="28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を</a:t>
                </a:r>
                <a:br>
                  <a:rPr lang="en-US" altLang="ja-JP" sz="28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:r>
                  <a:rPr lang="ja-JP" altLang="en-US" sz="28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　他の関数で置き換える</a:t>
                </a:r>
                <a:endParaRPr lang="en-US" altLang="ja-JP" sz="2800" b="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8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8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8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ja-JP" altLang="en-US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kumimoji="1" lang="en-US" altLang="ja-JP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=&gt;  </a:t>
                </a:r>
                <a14:m>
                  <m:oMath xmlns:m="http://schemas.openxmlformats.org/officeDocument/2006/math">
                    <m:r>
                      <a:rPr lang="en-US" altLang="ja-JP" sz="28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8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a:rPr lang="en-US" altLang="ja-JP" sz="28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8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en-US" altLang="ja-JP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 </a:t>
                </a:r>
                <a:r>
                  <a:rPr kumimoji="1" lang="ja-JP" altLang="en-US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カーネル関数</a:t>
                </a:r>
                <a:r>
                  <a:rPr kumimoji="1" lang="ja-JP" altLang="en-US" sz="2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kumimoji="1" lang="en-US" altLang="ja-JP" sz="28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ja-JP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kumimoji="1" lang="ja-JP" altLang="en-US" sz="28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正方行列</a:t>
                </a:r>
                <a:r>
                  <a:rPr kumimoji="1" lang="en-US" altLang="ja-JP" sz="28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endParaRPr kumimoji="1" lang="en-US" altLang="ja-JP" sz="28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800" b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                                                        </a:t>
                </a:r>
                <a:endParaRPr kumimoji="1" lang="en-US" altLang="ja-JP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503" y="614857"/>
                <a:ext cx="9108504" cy="6243142"/>
              </a:xfrm>
              <a:prstGeom prst="rect">
                <a:avLst/>
              </a:prstGeom>
              <a:blipFill>
                <a:blip r:embed="rId3"/>
                <a:stretch>
                  <a:fillRect l="-1205" t="-644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テキスト ボックス 3">
                <a:extLst>
                  <a:ext uri="{FF2B5EF4-FFF2-40B4-BE49-F238E27FC236}">
                    <a16:creationId xmlns:a16="http://schemas.microsoft.com/office/drawing/2014/main" id="{B889BD33-80F7-EE1A-6B2B-C482B6F76855}"/>
                  </a:ext>
                </a:extLst>
              </p:cNvPr>
              <p:cNvSpPr txBox="1"/>
              <p:nvPr/>
            </p:nvSpPr>
            <p:spPr>
              <a:xfrm>
                <a:off x="969524" y="3189138"/>
                <a:ext cx="7204952" cy="923651"/>
              </a:xfrm>
              <a:prstGeom prst="rect">
                <a:avLst/>
              </a:prstGeom>
              <a:solidFill>
                <a:srgbClr val="0000FF"/>
              </a:solidFill>
            </p:spPr>
            <p:txBody>
              <a:bodyPr wrap="square" lIns="0" tIns="0" rIns="0" bIns="0"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=&gt;</a:t>
                </a:r>
                <a:r>
                  <a:rPr kumimoji="1" lang="ja-JP" alt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800" b="1" i="1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800" b="1" i="1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800" b="1" i="1">
                                <a:solidFill>
                                  <a:srgbClr val="FFFF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800" b="1" i="1">
                        <a:solidFill>
                          <a:srgbClr val="FFFF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800" b="1" i="1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ja-JP" alt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を適当な非線形な関数で置き換えれば、</a:t>
                </a:r>
                <a:br>
                  <a:rPr lang="en-US" altLang="ja-JP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</a:br>
                <a:r>
                  <a:rPr lang="ja-JP" altLang="en-US" sz="24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線形回帰で非線形問題を解ける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</p:txBody>
          </p:sp>
        </mc:Choice>
        <mc:Fallback xmlns="">
          <p:sp>
            <p:nvSpPr>
              <p:cNvPr id="4" name="テキスト ボックス 3">
                <a:extLst>
                  <a:ext uri="{FF2B5EF4-FFF2-40B4-BE49-F238E27FC236}">
                    <a16:creationId xmlns:a16="http://schemas.microsoft.com/office/drawing/2014/main" id="{B889BD33-80F7-EE1A-6B2B-C482B6F768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9524" y="3189138"/>
                <a:ext cx="7204952" cy="923651"/>
              </a:xfrm>
              <a:prstGeom prst="rect">
                <a:avLst/>
              </a:prstGeom>
              <a:blipFill>
                <a:blip r:embed="rId4"/>
                <a:stretch>
                  <a:fillRect l="-2538" t="-1974" b="-1710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60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カーネル ＝ 波動関数の基底関数</a:t>
            </a:r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31503" y="614857"/>
                <a:ext cx="9108504" cy="624314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カーネル法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</a:t>
                </a:r>
                <a:endParaRPr kumimoji="1" lang="en-US" altLang="ja-JP" sz="2000" b="1" i="0" u="none" strike="noStrike" kern="1200" cap="none" spc="0" normalizeH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b="1" dirty="0"/>
                  <a:t>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altLang="ja-JP" sz="20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ja-JP" sz="2000" b="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</m:oMath>
                </a14:m>
                <a:r>
                  <a:rPr lang="ja-JP" alt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en-US" altLang="ja-JP" sz="20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(</a:t>
                </a:r>
                <a:r>
                  <a:rPr lang="ja-JP" alt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記述子のベクトルの内積</a:t>
                </a:r>
                <a:r>
                  <a:rPr lang="en-US" altLang="ja-JP" sz="20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)</a:t>
                </a:r>
                <a:r>
                  <a:rPr lang="ja-JP" alt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を</a:t>
                </a:r>
                <a:br>
                  <a:rPr lang="en-US" altLang="ja-JP" sz="20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</a:br>
                <a:r>
                  <a:rPr lang="ja-JP" altLang="en-US" sz="2000" b="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　“なんでもいいから適当な</a:t>
                </a:r>
                <a:r>
                  <a:rPr lang="en-US" altLang="ja-JP" sz="2000" b="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”</a:t>
                </a:r>
                <a:r>
                  <a:rPr lang="ja-JP" altLang="en-US" sz="2000" b="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他の関数</a:t>
                </a:r>
                <a:r>
                  <a:rPr lang="ja-JP" alt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で置き換える</a:t>
                </a:r>
                <a:endParaRPr lang="en-US" altLang="ja-JP" sz="2000" b="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000" dirty="0"/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0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=&gt;  </a:t>
                </a:r>
                <a14:m>
                  <m:oMath xmlns:m="http://schemas.openxmlformats.org/officeDocument/2006/math">
                    <m:r>
                      <a:rPr lang="en-US" altLang="ja-JP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0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0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カーネル関数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正方行列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000" b="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                                                        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503" y="614857"/>
                <a:ext cx="9108504" cy="6243142"/>
              </a:xfrm>
              <a:prstGeom prst="rect">
                <a:avLst/>
              </a:prstGeom>
              <a:blipFill>
                <a:blip r:embed="rId3"/>
                <a:stretch>
                  <a:fillRect l="-669" t="-39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F1D11D1-F2C6-0E50-1DC9-48B8967841DD}"/>
              </a:ext>
            </a:extLst>
          </p:cNvPr>
          <p:cNvSpPr txBox="1"/>
          <p:nvPr/>
        </p:nvSpPr>
        <p:spPr>
          <a:xfrm>
            <a:off x="222315" y="2240343"/>
            <a:ext cx="8726879" cy="1200329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ja-JP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思い出しましょう</a:t>
            </a:r>
            <a:r>
              <a:rPr lang="en-US" altLang="ja-JP" sz="24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br>
              <a:rPr lang="en-US" altLang="ja-JP" sz="24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機械学習では、予測性能が確認されれば、中身がわからなくても、</a:t>
            </a:r>
            <a:br>
              <a:rPr lang="en-US" altLang="ja-JP" sz="24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どのようないいかげんな手順で得たモデルでも利用できる</a:t>
            </a:r>
            <a:endParaRPr lang="en-US" altLang="ja-JP" sz="2800" dirty="0">
              <a:solidFill>
                <a:schemeClr val="bg1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2C6251D-7E2B-52A1-08B4-F058584BDDF5}"/>
              </a:ext>
            </a:extLst>
          </p:cNvPr>
          <p:cNvSpPr txBox="1"/>
          <p:nvPr/>
        </p:nvSpPr>
        <p:spPr>
          <a:xfrm>
            <a:off x="222315" y="3837291"/>
            <a:ext cx="8726879" cy="2554545"/>
          </a:xfrm>
          <a:prstGeom prst="rect">
            <a:avLst/>
          </a:prstGeom>
          <a:solidFill>
            <a:srgbClr val="0000FF"/>
          </a:solidFill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/>
            </a:pPr>
            <a:r>
              <a:rPr lang="ja-JP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他の例：</a:t>
            </a:r>
            <a:br>
              <a:rPr lang="en-US" altLang="ja-JP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量子化学では分子や結晶の波動関数を展開する「基底関数」は何でもいい</a:t>
            </a:r>
            <a:br>
              <a:rPr lang="en-US" altLang="ja-JP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原子の波動関数</a:t>
            </a:r>
            <a:br>
              <a:rPr lang="en-US" altLang="ja-JP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平面波</a:t>
            </a:r>
            <a:br>
              <a:rPr lang="en-US" altLang="ja-JP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球面波</a:t>
            </a:r>
            <a:br>
              <a:rPr lang="en-US" altLang="ja-JP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ガウス基底 </a:t>
            </a:r>
            <a:r>
              <a:rPr lang="en-US" altLang="ja-JP" sz="2000" b="1" dirty="0">
                <a:solidFill>
                  <a:srgbClr val="FFFF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(GTO)</a:t>
            </a:r>
            <a:br>
              <a:rPr lang="en-US" altLang="ja-JP" sz="2000" b="1" dirty="0">
                <a:solidFill>
                  <a:srgbClr val="FFFF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</a:t>
            </a:r>
            <a:r>
              <a:rPr lang="en-US" altLang="ja-JP" sz="2000" b="1" dirty="0">
                <a:solidFill>
                  <a:srgbClr val="FFFF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=&gt;</a:t>
            </a:r>
            <a:r>
              <a:rPr lang="ja-JP" altLang="en-US" sz="2000" b="1" dirty="0">
                <a:solidFill>
                  <a:srgbClr val="FFFF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データの分布に対してもガウス基底を使ってもいいでしょう？</a:t>
            </a:r>
            <a:br>
              <a:rPr lang="en-US" altLang="ja-JP" sz="2000" b="1" dirty="0">
                <a:solidFill>
                  <a:srgbClr val="FFFF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スレーター基底 </a:t>
            </a:r>
            <a:r>
              <a:rPr lang="en-US" altLang="ja-JP" sz="2000" dirty="0">
                <a:solidFill>
                  <a:schemeClr val="bg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(STO)</a:t>
            </a:r>
          </a:p>
        </p:txBody>
      </p:sp>
    </p:spTree>
    <p:extLst>
      <p:ext uri="{BB962C8B-B14F-4D97-AF65-F5344CB8AC3E}">
        <p14:creationId xmlns:p14="http://schemas.microsoft.com/office/powerpoint/2010/main" val="1851814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線形最小二乗法 </a:t>
            </a:r>
            <a:r>
              <a:rPr lang="en-US" altLang="ja-JP" dirty="0"/>
              <a:t>vs.</a:t>
            </a:r>
            <a:r>
              <a:rPr lang="ja-JP" altLang="en-US" dirty="0"/>
              <a:t> カーネル法</a:t>
            </a:r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35496" y="891540"/>
                <a:ext cx="9299004" cy="57607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 lnSpcReduction="10000"/>
              </a:bodyPr>
              <a:lstStyle/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FF0000"/>
                    </a:solidFill>
                  </a:rPr>
                  <a:t>任意関数の線形最小二乗法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: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</a:rPr>
                  <a:t>　 </a:t>
                </a:r>
                <a14:m>
                  <m:oMath xmlns:m="http://schemas.openxmlformats.org/officeDocument/2006/math">
                    <m:r>
                      <a:rPr lang="ja-JP" altLang="en-US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ja-JP" altLang="en-US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)+⋯+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)=</m:t>
                    </m:r>
                    <m:nary>
                      <m:naryPr>
                        <m:chr m:val="∑"/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 </m:t>
                        </m:r>
                      </m:e>
                    </m:nary>
                  </m:oMath>
                </a14:m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</a:rPr>
                  <a:t>　目的関数 </a:t>
                </a:r>
                <a:r>
                  <a:rPr lang="en-US" altLang="ja-JP" sz="2400" i="1" dirty="0">
                    <a:solidFill>
                      <a:srgbClr val="000000"/>
                    </a:solidFill>
                  </a:rPr>
                  <a:t>S</a:t>
                </a:r>
                <a:r>
                  <a:rPr lang="en-US" altLang="ja-JP" sz="2400" dirty="0">
                    <a:solidFill>
                      <a:srgbClr val="000000"/>
                    </a:solidFill>
                  </a:rPr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ja-JP" altLang="en-US" sz="24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sSub>
                          <m:sSubPr>
                            <m:ctrlPr>
                              <a:rPr lang="ja-JP" altLang="en-US" sz="2400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400" i="1" dirty="0">
                            <a:solidFill>
                              <a:srgbClr val="0000FF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400" baseline="-25000" dirty="0">
                            <a:solidFill>
                              <a:srgbClr val="0000FF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400" baseline="30000" dirty="0">
                            <a:solidFill>
                              <a:srgbClr val="000000"/>
                            </a:solidFill>
                          </a:rPr>
                          <m:t>2</m:t>
                        </m:r>
                      </m:e>
                    </m:nary>
                  </m:oMath>
                </a14:m>
                <a:r>
                  <a:rPr lang="ja-JP" altLang="en-US" sz="2400" dirty="0">
                    <a:solidFill>
                      <a:srgbClr val="000000"/>
                    </a:solidFill>
                  </a:rPr>
                  <a:t> を最小化</a:t>
                </a:r>
                <a:endParaRPr lang="en-US" altLang="ja-JP" sz="2400" dirty="0">
                  <a:solidFill>
                    <a:srgbClr val="000000"/>
                  </a:solidFill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私たちが普段行う最小二乗法では、</a:t>
                </a:r>
                <a:b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</a:b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ja-JP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には物理（科学）的意味がある</a:t>
                </a:r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カーネル法</a:t>
                </a: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</a:t>
                </a:r>
                <a:b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</a:br>
                <a:r>
                  <a:rPr lang="ja-JP" altLang="en-US" sz="2400" dirty="0">
                    <a:solidFill>
                      <a:srgbClr val="000000"/>
                    </a:solidFill>
                  </a:rPr>
                  <a:t>　</a:t>
                </a:r>
                <a14:m>
                  <m:oMath xmlns:m="http://schemas.openxmlformats.org/officeDocument/2006/math">
                    <m:r>
                      <a:rPr lang="ja-JP" altLang="en-US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altLang="ja-JP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⋯+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  <m:sSup>
                      <m:sSupPr>
                        <m:ctrlP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ja-JP" sz="2400" b="1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sSup>
                          <m:sSupPr>
                            <m:ctrlP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  <m:sup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sty m:val="p"/>
                          </m:rPr>
                          <a:rPr lang="en-US" altLang="ja-JP" sz="2400" b="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a:rPr lang="en-US" altLang="ja-JP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  <m:r>
                          <a:rPr lang="en-US" altLang="ja-JP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4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を適当な関数 </a:t>
                </a: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カーネル関数</a:t>
                </a: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 </a:t>
                </a:r>
                <a14:m>
                  <m:oMath xmlns:m="http://schemas.openxmlformats.org/officeDocument/2006/math">
                    <m:r>
                      <a:rPr lang="en-US" altLang="ja-JP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</m:oMath>
                </a14:m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で置き換える</a:t>
                </a: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</a:rPr>
                  <a:t>　</a:t>
                </a:r>
                <a14:m>
                  <m:oMath xmlns:m="http://schemas.openxmlformats.org/officeDocument/2006/math">
                    <m:r>
                      <a:rPr lang="ja-JP" altLang="en-US" sz="2400" b="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ja-JP" altLang="en-US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a:rPr lang="en-US" altLang="ja-JP" sz="24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ja-JP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d>
                          <m:d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カーネル関数に物理</a:t>
                </a: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科学</a:t>
                </a:r>
                <a:r>
                  <a:rPr kumimoji="1" lang="en-US" altLang="ja-JP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</a:t>
                </a:r>
                <a:r>
                  <a:rPr kumimoji="1" lang="ja-JP" alt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的な意味はなくてもいい。</a:t>
                </a:r>
                <a:endParaRPr kumimoji="1" lang="en-US" altLang="ja-JP" sz="2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dirty="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  <a:r>
                  <a:rPr lang="ja-JP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必要な条件</a:t>
                </a:r>
                <a:r>
                  <a:rPr lang="en-US" altLang="ja-JP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</a:t>
                </a:r>
                <a:r>
                  <a:rPr lang="ja-JP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対称性　</a:t>
                </a:r>
                <a14:m>
                  <m:oMath xmlns:m="http://schemas.openxmlformats.org/officeDocument/2006/math">
                    <m:r>
                      <a:rPr lang="en-US" altLang="ja-JP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a:rPr lang="en-US" altLang="ja-JP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  <m:r>
                      <a:rPr lang="en-US" altLang="ja-JP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1" i="1" smtClean="0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e>
                    </m:d>
                  </m:oMath>
                </a14:m>
                <a:endParaRPr kumimoji="1" lang="en-US" altLang="ja-JP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　　　</a:t>
                </a:r>
                <a:r>
                  <a:rPr lang="en-US" altLang="ja-JP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  <a:r>
                  <a:rPr lang="ja-JP" altLang="en-US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　　 　　　　　　正定値性　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en-US" altLang="ja-JP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ja-JP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  <m:sup>
                        <m:r>
                          <a:rPr lang="en-US" altLang="ja-JP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b="0" i="1" dirty="0" smtClean="0">
                            <a:solidFill>
                              <a:schemeClr val="tx1"/>
                            </a:solidFill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ja-JP" baseline="-25000" dirty="0">
                            <a:solidFill>
                              <a:schemeClr val="tx1"/>
                            </a:solidFill>
                          </a:rPr>
                          <m:t>k</m:t>
                        </m:r>
                        <m:r>
                          <m:rPr>
                            <m:nor/>
                          </m:rPr>
                          <a:rPr lang="en-US" altLang="ja-JP" b="0" i="0" baseline="-25000" dirty="0" smtClean="0">
                            <a:solidFill>
                              <a:schemeClr val="tx1"/>
                            </a:solidFill>
                          </a:rPr>
                          <m:t>′</m:t>
                        </m:r>
                        <m:r>
                          <m:rPr>
                            <m:nor/>
                          </m:rPr>
                          <a:rPr lang="en-US" altLang="ja-JP" i="1" dirty="0">
                            <a:solidFill>
                              <a:schemeClr val="tx1"/>
                            </a:solidFill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ja-JP" baseline="-25000" dirty="0">
                            <a:solidFill>
                              <a:schemeClr val="tx1"/>
                            </a:solidFill>
                          </a:rPr>
                          <m:t>k</m:t>
                        </m:r>
                        <m:r>
                          <a:rPr lang="en-US" altLang="ja-JP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d>
                          <m:dPr>
                            <m:ctrlPr>
                              <a:rPr lang="en-US" altLang="ja-JP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ja-JP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altLang="ja-JP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altLang="ja-JP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</m:e>
                        </m:d>
                      </m:e>
                    </m:nary>
                    <m:r>
                      <a:rPr lang="en-US" altLang="ja-JP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≥0</m:t>
                    </m:r>
                  </m:oMath>
                </a14:m>
                <a:br>
                  <a:rPr kumimoji="1" lang="en-US" altLang="ja-JP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</a:br>
                <a:r>
                  <a:rPr kumimoji="1" lang="en-US" altLang="ja-JP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		</a:t>
                </a:r>
                <a14:m>
                  <m:oMath xmlns:m="http://schemas.openxmlformats.org/officeDocument/2006/math">
                    <m:r>
                      <a:rPr lang="en-US" altLang="ja-JP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sSub>
                          <m:sSubPr>
                            <m:ctrlP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  <m:r>
                      <a:rPr lang="en-US" altLang="ja-JP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ja-JP" b="1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altLang="ja-JP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b="1" i="1">
                        <a:latin typeface="Cambria Math" panose="02040503050406030204" pitchFamily="18" charset="0"/>
                      </a:rPr>
                      <m:t>) =(</m:t>
                    </m:r>
                    <m:r>
                      <a:rPr lang="en-US" altLang="ja-JP" b="1" i="1">
                        <a:latin typeface="Cambria Math" panose="02040503050406030204" pitchFamily="18" charset="0"/>
                      </a:rPr>
                      <m:t>𝒚</m:t>
                    </m:r>
                    <m:r>
                      <a:rPr lang="en-US" altLang="ja-JP" b="1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b>
                      <m:sSubPr>
                        <m:ctrlPr>
                          <a:rPr lang="en-US" altLang="ja-JP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b="1" i="1"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</m:oMath>
                </a14:m>
                <a:r>
                  <a:rPr lang="en-US" altLang="ja-JP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 </a:t>
                </a:r>
                <a:r>
                  <a:rPr kumimoji="1" lang="ja-JP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を解いて最小値が得られるための条件</a:t>
                </a:r>
                <a:endParaRPr kumimoji="1" lang="en-US" altLang="ja-JP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96" y="891540"/>
                <a:ext cx="9299004" cy="5760720"/>
              </a:xfrm>
              <a:prstGeom prst="rect">
                <a:avLst/>
              </a:prstGeom>
              <a:blipFill>
                <a:blip r:embed="rId3"/>
                <a:stretch>
                  <a:fillRect l="-852" t="-2222" b="-190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351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カーネル関数の例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51137" y="836358"/>
                <a:ext cx="9100884" cy="60216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85000" lnSpcReduction="10000"/>
              </a:bodyPr>
              <a:lstStyle/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800" dirty="0">
                    <a:solidFill>
                      <a:srgbClr val="0000FF"/>
                    </a:solidFill>
                  </a:rPr>
                  <a:t>ガウシアンカーネル</a:t>
                </a:r>
                <a:r>
                  <a:rPr lang="en-US" altLang="ja-JP" sz="2800" dirty="0">
                    <a:solidFill>
                      <a:srgbClr val="0000FF"/>
                    </a:solidFill>
                  </a:rPr>
                  <a:t>:</a:t>
                </a:r>
                <a:r>
                  <a:rPr lang="en-US" altLang="ja-JP" sz="2800" dirty="0"/>
                  <a:t> </a:t>
                </a:r>
                <a14:m>
                  <m:oMath xmlns:m="http://schemas.openxmlformats.org/officeDocument/2006/math">
                    <m:r>
                      <a:rPr lang="en-US" altLang="ja-JP" sz="28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8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8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e>
                    </m:d>
                    <m:r>
                      <a:rPr lang="en-US" altLang="ja-JP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altLang="ja-JP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ja-JP" sz="2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ja-JP" sz="2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altLang="ja-JP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ja-JP" sz="28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ja-JP" sz="28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8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𝒌</m:t>
                                            </m:r>
                                          </m:sub>
                                        </m:sSub>
                                        <m:r>
                                          <a:rPr lang="en-US" altLang="ja-JP" sz="2800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ja-JP" sz="28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ja-JP" sz="28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8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𝒌</m:t>
                                            </m:r>
                                            <m:r>
                                              <a:rPr lang="en-US" altLang="ja-JP" sz="2800" b="1" i="1">
                                                <a:solidFill>
                                                  <a:schemeClr val="tx1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′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ja-JP" sz="2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ja-JP" sz="2800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lang="en-US" altLang="ja-JP" sz="2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ja-JP" altLang="en-US" sz="2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28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en-US" altLang="ja-JP" sz="2800" dirty="0">
                  <a:solidFill>
                    <a:srgbClr val="0000FF"/>
                  </a:solidFill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800" dirty="0">
                    <a:solidFill>
                      <a:srgbClr val="0000FF"/>
                    </a:solidFill>
                  </a:rPr>
                  <a:t>多項式カーネル      </a:t>
                </a:r>
                <a:r>
                  <a:rPr lang="en-US" altLang="ja-JP" sz="2800" dirty="0">
                    <a:solidFill>
                      <a:srgbClr val="0000FF"/>
                    </a:solidFill>
                  </a:rPr>
                  <a:t>:</a:t>
                </a:r>
                <a:r>
                  <a:rPr lang="en-US" altLang="ja-JP" sz="2800" dirty="0"/>
                  <a:t> </a:t>
                </a:r>
                <a14:m>
                  <m:oMath xmlns:m="http://schemas.openxmlformats.org/officeDocument/2006/math">
                    <m:r>
                      <a:rPr lang="en-US" altLang="ja-JP" sz="2800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8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28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8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8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8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800" b="1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e>
                    </m:d>
                    <m:r>
                      <a:rPr lang="en-US" altLang="ja-JP" sz="28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8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ja-JP" sz="28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8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1+</m:t>
                            </m:r>
                            <m:sSub>
                              <m:sSubPr>
                                <m:ctrlPr>
                                  <a:rPr lang="en-US" altLang="ja-JP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  <m:r>
                              <a:rPr lang="en-US" altLang="ja-JP" sz="28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en-US" altLang="ja-JP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e>
                              <m:sub>
                                <m:r>
                                  <a:rPr lang="en-US" altLang="ja-JP" sz="2800" b="1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  <m:r>
                                  <a:rPr lang="en-US" altLang="ja-JP" sz="28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ja-JP" sz="2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</m:oMath>
                </a14:m>
                <a:endParaRPr lang="en-US" altLang="ja-JP" sz="2800" i="1" dirty="0"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</m:oMath>
                </a14:m>
                <a:r>
                  <a:rPr lang="ja-JP" altLang="en-US" sz="2400" dirty="0">
                    <a:latin typeface="Cambria Math" panose="02040503050406030204" pitchFamily="18" charset="0"/>
                  </a:rPr>
                  <a:t>を定数 </a:t>
                </a:r>
                <a:r>
                  <a:rPr lang="en-US" altLang="ja-JP" sz="2400" dirty="0">
                    <a:latin typeface="Cambria Math" panose="02040503050406030204" pitchFamily="18" charset="0"/>
                  </a:rPr>
                  <a:t>(</a:t>
                </a:r>
                <a:r>
                  <a:rPr lang="ja-JP" altLang="en-US" sz="2400" dirty="0">
                    <a:latin typeface="Cambria Math" panose="02040503050406030204" pitchFamily="18" charset="0"/>
                  </a:rPr>
                  <a:t>ハイパーパラメータ</a:t>
                </a:r>
                <a:r>
                  <a:rPr lang="en-US" altLang="ja-JP" sz="2400" dirty="0">
                    <a:latin typeface="Cambria Math" panose="02040503050406030204" pitchFamily="18" charset="0"/>
                  </a:rPr>
                  <a:t>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altLang="ja-JP" sz="2400" b="1" i="1" smtClean="0">
                            <a:latin typeface="Cambria Math" panose="02040503050406030204" pitchFamily="18" charset="0"/>
                          </a:rPr>
                          <m:t>𝒄</m:t>
                        </m:r>
                        <m:r>
                          <a:rPr lang="en-US" altLang="ja-JP" sz="2400" b="1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400" b="1" i="1" smtClean="0"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</m:oMath>
                </a14:m>
                <a:r>
                  <a:rPr lang="ja-JP" altLang="en-US" sz="2400" dirty="0">
                    <a:latin typeface="Cambria Math" panose="02040503050406030204" pitchFamily="18" charset="0"/>
                  </a:rPr>
                  <a:t>と書き換えるとわかりやすい</a:t>
                </a:r>
                <a:endParaRPr lang="en-US" altLang="ja-JP" sz="2400" i="1" dirty="0"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FF"/>
                    </a:solidFill>
                  </a:rPr>
                  <a:t>　例えば</a:t>
                </a:r>
                <a:r>
                  <a:rPr lang="en-US" altLang="ja-JP" sz="2400" dirty="0">
                    <a:solidFill>
                      <a:srgbClr val="0000FF"/>
                    </a:solidFill>
                  </a:rPr>
                  <a:t>:</a:t>
                </a:r>
                <a:r>
                  <a:rPr lang="en-US" altLang="ja-JP" sz="2400" dirty="0"/>
                  <a:t> </a:t>
                </a:r>
                <a14:m>
                  <m:oMath xmlns:m="http://schemas.openxmlformats.org/officeDocument/2006/math">
                    <m:r>
                      <a:rPr lang="en-US" altLang="ja-JP" sz="2400" i="1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 smtClean="0">
                                <a:latin typeface="Cambria Math" panose="02040503050406030204" pitchFamily="18" charset="0"/>
                              </a:rPr>
                              <m:t>𝒄</m:t>
                            </m:r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altLang="ja-JP" sz="240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ja-JP" sz="240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begChr m:val="|"/>
                                        <m:endChr m:val="|"/>
                                        <m:ctrlPr>
                                          <a:rPr lang="en-US" altLang="ja-JP" sz="24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ja-JP" sz="2400" b="1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ja-JP" sz="2400" b="1" i="1">
                                                <a:latin typeface="Cambria Math" panose="02040503050406030204" pitchFamily="18" charset="0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400" b="1" i="1">
                                                <a:latin typeface="Cambria Math" panose="02040503050406030204" pitchFamily="18" charset="0"/>
                                              </a:rPr>
                                              <m:t>𝒌</m:t>
                                            </m:r>
                                          </m:sub>
                                        </m:sSub>
                                        <m:r>
                                          <a:rPr lang="en-US" altLang="ja-JP" sz="2400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altLang="ja-JP" sz="2400" b="1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ja-JP" sz="2400" b="1" i="1">
                                                <a:latin typeface="Cambria Math" panose="02040503050406030204" pitchFamily="18" charset="0"/>
                                              </a:rPr>
                                              <m:t>𝒙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400" b="1" i="1" smtClean="0">
                                                <a:latin typeface="Cambria Math" panose="02040503050406030204" pitchFamily="18" charset="0"/>
                                              </a:rPr>
                                              <m:t>𝒄</m:t>
                                            </m:r>
                                            <m:r>
                                              <a:rPr lang="en-US" altLang="ja-JP" sz="2400" b="1" i="1" smtClean="0">
                                                <a:latin typeface="Cambria Math" panose="02040503050406030204" pitchFamily="18" charset="0"/>
                                              </a:rPr>
                                              <m:t>,</m:t>
                                            </m:r>
                                            <m:r>
                                              <a:rPr lang="en-US" altLang="ja-JP" sz="2400" b="1" i="1" smtClean="0">
                                                <a:latin typeface="Cambria Math" panose="02040503050406030204" pitchFamily="18" charset="0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  <m:sup>
                                    <m: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ja-JP" altLang="en-US" sz="24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</m:e>
                    </m:func>
                  </m:oMath>
                </a14:m>
                <a:endParaRPr lang="en-US" altLang="ja-JP" sz="2400" dirty="0">
                  <a:solidFill>
                    <a:srgbClr val="0000FF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/>
                  <a:t>　　</a:t>
                </a:r>
                <a:r>
                  <a:rPr lang="en-US" altLang="ja-JP" sz="2400" dirty="0"/>
                  <a:t>“</a:t>
                </a:r>
                <a:r>
                  <a:rPr lang="ja-JP" altLang="en-US" sz="2400" dirty="0"/>
                  <a:t>記述子空間</a:t>
                </a:r>
                <a:r>
                  <a:rPr lang="en-US" altLang="ja-JP" sz="2400" dirty="0"/>
                  <a:t>”</a:t>
                </a:r>
                <a:r>
                  <a:rPr lang="ja-JP" altLang="en-US" sz="2400" dirty="0"/>
                  <a:t>のデータ点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4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 smtClean="0">
                                <a:latin typeface="Cambria Math" panose="02040503050406030204" pitchFamily="18" charset="0"/>
                              </a:rPr>
                              <m:t>𝒄</m:t>
                            </m:r>
                          </m:sub>
                        </m:sSub>
                      </m:e>
                      <m:sup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sz="2400" b="1" i="1" smtClean="0"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sz="2400" b="1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=(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sup>
                    </m:sSup>
                    <m:r>
                      <a:rPr lang="en-US" altLang="ja-JP" sz="2400" i="1">
                        <a:latin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sup>
                    </m:sSup>
                    <m:r>
                      <a:rPr lang="en-US" altLang="ja-JP" sz="2400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⋯,</m:t>
                    </m:r>
                    <m:sSup>
                      <m:sSup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b>
                        </m:sSub>
                      </m:e>
                      <m:sup>
                        <m:d>
                          <m:d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</m:d>
                      </m:sup>
                    </m:sSup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ja-JP" sz="2400" dirty="0"/>
                  <a:t> </a:t>
                </a:r>
                <a:br>
                  <a:rPr lang="en-US" altLang="ja-JP" sz="2400" dirty="0"/>
                </a:br>
                <a:r>
                  <a:rPr lang="ja-JP" altLang="en-US" sz="2400" dirty="0"/>
                  <a:t>　　一つずつにガウス関数を置いた関数</a:t>
                </a:r>
                <a:endParaRPr lang="en-US" altLang="ja-JP" sz="2400" dirty="0"/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dirty="0"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32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カーネル回帰</a:t>
                </a:r>
                <a:r>
                  <a:rPr lang="en-US" altLang="ja-JP" sz="32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:</a:t>
                </a:r>
                <a:r>
                  <a:rPr lang="ja-JP" altLang="en-US" sz="32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ja-JP" altLang="en-US" sz="3200" dirty="0">
                    <a:latin typeface="Cambria Math" panose="02040503050406030204" pitchFamily="18" charset="0"/>
                  </a:rPr>
                  <a:t>行列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3200" b="0" i="0" smtClean="0"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ja-JP" sz="3200" b="0" i="0" smtClean="0">
                        <a:latin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lang="en-US" altLang="ja-JP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32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ja-JP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3200" i="1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p>
                            <m:r>
                              <a:rPr lang="en-US" altLang="ja-JP" sz="32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sub>
                    </m:sSub>
                    <m:r>
                      <a:rPr lang="en-US" altLang="ja-JP" sz="3200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altLang="ja-JP" sz="32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3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ja-JP" sz="3200" i="1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32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32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32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32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32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32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sSup>
                              <m:sSupPr>
                                <m:ctrlPr>
                                  <a:rPr lang="en-US" altLang="ja-JP" sz="32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32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  <m:sup>
                                <m:r>
                                  <a:rPr lang="en-US" altLang="ja-JP" sz="3200" b="1" i="1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sub>
                        </m:sSub>
                      </m:e>
                    </m:d>
                    <m:r>
                      <a:rPr lang="en-US" altLang="ja-JP" sz="32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ja-JP" altLang="en-US" sz="2900" dirty="0">
                    <a:latin typeface="Cambria Math" panose="02040503050406030204" pitchFamily="18" charset="0"/>
                  </a:rPr>
                  <a:t> に対して</a:t>
                </a:r>
                <a:endParaRPr lang="en-US" altLang="ja-JP" sz="2900" dirty="0"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　　</a:t>
                </a:r>
                <a14:m>
                  <m:oMath xmlns:m="http://schemas.openxmlformats.org/officeDocument/2006/math">
                    <m:r>
                      <a:rPr lang="en-US" altLang="ja-JP" sz="24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𝐲</m:t>
                    </m:r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  <m:r>
                      <a:rPr lang="en-US" altLang="ja-JP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e>
                    </m:d>
                    <m:r>
                      <a:rPr lang="en-US" altLang="ja-JP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4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ja-JP" sz="2400" b="1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en-US" altLang="ja-JP" sz="240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 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　　</a:t>
                </a:r>
                <a14:m>
                  <m:oMath xmlns:m="http://schemas.openxmlformats.org/officeDocument/2006/math"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d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d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ja-JP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K</m:t>
                            </m:r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𝑨</m:t>
                            </m:r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e>
                        </m:d>
                      </m:e>
                      <m:sup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d>
                  </m:oMath>
                </a14:m>
                <a:r>
                  <a:rPr lang="ja-JP" altLang="en-US" sz="240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を</a:t>
                </a:r>
                <a:r>
                  <a:rPr lang="en-US" altLang="ja-JP" sz="24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A</a:t>
                </a:r>
                <a:r>
                  <a:rPr lang="ja-JP" altLang="en-US" sz="24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ja-JP" altLang="en-US" sz="240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の成分について最小化</a:t>
                </a:r>
                <a:endParaRPr lang="en-US" altLang="ja-JP" sz="2400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　　　　</a:t>
                </a:r>
                <a:r>
                  <a:rPr lang="en-US" altLang="ja-JP" sz="24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=&gt;</a:t>
                </a:r>
                <a:r>
                  <a:rPr lang="ja-JP" altLang="en-US" sz="24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p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d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lang="ja-JP" altLang="en-US" sz="2400" dirty="0">
                    <a:latin typeface="Cambria Math" panose="02040503050406030204" pitchFamily="18" charset="0"/>
                  </a:rPr>
                  <a:t>を解けばよい</a:t>
                </a:r>
                <a:br>
                  <a:rPr lang="en-US" altLang="ja-JP" sz="2400" dirty="0">
                    <a:latin typeface="Cambria Math" panose="02040503050406030204" pitchFamily="18" charset="0"/>
                  </a:rPr>
                </a:br>
                <a:r>
                  <a:rPr lang="ja-JP" altLang="en-US" sz="2400" dirty="0">
                    <a:latin typeface="Cambria Math" panose="02040503050406030204" pitchFamily="18" charset="0"/>
                  </a:rPr>
                  <a:t>　　　　　　 </a:t>
                </a:r>
                <a:r>
                  <a:rPr lang="en-US" altLang="ja-JP" sz="24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r>
                  <a:rPr lang="ja-JP" altLang="en-US" sz="2400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は正定値行列なので </a:t>
                </a:r>
                <a14:m>
                  <m:oMath xmlns:m="http://schemas.openxmlformats.org/officeDocument/2006/math"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ja-JP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ja-JP" altLang="en-US" sz="2400" b="1" dirty="0">
                    <a:solidFill>
                      <a:srgbClr val="0000FF"/>
                    </a:solidFill>
                    <a:latin typeface="Cambria Math" panose="02040503050406030204" pitchFamily="18" charset="0"/>
                  </a:rPr>
                  <a:t> と、カーネルの逆行列だけで解ける</a:t>
                </a:r>
                <a:endParaRPr lang="en-US" altLang="ja-JP" sz="2400" b="1" dirty="0">
                  <a:solidFill>
                    <a:srgbClr val="0000FF"/>
                  </a:solidFill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i="1" dirty="0">
                  <a:solidFill>
                    <a:srgbClr val="0000FF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137" y="836358"/>
                <a:ext cx="9100884" cy="6021641"/>
              </a:xfrm>
              <a:prstGeom prst="rect">
                <a:avLst/>
              </a:prstGeom>
              <a:blipFill>
                <a:blip r:embed="rId3"/>
                <a:stretch>
                  <a:fillRect l="-127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42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任意関数の線形最小二乗法 ～ カーネル回帰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35496" y="758054"/>
                <a:ext cx="9108504" cy="609994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b="1" dirty="0">
                    <a:solidFill>
                      <a:srgbClr val="FF0000"/>
                    </a:solidFill>
                  </a:rPr>
                  <a:t>任意関数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ja-JP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en-US" altLang="ja-JP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ja-JP" altLang="en-US" sz="2000" b="1" dirty="0">
                    <a:solidFill>
                      <a:srgbClr val="FF0000"/>
                    </a:solidFill>
                  </a:rPr>
                  <a:t> の線形最小二乗法はカーネル法と（ほぼ）同じ</a:t>
                </a:r>
                <a:endParaRPr lang="en-US" altLang="ja-JP" sz="2000" b="1" dirty="0">
                  <a:solidFill>
                    <a:srgbClr val="FF0000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solidFill>
                      <a:schemeClr val="tx1"/>
                    </a:solidFill>
                  </a:rPr>
                  <a:t>　モデル</a:t>
                </a:r>
                <a:r>
                  <a:rPr lang="en-US" altLang="ja-JP" sz="2000" dirty="0">
                    <a:solidFill>
                      <a:schemeClr val="tx1"/>
                    </a:solidFill>
                  </a:rPr>
                  <a:t>:</a:t>
                </a:r>
                <a:r>
                  <a:rPr lang="ja-JP" alt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ja-JP" alt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ja-JP" alt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chemeClr val="tx1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altLang="ja-JP" sz="2000" i="1" dirty="0">
                    <a:solidFill>
                      <a:schemeClr val="tx1"/>
                    </a:solidFill>
                    <a:latin typeface="Cambria Math" panose="02040503050406030204" pitchFamily="18" charset="0"/>
                  </a:rPr>
                  <a:t>         </a:t>
                </a:r>
                <a:r>
                  <a:rPr lang="en-US" altLang="ja-JP" sz="2000" i="1" dirty="0">
                    <a:solidFill>
                      <a:srgbClr val="0000FF"/>
                    </a:solidFill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𝒀</m:t>
                    </m:r>
                    <m:r>
                      <a:rPr lang="en-US" altLang="ja-JP" sz="200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0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F</m:t>
                    </m:r>
                    <m:r>
                      <a:rPr lang="en-US" altLang="ja-JP" sz="2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endParaRPr lang="en-US" altLang="ja-JP" sz="2000" dirty="0"/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>
                    <a:solidFill>
                      <a:schemeClr val="tx1"/>
                    </a:solidFill>
                  </a:rPr>
                  <a:t>　解法</a:t>
                </a:r>
                <a:r>
                  <a:rPr lang="en-US" altLang="ja-JP" sz="2000" dirty="0">
                    <a:solidFill>
                      <a:schemeClr val="tx1"/>
                    </a:solidFill>
                  </a:rPr>
                  <a:t>:</a:t>
                </a:r>
                <a:r>
                  <a:rPr lang="ja-JP" alt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ja-JP" alt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nary>
                          <m:naryPr>
                            <m:chr m:val="∑"/>
                            <m:ctrlPr>
                              <a:rPr lang="ja-JP" alt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=0</m:t>
                            </m:r>
                          </m:sub>
                          <m:sup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ja-JP" altLang="en-US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altLang="ja-JP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000" i="1" dirty="0">
                                <a:solidFill>
                                  <a:schemeClr val="tx1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000" baseline="-25000" dirty="0">
                                <a:solidFill>
                                  <a:schemeClr val="tx1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  <m:sSub>
                              <m:sSubPr>
                                <m:ctrlPr>
                                  <a:rPr lang="ja-JP" altLang="en-US" sz="200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ja-JP" altLang="en-US" sz="2000" b="0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m:rPr>
                                <m:nor/>
                              </m:rPr>
                              <a:rPr lang="en-US" altLang="ja-JP" sz="2000" i="1" dirty="0">
                                <a:solidFill>
                                  <a:schemeClr val="tx1"/>
                                </a:solidFill>
                              </a:rPr>
                              <m:t>x</m:t>
                            </m:r>
                            <m:r>
                              <m:rPr>
                                <m:nor/>
                              </m:rPr>
                              <a:rPr lang="en-US" altLang="ja-JP" sz="2000" baseline="-25000" dirty="0">
                                <a:solidFill>
                                  <a:schemeClr val="tx1"/>
                                </a:solidFill>
                              </a:rPr>
                              <m:t>j</m:t>
                            </m:r>
                            <m:r>
                              <m:rPr>
                                <m:nor/>
                              </m:rPr>
                              <a:rPr lang="en-US" altLang="ja-JP" sz="20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nary>
                      </m:e>
                    </m:nary>
                    <m:r>
                      <a:rPr lang="en-US" altLang="ja-JP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chemeClr val="tx1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ja-JP" alt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chemeClr val="tx1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r>
                  <a:rPr lang="en-US" altLang="ja-JP" sz="2000" dirty="0">
                    <a:solidFill>
                      <a:schemeClr val="tx1"/>
                    </a:solidFill>
                  </a:rPr>
                  <a:t> 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11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ja-JP" altLang="en-US" sz="1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5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⋯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/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⋱</m:t>
                              </m:r>
                            </m:e>
                            <m:e/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𝑁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</m:m>
                      </m:e>
                    </m:d>
                    <m:d>
                      <m:dPr>
                        <m:ctrlPr>
                          <a:rPr lang="ja-JP" altLang="en-US" sz="1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ja-JP" sz="16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ja-JP" altLang="en-US" sz="16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ja-JP" altLang="en-US" sz="16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16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3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ja-JP" altLang="en-US" sz="16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en-US" altLang="ja-JP" sz="1600" b="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ja-JP" altLang="en-US" sz="16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ja-JP" altLang="en-US" sz="16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endParaRPr lang="ja-JP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  <a:r>
                  <a:rPr lang="ja-JP" altLang="en-US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　　　</a:t>
                </a:r>
                <a:r>
                  <a:rPr lang="ja-JP" alt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ja-JP" alt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chemeClr val="tx1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sSub>
                          <m:sSubPr>
                            <m:ctrlPr>
                              <a:rPr lang="ja-JP" alt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chemeClr val="tx1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           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　　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lang="ja-JP" altLang="en-US" sz="20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  </a:t>
                </a:r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000" dirty="0"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						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altLang="ja-JP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chemeClr val="tx1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sSub>
                          <m:sSubPr>
                            <m:ctrlPr>
                              <a:rPr lang="ja-JP" altLang="en-US" sz="2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ja-JP" altLang="en-US" sz="2000" b="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ja-JP" sz="2000" i="1" dirty="0">
                            <a:solidFill>
                              <a:schemeClr val="tx1"/>
                            </a:solidFill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ja-JP" sz="2000" baseline="-25000" dirty="0">
                            <a:solidFill>
                              <a:schemeClr val="tx1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ja-JP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kumimoji="1" lang="en-US" altLang="ja-JP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A</a:t>
                </a:r>
                <a:r>
                  <a:rPr kumimoji="1" lang="en-US" altLang="ja-JP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=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Y</a:t>
                </a:r>
                <a:r>
                  <a:rPr kumimoji="1" lang="ja-JP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　</a:t>
                </a:r>
                <a:r>
                  <a:rPr lang="ja-JP" altLang="en-US" sz="2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を解く　　</a:t>
                </a:r>
                <a:r>
                  <a:rPr lang="en-US" altLang="ja-JP" sz="2000" b="1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A</a:t>
                </a:r>
                <a:r>
                  <a:rPr lang="en-US" altLang="ja-JP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=X</a:t>
                </a:r>
                <a:r>
                  <a:rPr lang="en-US" altLang="ja-JP" sz="2000" baseline="30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-1</a:t>
                </a:r>
                <a:r>
                  <a:rPr lang="en-US" altLang="ja-JP" sz="2000" b="1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Y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カーネル法</a:t>
                </a:r>
                <a:r>
                  <a:rPr kumimoji="1" lang="en-US" altLang="ja-JP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</a:t>
                </a:r>
                <a:r>
                  <a:rPr kumimoji="1" lang="ja-JP" altLang="en-US" sz="2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𝒇</m:t>
                        </m:r>
                      </m:e>
                      <m:sub>
                        <m:r>
                          <a:rPr lang="ja-JP" altLang="en-US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sub>
                    </m:sSub>
                    <m:r>
                      <m:rPr>
                        <m:nor/>
                      </m:rPr>
                      <a:rPr lang="en-US" altLang="ja-JP" sz="20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ja-JP" sz="2000" b="1" i="1" dirty="0">
                        <a:solidFill>
                          <a:srgbClr val="FF0000"/>
                        </a:solidFill>
                      </a:rPr>
                      <m:t>x</m:t>
                    </m:r>
                    <m:r>
                      <m:rPr>
                        <m:nor/>
                      </m:rPr>
                      <a:rPr lang="en-US" altLang="ja-JP" sz="2000" b="1" baseline="-25000" dirty="0">
                        <a:solidFill>
                          <a:srgbClr val="FF0000"/>
                        </a:solidFill>
                      </a:rPr>
                      <m:t>j</m:t>
                    </m:r>
                    <m:r>
                      <m:rPr>
                        <m:nor/>
                      </m:rPr>
                      <a:rPr lang="en-US" altLang="ja-JP" sz="20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をハイパーパラメータ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2000" b="1" i="1" dirty="0">
                        <a:solidFill>
                          <a:srgbClr val="FF0000"/>
                        </a:solidFill>
                      </a:rPr>
                      <m:t>X</m:t>
                    </m:r>
                    <m:r>
                      <m:rPr>
                        <m:sty m:val="p"/>
                      </m:rPr>
                      <a:rPr lang="en-US" altLang="ja-JP" sz="2000" b="1" i="1" baseline="-25000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k</m:t>
                    </m:r>
                  </m:oMath>
                </a14:m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をいれて</a:t>
                </a:r>
                <a:br>
                  <a:rPr kumimoji="1" lang="en-US" altLang="ja-JP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</a:br>
                <a:r>
                  <a:rPr kumimoji="1" lang="en-US" altLang="ja-JP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	</a:t>
                </a:r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　　   </a:t>
                </a:r>
                <a:r>
                  <a:rPr lang="ja-JP" altLang="en-US" sz="2000" b="1" dirty="0">
                    <a:solidFill>
                      <a:srgbClr val="FF0000"/>
                    </a:solidFill>
                  </a:rPr>
                  <a:t>カーネル関数 </a:t>
                </a:r>
                <a14:m>
                  <m:oMath xmlns:m="http://schemas.openxmlformats.org/officeDocument/2006/math">
                    <m:r>
                      <a:rPr lang="en-US" altLang="ja-JP" sz="2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𝒌</m:t>
                    </m:r>
                    <m:r>
                      <m:rPr>
                        <m:nor/>
                      </m:rPr>
                      <a:rPr lang="en-US" altLang="ja-JP" sz="20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ja-JP" sz="2000" b="1" i="1" dirty="0">
                        <a:solidFill>
                          <a:srgbClr val="FF0000"/>
                        </a:solidFill>
                      </a:rPr>
                      <m:t>x</m:t>
                    </m:r>
                    <m:r>
                      <m:rPr>
                        <m:nor/>
                      </m:rPr>
                      <a:rPr lang="en-US" altLang="ja-JP" sz="2000" b="1" baseline="-25000" dirty="0">
                        <a:solidFill>
                          <a:srgbClr val="FF0000"/>
                        </a:solidFill>
                      </a:rPr>
                      <m:t>j</m:t>
                    </m:r>
                    <m:r>
                      <m:rPr>
                        <m:nor/>
                      </m:rPr>
                      <a:rPr lang="en-US" altLang="ja-JP" sz="2000" b="1" i="0" baseline="-25000" dirty="0" smtClean="0">
                        <a:solidFill>
                          <a:srgbClr val="FF0000"/>
                        </a:solidFill>
                      </a:rPr>
                      <m:t>,</m:t>
                    </m:r>
                    <m:r>
                      <m:rPr>
                        <m:nor/>
                      </m:rPr>
                      <a:rPr lang="en-US" altLang="ja-JP" sz="2000" b="1" i="1" baseline="-25000" dirty="0" smtClean="0">
                        <a:solidFill>
                          <a:srgbClr val="FF0000"/>
                        </a:solidFill>
                      </a:rPr>
                      <m:t> </m:t>
                    </m:r>
                    <m:r>
                      <m:rPr>
                        <m:nor/>
                      </m:rPr>
                      <a:rPr lang="en-US" altLang="ja-JP" sz="2000" b="1" i="1" dirty="0" smtClean="0">
                        <a:solidFill>
                          <a:srgbClr val="FF0000"/>
                        </a:solidFill>
                      </a:rPr>
                      <m:t>X</m:t>
                    </m:r>
                    <m:r>
                      <m:rPr>
                        <m:sty m:val="p"/>
                      </m:rPr>
                      <a:rPr lang="en-US" altLang="ja-JP" sz="2000" b="1" i="1" baseline="-250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n-US" altLang="ja-JP" sz="20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ja-JP" altLang="en-US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で置き換える</a:t>
                </a:r>
                <a:br>
                  <a:rPr kumimoji="1" lang="en-US" altLang="ja-JP" sz="2000" b="1" i="0" u="none" strike="noStrike" kern="1200" cap="none" spc="0" normalizeH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</a:br>
                <a:r>
                  <a:rPr lang="en-US" altLang="ja-JP" sz="2000" dirty="0"/>
                  <a:t>	</a:t>
                </a:r>
                <a14:m>
                  <m:oMath xmlns:m="http://schemas.openxmlformats.org/officeDocument/2006/math">
                    <m:r>
                      <a:rPr lang="en-US" altLang="ja-JP" sz="20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𝒀</m:t>
                    </m:r>
                    <m:r>
                      <a:rPr lang="en-US" altLang="ja-JP" sz="20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00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ja-JP" sz="2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ja-JP" altLang="en-US" sz="2000" dirty="0">
                    <a:solidFill>
                      <a:srgbClr val="0000FF"/>
                    </a:solidFill>
                  </a:rPr>
                  <a:t>　　</a:t>
                </a:r>
                <a:r>
                  <a:rPr lang="en-US" altLang="ja-JP" sz="2000" dirty="0">
                    <a:solidFill>
                      <a:srgbClr val="0000FF"/>
                    </a:solidFill>
                  </a:rPr>
                  <a:t>=&gt;</a:t>
                </a:r>
                <a:r>
                  <a:rPr lang="ja-JP" altLang="en-US" sz="2000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ja-JP" sz="20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ja-JP" sz="2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ja-JP" sz="20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</m:e>
                      <m:sup>
                        <m:r>
                          <a:rPr lang="en-US" altLang="ja-JP" sz="20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0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altLang="ja-JP" sz="2000" b="1" dirty="0">
                    <a:solidFill>
                      <a:srgbClr val="0000FF"/>
                    </a:solidFill>
                  </a:rPr>
                  <a:t> </a:t>
                </a:r>
                <a:r>
                  <a:rPr lang="ja-JP" altLang="en-US" sz="2000" b="1" dirty="0">
                    <a:solidFill>
                      <a:schemeClr val="tx1"/>
                    </a:solidFill>
                  </a:rPr>
                  <a:t>を解く</a:t>
                </a:r>
                <a:endParaRPr lang="en-US" altLang="ja-JP" sz="2000" b="1" dirty="0">
                  <a:solidFill>
                    <a:schemeClr val="tx1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000" dirty="0"/>
                  <a:t>つまり、</a:t>
                </a:r>
                <a:r>
                  <a:rPr lang="ja-JP" altLang="en-US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カーネル回帰 　</a:t>
                </a:r>
                <a:r>
                  <a:rPr lang="en-US" altLang="ja-JP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=	</a:t>
                </a:r>
                <a:r>
                  <a:rPr lang="ja-JP" altLang="en-US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ja-JP" altLang="en-US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にある関係 </a:t>
                </a:r>
                <a:r>
                  <a:rPr lang="en-US" altLang="ja-JP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(</a:t>
                </a:r>
                <a:r>
                  <a:rPr lang="ja-JP" altLang="en-US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カーネルの対称性・正定値性</a:t>
                </a:r>
                <a:r>
                  <a:rPr lang="en-US" altLang="ja-JP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)</a:t>
                </a:r>
                <a:r>
                  <a:rPr lang="ja-JP" altLang="en-US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がある</a:t>
                </a:r>
                <a:br>
                  <a:rPr lang="en-US" altLang="ja-JP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</a:br>
                <a:r>
                  <a:rPr lang="en-US" altLang="ja-JP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	</a:t>
                </a:r>
                <a:r>
                  <a:rPr lang="ja-JP" altLang="en-US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　　　　</a:t>
                </a:r>
                <a:r>
                  <a:rPr lang="en-US" altLang="ja-JP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	</a:t>
                </a:r>
                <a:r>
                  <a:rPr lang="ja-JP" altLang="en-US" sz="2000" dirty="0">
                    <a:solidFill>
                      <a:srgbClr val="FF0000"/>
                    </a:solidFill>
                    <a:latin typeface="Cambria Math" panose="02040503050406030204" pitchFamily="18" charset="0"/>
                  </a:rPr>
                  <a:t> 　　　　    任意関数の線形最小二乗法</a:t>
                </a:r>
                <a:endParaRPr lang="en-US" altLang="ja-JP" sz="2000" i="1" dirty="0">
                  <a:solidFill>
                    <a:srgbClr val="FF0000"/>
                  </a:solidFill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000" dirty="0"/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000" b="1" i="0" u="none" strike="noStrike" kern="1200" cap="none" spc="0" normalizeH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496" y="758054"/>
                <a:ext cx="9108504" cy="6099945"/>
              </a:xfrm>
              <a:prstGeom prst="rect">
                <a:avLst/>
              </a:prstGeom>
              <a:blipFill>
                <a:blip r:embed="rId3"/>
                <a:stretch>
                  <a:fillRect l="-736" t="-899" b="-9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521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カーネル法</a:t>
            </a:r>
            <a:r>
              <a:rPr lang="en-US" altLang="ja-JP" dirty="0"/>
              <a:t>:</a:t>
            </a:r>
            <a:r>
              <a:rPr lang="ja-JP" altLang="en-US" dirty="0"/>
              <a:t> 行列表示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0" y="769620"/>
                <a:ext cx="9144000" cy="60883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ja-JP" sz="2400" b="1" smtClean="0">
                        <a:latin typeface="Cambria Math" panose="02040503050406030204" pitchFamily="18" charset="0"/>
                      </a:rPr>
                      <m:t>𝐲</m:t>
                    </m:r>
                    <m:r>
                      <a:rPr lang="en-US" altLang="ja-JP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  <m:r>
                      <a:rPr lang="en-US" altLang="ja-JP" sz="24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  <m:r>
                      <a:rPr lang="en-US" altLang="ja-JP" sz="2400" i="1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2400" i="1" dirty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e>
                    </m:d>
                    <m:r>
                      <a:rPr lang="en-US" altLang="ja-JP" sz="24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400"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en-US" altLang="ja-JP" sz="2400" dirty="0">
                    <a:latin typeface="Cambria Math" panose="02040503050406030204" pitchFamily="18" charset="0"/>
                  </a:rPr>
                  <a:t>  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𝒀</m:t>
                    </m:r>
                    <m:r>
                      <a:rPr lang="en-US" altLang="ja-JP" sz="240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40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ja-JP" altLang="en-US" sz="2400" b="1" dirty="0"/>
                  <a:t>を解く</a:t>
                </a:r>
                <a:endParaRPr lang="en-US" altLang="ja-JP" sz="2400" b="1" dirty="0"/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altLang="ja-JP" sz="2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  <m:r>
                      <a:rPr lang="en-US" altLang="ja-JP" sz="2400" b="1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ja-JP" sz="24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4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24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24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ja-JP" sz="2400" b="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b="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r>
                          <a:rPr lang="en-US" altLang="ja-JP" sz="2400" b="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⋯</m:t>
                        </m:r>
                        <m:r>
                          <a:rPr lang="en-US" altLang="ja-JP" sz="2400" b="0" i="1">
                            <a:latin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ja-JP" sz="24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ja-JP" sz="2400" b="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b="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</a:rPr>
                  <a:t>  　　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ja-JP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ja-JP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  <m:sup>
                        <m:r>
                          <a:rPr lang="en-US" altLang="ja-JP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altLang="ja-JP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ja-JP" dirty="0">
                    <a:solidFill>
                      <a:srgbClr val="0000FF"/>
                    </a:solidFill>
                  </a:rPr>
                  <a:t>: </a:t>
                </a:r>
                <a:r>
                  <a:rPr lang="en-US" altLang="ja-JP" i="1" dirty="0">
                    <a:solidFill>
                      <a:srgbClr val="0000FF"/>
                    </a:solidFill>
                  </a:rPr>
                  <a:t>j</a:t>
                </a:r>
                <a:r>
                  <a:rPr lang="ja-JP" altLang="en-US" dirty="0">
                    <a:solidFill>
                      <a:srgbClr val="0000FF"/>
                    </a:solidFill>
                  </a:rPr>
                  <a:t>番目のデータの</a:t>
                </a:r>
                <a:r>
                  <a:rPr lang="en-US" altLang="ja-JP" i="1" dirty="0">
                    <a:solidFill>
                      <a:srgbClr val="0000FF"/>
                    </a:solidFill>
                  </a:rPr>
                  <a:t>k</a:t>
                </a:r>
                <a:r>
                  <a:rPr lang="ja-JP" altLang="en-US" dirty="0">
                    <a:solidFill>
                      <a:srgbClr val="0000FF"/>
                    </a:solidFill>
                  </a:rPr>
                  <a:t>番目の記述子</a:t>
                </a:r>
                <a:r>
                  <a:rPr lang="en-US" altLang="ja-JP" dirty="0">
                    <a:solidFill>
                      <a:srgbClr val="0000FF"/>
                    </a:solidFill>
                  </a:rPr>
                  <a:t> </a:t>
                </a:r>
                <a:endParaRPr lang="en-US" altLang="ja-JP" sz="2400" dirty="0">
                  <a:solidFill>
                    <a:srgbClr val="0000FF"/>
                  </a:solidFill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5"/>
                                    <m:mcJc m:val="center"/>
                                  </m:mcPr>
                                </m:mc>
                              </m:mcs>
                              <m:ctrlPr>
                                <a:rPr lang="ja-JP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mr>
                            <m:mr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/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mr>
                            <m:mr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/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mr>
                            <m:mr>
                              <m:e>
                                <m: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/>
                              <m:e>
                                <m: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/>
                            </m:mr>
                            <m:mr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𝟏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𝟑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e/>
                              <m:e>
                                <m:r>
                                  <a:rPr lang="en-US" altLang="ja-JP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d>
                                  <m:dPr>
                                    <m:ctrlPr>
                                      <a:rPr lang="en-US" altLang="ja-JP" sz="24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sub>
                                    </m:sSub>
                                    <m:r>
                                      <a:rPr lang="en-US" altLang="ja-JP" sz="2400" i="1" dirty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sSub>
                                      <m:sSubPr>
                                        <m:ctrlP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400" b="1" i="1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altLang="ja-JP" sz="2400" b="1" i="1" smtClean="0">
                                            <a:latin typeface="Cambria Math" panose="02040503050406030204" pitchFamily="18" charset="0"/>
                                          </a:rPr>
                                          <m:t>𝒑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ja-JP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ja-JP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ja-JP" sz="24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ja-JP" altLang="en-US" sz="24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ja-JP" altLang="en-US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ja-JP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ja-JP" sz="24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ja-JP" sz="24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ja-JP" sz="24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24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ja-JP" sz="2400" b="0" i="1" smtClean="0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dirty="0">
                  <a:solidFill>
                    <a:srgbClr val="FF0000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FF0000"/>
                    </a:solidFill>
                  </a:rPr>
                  <a:t>　注意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:</a:t>
                </a:r>
                <a:r>
                  <a:rPr lang="ja-JP" altLang="en-US" sz="2400" dirty="0">
                    <a:solidFill>
                      <a:srgbClr val="FF0000"/>
                    </a:solidFill>
                  </a:rPr>
                  <a:t> 回帰するデータ数 </a:t>
                </a:r>
                <a:r>
                  <a:rPr lang="en-US" altLang="ja-JP" sz="2400" i="1" dirty="0">
                    <a:solidFill>
                      <a:srgbClr val="FF0000"/>
                    </a:solidFill>
                  </a:rPr>
                  <a:t>n</a:t>
                </a:r>
                <a:r>
                  <a:rPr lang="ja-JP" altLang="en-US" sz="2400" dirty="0">
                    <a:solidFill>
                      <a:srgbClr val="FF0000"/>
                    </a:solidFill>
                  </a:rPr>
                  <a:t> は関数の数 </a:t>
                </a:r>
                <a:r>
                  <a:rPr lang="en-US" altLang="ja-JP" sz="2400" i="1" dirty="0">
                    <a:solidFill>
                      <a:srgbClr val="FF0000"/>
                    </a:solidFill>
                  </a:rPr>
                  <a:t>p</a:t>
                </a:r>
                <a:r>
                  <a:rPr lang="ja-JP" altLang="en-US" sz="2400" dirty="0">
                    <a:solidFill>
                      <a:srgbClr val="FF0000"/>
                    </a:solidFill>
                  </a:rPr>
                  <a:t> に等しくなければいけない</a:t>
                </a:r>
                <a:endParaRPr lang="en-US" altLang="ja-JP" sz="2400" dirty="0">
                  <a:solidFill>
                    <a:srgbClr val="FF0000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FF"/>
                    </a:solidFill>
                  </a:rPr>
                  <a:t>　変数の数 ＝ 方程式の数</a:t>
                </a:r>
                <a:br>
                  <a:rPr lang="en-US" altLang="ja-JP" sz="2400" dirty="0">
                    <a:solidFill>
                      <a:srgbClr val="0000FF"/>
                    </a:solidFill>
                  </a:rPr>
                </a:br>
                <a:r>
                  <a:rPr lang="ja-JP" altLang="en-US" sz="2400" dirty="0">
                    <a:solidFill>
                      <a:srgbClr val="0000FF"/>
                    </a:solidFill>
                  </a:rPr>
                  <a:t>　　</a:t>
                </a:r>
                <a:r>
                  <a:rPr lang="en-US" altLang="ja-JP" sz="2400" dirty="0">
                    <a:solidFill>
                      <a:srgbClr val="0000FF"/>
                    </a:solidFill>
                  </a:rPr>
                  <a:t>=&gt;</a:t>
                </a:r>
                <a:r>
                  <a:rPr lang="ja-JP" altLang="en-US" sz="2400" dirty="0">
                    <a:solidFill>
                      <a:srgbClr val="0000FF"/>
                    </a:solidFill>
                  </a:rPr>
                  <a:t> データ点の再現はできるが、それ以外の点の予測性が悪くなる</a:t>
                </a:r>
                <a:endParaRPr lang="en-US" altLang="ja-JP" sz="2400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769620"/>
                <a:ext cx="9144000" cy="6088380"/>
              </a:xfrm>
              <a:prstGeom prst="rect">
                <a:avLst/>
              </a:prstGeom>
              <a:blipFill>
                <a:blip r:embed="rId3"/>
                <a:stretch>
                  <a:fillRect l="-13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647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92695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ja-JP" altLang="en-US" sz="3600" b="1" dirty="0">
                <a:solidFill>
                  <a:srgbClr val="0000FF"/>
                </a:solidFill>
                <a:latin typeface="Times New Roman"/>
                <a:ea typeface="ＭＳ Ｐゴシック"/>
              </a:rPr>
              <a:t>すべてのデータ点を通る</a:t>
            </a:r>
            <a:r>
              <a:rPr lang="ja-JP" altLang="en-US" sz="3600" b="1" dirty="0">
                <a:solidFill>
                  <a:srgbClr val="0000FF"/>
                </a:solidFill>
              </a:rPr>
              <a:t>多項式の問題</a:t>
            </a:r>
            <a:endParaRPr lang="ja-JP" altLang="en-US" sz="3600" b="1" dirty="0">
              <a:solidFill>
                <a:srgbClr val="0000FF"/>
              </a:solidFill>
              <a:latin typeface="Times New Roman"/>
              <a:ea typeface="ＭＳ Ｐゴシック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31693" y="841936"/>
            <a:ext cx="88607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・</a:t>
            </a:r>
            <a:r>
              <a:rPr kumimoji="1" lang="en-US" altLang="ja-JP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Runge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の現象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　多項式の次数が大きくなると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特に三次以上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</a:t>
            </a:r>
            <a:r>
              <a:rPr kumimoji="1" lang="ja-JP" alt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、</a:t>
            </a:r>
            <a:b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</a:b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　標本点以外で大きく振動することがある</a:t>
            </a:r>
            <a:endParaRPr kumimoji="1" lang="en-US" altLang="ja-JP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5" name="オブジェクト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123403"/>
              </p:ext>
            </p:extLst>
          </p:nvPr>
        </p:nvGraphicFramePr>
        <p:xfrm>
          <a:off x="1615480" y="2391543"/>
          <a:ext cx="5616624" cy="38622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ワークシート" r:id="rId3" imgW="11801319" imgH="8115215" progId="Excel.Sheet.12">
                  <p:embed/>
                </p:oleObj>
              </mc:Choice>
              <mc:Fallback>
                <p:oleObj name="ワークシート" r:id="rId3" imgW="11801319" imgH="8115215" progId="Excel.Sheet.12">
                  <p:embed/>
                  <p:pic>
                    <p:nvPicPr>
                      <p:cNvPr id="5" name="オブジェクト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5480" y="2391543"/>
                        <a:ext cx="5616624" cy="3862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1035613" y="2217911"/>
            <a:ext cx="785267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f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 = 1 / (1 + 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x</a:t>
            </a:r>
            <a:r>
              <a:rPr kumimoji="1" lang="en-US" altLang="ja-JP" sz="2400" b="1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2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), x = [-2, 2]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中の 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(</a:t>
            </a: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+1)</a:t>
            </a: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点を通るように補間</a:t>
            </a:r>
            <a:endParaRPr kumimoji="1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7003380" y="2895600"/>
            <a:ext cx="838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8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4579257" y="3226023"/>
            <a:ext cx="838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2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915686" y="5127848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計算値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7016080" y="4623792"/>
            <a:ext cx="838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4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033373" y="5386263"/>
            <a:ext cx="838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1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n</a:t>
            </a: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+mn-cs"/>
              </a:rPr>
              <a:t> = 6</a:t>
            </a:r>
            <a:endParaRPr kumimoji="1" lang="ja-JP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327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カーネル法</a:t>
            </a:r>
            <a:r>
              <a:rPr lang="en-US" altLang="ja-JP" dirty="0"/>
              <a:t>:</a:t>
            </a:r>
            <a:r>
              <a:rPr lang="ja-JP" altLang="en-US" dirty="0"/>
              <a:t> </a:t>
            </a:r>
            <a:r>
              <a:rPr lang="en-US" altLang="ja-JP" dirty="0"/>
              <a:t>1</a:t>
            </a:r>
            <a:r>
              <a:rPr lang="ja-JP" altLang="en-US" dirty="0"/>
              <a:t>次元 </a:t>
            </a:r>
            <a:r>
              <a:rPr lang="en-US" altLang="ja-JP" i="1" dirty="0"/>
              <a:t>y</a:t>
            </a:r>
            <a:r>
              <a:rPr lang="en-US" altLang="ja-JP" dirty="0"/>
              <a:t> = </a:t>
            </a:r>
            <a:r>
              <a:rPr lang="en-US" altLang="ja-JP" i="1" dirty="0"/>
              <a:t>f</a:t>
            </a:r>
            <a:r>
              <a:rPr lang="en-US" altLang="ja-JP" dirty="0"/>
              <a:t>(</a:t>
            </a:r>
            <a:r>
              <a:rPr lang="en-US" altLang="ja-JP" i="1" dirty="0"/>
              <a:t>x</a:t>
            </a:r>
            <a:r>
              <a:rPr lang="en-US" altLang="ja-JP" dirty="0"/>
              <a:t>) </a:t>
            </a:r>
            <a:r>
              <a:rPr lang="ja-JP" altLang="en-US" dirty="0"/>
              <a:t>への回帰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368300" y="566420"/>
                <a:ext cx="8458200" cy="60883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 fontAlgn="base">
                  <a:lnSpc>
                    <a:spcPct val="17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>
                    <a:latin typeface="Cambria Math" panose="02040503050406030204" pitchFamily="18" charset="0"/>
                  </a:rPr>
                  <a:t>データ点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ja-JP" altLang="en-US" sz="2400" b="1" dirty="0">
                    <a:latin typeface="Cambria Math" panose="02040503050406030204" pitchFamily="18" charset="0"/>
                  </a:rPr>
                  <a:t> 一つづつにカーネル関数を置き、データ点自身を</a:t>
                </a:r>
                <a:br>
                  <a:rPr lang="en-US" altLang="ja-JP" sz="2400" b="1" dirty="0">
                    <a:latin typeface="Cambria Math" panose="02040503050406030204" pitchFamily="18" charset="0"/>
                  </a:rPr>
                </a:br>
                <a:r>
                  <a:rPr lang="ja-JP" altLang="en-US" sz="2400" b="1" dirty="0">
                    <a:latin typeface="Cambria Math" panose="02040503050406030204" pitchFamily="18" charset="0"/>
                  </a:rPr>
                  <a:t>を記述子とみなす </a:t>
                </a:r>
                <a:br>
                  <a:rPr lang="en-US" altLang="ja-JP" sz="2400" b="1" dirty="0">
                    <a:latin typeface="Cambria Math" panose="02040503050406030204" pitchFamily="18" charset="0"/>
                  </a:rPr>
                </a:br>
                <a:r>
                  <a:rPr lang="en-US" altLang="ja-JP" sz="2400" b="1" dirty="0">
                    <a:latin typeface="Cambria Math" panose="02040503050406030204" pitchFamily="18" charset="0"/>
                  </a:rPr>
                  <a:t>(“</a:t>
                </a:r>
                <a:r>
                  <a:rPr lang="ja-JP" altLang="en-US" sz="2400" b="1" dirty="0">
                    <a:latin typeface="Cambria Math" panose="02040503050406030204" pitchFamily="18" charset="0"/>
                  </a:rPr>
                  <a:t>記述子</a:t>
                </a:r>
                <a:r>
                  <a:rPr lang="en-US" altLang="ja-JP" sz="2400" b="1" dirty="0">
                    <a:latin typeface="Cambria Math" panose="02040503050406030204" pitchFamily="18" charset="0"/>
                  </a:rPr>
                  <a:t>”</a:t>
                </a:r>
                <a:r>
                  <a:rPr lang="ja-JP" altLang="en-US" sz="2400" b="1" dirty="0">
                    <a:latin typeface="Cambria Math" panose="02040503050406030204" pitchFamily="18" charset="0"/>
                  </a:rPr>
                  <a:t>ではなく、</a:t>
                </a:r>
                <a:r>
                  <a:rPr lang="en-US" altLang="ja-JP" sz="2400" b="1" dirty="0">
                    <a:latin typeface="Cambria Math" panose="02040503050406030204" pitchFamily="18" charset="0"/>
                  </a:rPr>
                  <a:t>”</a:t>
                </a:r>
                <a:r>
                  <a:rPr lang="ja-JP" altLang="en-US" sz="2400" b="1" dirty="0">
                    <a:latin typeface="Cambria Math" panose="02040503050406030204" pitchFamily="18" charset="0"/>
                  </a:rPr>
                  <a:t>基底関数を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ja-JP" altLang="en-US" sz="2400" b="1" dirty="0">
                    <a:latin typeface="Cambria Math" panose="02040503050406030204" pitchFamily="18" charset="0"/>
                  </a:rPr>
                  <a:t> に置く</a:t>
                </a:r>
                <a:r>
                  <a:rPr lang="en-US" altLang="ja-JP" sz="2400" b="1" dirty="0">
                    <a:latin typeface="Cambria Math" panose="02040503050406030204" pitchFamily="18" charset="0"/>
                  </a:rPr>
                  <a:t>”</a:t>
                </a:r>
                <a:r>
                  <a:rPr lang="ja-JP" altLang="en-US" sz="2400" b="1">
                    <a:latin typeface="Cambria Math" panose="02040503050406030204" pitchFamily="18" charset="0"/>
                  </a:rPr>
                  <a:t> の方が</a:t>
                </a:r>
                <a:r>
                  <a:rPr lang="ja-JP" altLang="en-US" sz="2400" b="1" dirty="0">
                    <a:latin typeface="Cambria Math" panose="02040503050406030204" pitchFamily="18" charset="0"/>
                  </a:rPr>
                  <a:t>わかりやすい</a:t>
                </a:r>
                <a:r>
                  <a:rPr lang="en-US" altLang="ja-JP" sz="2400" b="1" dirty="0">
                    <a:latin typeface="Cambria Math" panose="02040503050406030204" pitchFamily="18" charset="0"/>
                  </a:rPr>
                  <a:t>)</a:t>
                </a:r>
              </a:p>
              <a:p>
                <a:pPr fontAlgn="base">
                  <a:lnSpc>
                    <a:spcPct val="17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ja-JP" sz="2400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ja-JP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  <m:r>
                      <a:rPr lang="en-US" altLang="ja-JP" sz="2400" b="1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ja-JP" sz="2400" i="1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  <m:r>
                      <a:rPr lang="en-US" altLang="ja-JP" sz="2400" i="1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4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altLang="ja-JP" sz="2400" i="1" dirty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ja-JP" sz="24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ja-JP" sz="2400" b="1" dirty="0">
                    <a:latin typeface="Cambria Math" panose="02040503050406030204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en-US" altLang="ja-JP" sz="2400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</a:rPr>
                      <m:t>=1,2,⋯,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ja-JP" sz="24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altLang="ja-JP" sz="2400" b="1" dirty="0">
                    <a:latin typeface="Cambria Math" panose="02040503050406030204" pitchFamily="18" charset="0"/>
                  </a:rPr>
                  <a:t> </a:t>
                </a:r>
              </a:p>
              <a:p>
                <a:pPr fontAlgn="base">
                  <a:lnSpc>
                    <a:spcPct val="17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ガウシアンカーネルの例</a:t>
                </a:r>
                <a:r>
                  <a:rPr lang="en-US" altLang="ja-JP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</a:t>
                </a:r>
                <a:endParaRPr kumimoji="1" lang="en-US" altLang="ja-JP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8300" y="566420"/>
                <a:ext cx="8458200" cy="6088380"/>
              </a:xfrm>
              <a:prstGeom prst="rect">
                <a:avLst/>
              </a:prstGeom>
              <a:blipFill>
                <a:blip r:embed="rId3"/>
                <a:stretch>
                  <a:fillRect l="-108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オブジェクト 2">
                <a:extLst>
                  <a:ext uri="{FF2B5EF4-FFF2-40B4-BE49-F238E27FC236}">
                    <a16:creationId xmlns:a16="http://schemas.microsoft.com/office/drawing/2014/main" id="{690F43CB-C27E-7FB6-C8E8-A9A19AE3834B}"/>
                  </a:ext>
                </a:extLst>
              </p:cNvPr>
              <p:cNvSpPr txBox="1"/>
              <p:nvPr/>
            </p:nvSpPr>
            <p:spPr bwMode="auto">
              <a:xfrm>
                <a:off x="1181100" y="2241751"/>
                <a:ext cx="7277100" cy="435462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 lnSpcReduction="10000"/>
              </a:bodyPr>
              <a:lstStyle/>
              <a:p>
                <a:pPr fontAlgn="base">
                  <a:lnSpc>
                    <a:spcPct val="17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d>
                      <m:dPr>
                        <m:ctrlPr>
                          <a:rPr lang="ja-JP" altLang="en-US" sz="32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altLang="ja-JP" sz="3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ja-JP" sz="320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altLang="ja-JP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altLang="ja-JP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altLang="ja-JP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d>
                                          <m:dPr>
                                            <m:ctrlPr>
                                              <a:rPr lang="en-US" altLang="ja-JP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ja-JP" sz="32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ja-JP" sz="3200" i="1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ja-JP" sz="3200" i="1">
                                                    <a:latin typeface="Cambria Math" panose="02040503050406030204" pitchFamily="18" charset="0"/>
                                                  </a:rPr>
                                                  <m:t>𝑗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ja-JP" sz="3200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sSub>
                                              <m:sSubPr>
                                                <m:ctrlPr>
                                                  <a:rPr lang="en-US" altLang="ja-JP" sz="32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ja-JP" sz="3200" i="1"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ja-JP" sz="3200" i="1">
                                                    <a:latin typeface="Cambria Math" panose="02040503050406030204" pitchFamily="18" charset="0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ja-JP" altLang="en-US" sz="3200" i="1">
                                                    <a:latin typeface="Cambria Math" panose="02040503050406030204" pitchFamily="18" charset="0"/>
                                                  </a:rPr>
                                                  <m:t>’</m:t>
                                                </m:r>
                                              </m:sub>
                                            </m:sSub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lang="en-US" altLang="ja-JP" sz="32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altLang="ja-JP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sSup>
                                      <m:sSupPr>
                                        <m:ctrlPr>
                                          <a:rPr lang="en-US" altLang="ja-JP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ja-JP" altLang="en-US" sz="32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p>
                                        <m:r>
                                          <a:rPr lang="en-US" altLang="ja-JP" sz="32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func>
                      </m:e>
                    </m:d>
                    <m:d>
                      <m:dPr>
                        <m:ctrlPr>
                          <a:rPr lang="ja-JP" altLang="en-US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ja-JP" alt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ja-JP" sz="3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ja-JP" altLang="en-US" sz="32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ja-JP" altLang="en-US" sz="3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32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3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3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3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ja-JP" altLang="en-US" sz="32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32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altLang="ja-JP" sz="32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</m:oMath>
                </a14:m>
                <a:r>
                  <a:rPr kumimoji="1" lang="ja-JP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endParaRPr kumimoji="1" lang="en-US" altLang="ja-JP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7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を解く</a:t>
                </a:r>
                <a:r>
                  <a:rPr kumimoji="1" lang="en-US" altLang="ja-JP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kumimoji="1" lang="ja-JP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。</a:t>
                </a:r>
                <a14:m>
                  <m:oMath xmlns:m="http://schemas.openxmlformats.org/officeDocument/2006/math">
                    <m:r>
                      <a:rPr lang="ja-JP" altLang="en-US" sz="32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kumimoji="1" lang="ja-JP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 </a:t>
                </a:r>
                <a:r>
                  <a:rPr lang="en-US" altLang="ja-JP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ja-JP" sz="3200" i="1">
                            <a:latin typeface="Cambria Math" panose="02040503050406030204" pitchFamily="18" charset="0"/>
                          </a:rPr>
                          <m:t>𝑗𝑗</m:t>
                        </m:r>
                        <m:r>
                          <a:rPr lang="en-US" altLang="ja-JP" sz="3200" i="1"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</m:oMath>
                </a14:m>
                <a:r>
                  <a:rPr lang="en-US" altLang="ja-JP" sz="32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) </a:t>
                </a:r>
                <a:r>
                  <a:rPr kumimoji="1" lang="ja-JP" altLang="en-US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はハイパーパラメータ</a:t>
                </a:r>
                <a:endParaRPr kumimoji="1" lang="en-US" altLang="ja-JP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</p:txBody>
          </p:sp>
        </mc:Choice>
        <mc:Fallback xmlns="">
          <p:sp>
            <p:nvSpPr>
              <p:cNvPr id="2" name="オブジェクト 2">
                <a:extLst>
                  <a:ext uri="{FF2B5EF4-FFF2-40B4-BE49-F238E27FC236}">
                    <a16:creationId xmlns:a16="http://schemas.microsoft.com/office/drawing/2014/main" id="{690F43CB-C27E-7FB6-C8E8-A9A19AE38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81100" y="2241751"/>
                <a:ext cx="7277100" cy="4354629"/>
              </a:xfrm>
              <a:prstGeom prst="rect">
                <a:avLst/>
              </a:prstGeom>
              <a:blipFill>
                <a:blip r:embed="rId4"/>
                <a:stretch>
                  <a:fillRect l="-2010" b="-196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605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過剰適合</a:t>
            </a:r>
            <a:r>
              <a:rPr lang="en-US" altLang="ja-JP" dirty="0"/>
              <a:t>:</a:t>
            </a:r>
            <a:r>
              <a:rPr lang="ja-JP" altLang="en-US" dirty="0"/>
              <a:t> </a:t>
            </a:r>
            <a:r>
              <a:rPr lang="en-US" altLang="ja-JP" dirty="0"/>
              <a:t>Program:</a:t>
            </a:r>
            <a:r>
              <a:rPr lang="ja-JP" altLang="en-US" dirty="0"/>
              <a:t> </a:t>
            </a:r>
            <a:r>
              <a:rPr lang="en-US" altLang="ja-JP" dirty="0"/>
              <a:t>Ridge-Gauusian.py</a:t>
            </a:r>
            <a:endParaRPr lang="ja-JP" altLang="en-US" dirty="0"/>
          </a:p>
        </p:txBody>
      </p:sp>
      <p:sp>
        <p:nvSpPr>
          <p:cNvPr id="3" name="オブジェクト 2"/>
          <p:cNvSpPr txBox="1"/>
          <p:nvPr/>
        </p:nvSpPr>
        <p:spPr bwMode="auto">
          <a:xfrm>
            <a:off x="368300" y="566420"/>
            <a:ext cx="8458200" cy="60883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dirty="0">
                <a:latin typeface="Cambria Math" panose="02040503050406030204" pitchFamily="18" charset="0"/>
              </a:rPr>
              <a:t>Usage: python KernelRidge-Gauusian.py </a:t>
            </a:r>
            <a:r>
              <a:rPr lang="en-US" altLang="ja-JP" dirty="0" err="1">
                <a:latin typeface="Cambria Math" panose="02040503050406030204" pitchFamily="18" charset="0"/>
              </a:rPr>
              <a:t>infile</a:t>
            </a:r>
            <a:r>
              <a:rPr lang="en-US" altLang="ja-JP" dirty="0">
                <a:latin typeface="Cambria Math" panose="02040503050406030204" pitchFamily="18" charset="0"/>
              </a:rPr>
              <a:t> </a:t>
            </a:r>
            <a:r>
              <a:rPr lang="en-US" altLang="ja-JP" dirty="0" err="1">
                <a:latin typeface="Cambria Math" panose="02040503050406030204" pitchFamily="18" charset="0"/>
              </a:rPr>
              <a:t>nG</a:t>
            </a:r>
            <a:r>
              <a:rPr lang="en-US" altLang="ja-JP" dirty="0">
                <a:latin typeface="Cambria Math" panose="02040503050406030204" pitchFamily="18" charset="0"/>
              </a:rPr>
              <a:t> </a:t>
            </a:r>
            <a:r>
              <a:rPr lang="en-US" altLang="ja-JP" dirty="0" err="1">
                <a:latin typeface="Cambria Math" panose="02040503050406030204" pitchFamily="18" charset="0"/>
              </a:rPr>
              <a:t>wG</a:t>
            </a:r>
            <a:r>
              <a:rPr lang="en-US" altLang="ja-JP" dirty="0">
                <a:latin typeface="Cambria Math" panose="02040503050406030204" pitchFamily="18" charset="0"/>
              </a:rPr>
              <a:t> lambda</a:t>
            </a:r>
            <a:br>
              <a:rPr lang="en-US" altLang="ja-JP" dirty="0">
                <a:latin typeface="Cambria Math" panose="02040503050406030204" pitchFamily="18" charset="0"/>
              </a:rPr>
            </a:br>
            <a:r>
              <a:rPr lang="en-US" altLang="ja-JP" dirty="0">
                <a:latin typeface="Cambria Math" panose="02040503050406030204" pitchFamily="18" charset="0"/>
              </a:rPr>
              <a:t>ex: </a:t>
            </a:r>
            <a:r>
              <a:rPr lang="en-US" altLang="ja-JP" b="1" dirty="0">
                <a:solidFill>
                  <a:srgbClr val="006600"/>
                </a:solidFill>
                <a:latin typeface="Cambria Math" panose="02040503050406030204" pitchFamily="18" charset="0"/>
              </a:rPr>
              <a:t>python KernelRidge-Gauusian.py random-poly-Gauss .xlsx 11 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0.1</a:t>
            </a:r>
            <a:r>
              <a:rPr lang="en-US" altLang="ja-JP" b="1" dirty="0">
                <a:solidFill>
                  <a:srgbClr val="006600"/>
                </a:solidFill>
                <a:latin typeface="Cambria Math" panose="02040503050406030204" pitchFamily="18" charset="0"/>
              </a:rPr>
              <a:t> 0.0</a:t>
            </a:r>
            <a:br>
              <a:rPr lang="en-US" altLang="ja-JP" dirty="0">
                <a:latin typeface="Cambria Math" panose="02040503050406030204" pitchFamily="18" charset="0"/>
              </a:rPr>
            </a:br>
            <a:r>
              <a:rPr lang="en-US" altLang="ja-JP" dirty="0">
                <a:latin typeface="Cambria Math" panose="02040503050406030204" pitchFamily="18" charset="0"/>
              </a:rPr>
              <a:t> random-poly-Gauss .xlsx (</a:t>
            </a:r>
            <a:r>
              <a:rPr lang="ja-JP" altLang="en-US" dirty="0">
                <a:latin typeface="Cambria Math" panose="02040503050406030204" pitchFamily="18" charset="0"/>
              </a:rPr>
              <a:t>データ点数</a:t>
            </a:r>
            <a:r>
              <a:rPr lang="en-US" altLang="ja-JP" dirty="0">
                <a:latin typeface="Cambria Math" panose="02040503050406030204" pitchFamily="18" charset="0"/>
              </a:rPr>
              <a:t>11)</a:t>
            </a:r>
            <a:r>
              <a:rPr lang="ja-JP" altLang="en-US" dirty="0">
                <a:latin typeface="Cambria Math" panose="02040503050406030204" pitchFamily="18" charset="0"/>
              </a:rPr>
              <a:t> を読み込み、</a:t>
            </a:r>
            <a:r>
              <a:rPr lang="en-US" altLang="ja-JP" dirty="0">
                <a:latin typeface="Cambria Math" panose="02040503050406030204" pitchFamily="18" charset="0"/>
              </a:rPr>
              <a:t>11</a:t>
            </a:r>
            <a:r>
              <a:rPr lang="ja-JP" altLang="en-US" dirty="0">
                <a:latin typeface="Cambria Math" panose="02040503050406030204" pitchFamily="18" charset="0"/>
              </a:rPr>
              <a:t>個の幅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0.1</a:t>
            </a:r>
            <a:r>
              <a:rPr lang="ja-JP" altLang="en-US" dirty="0">
                <a:latin typeface="Cambria Math" panose="02040503050406030204" pitchFamily="18" charset="0"/>
              </a:rPr>
              <a:t>のガウス関数でフィッティング。</a:t>
            </a:r>
            <a:r>
              <a:rPr lang="en-US" altLang="ja-JP" dirty="0">
                <a:latin typeface="Cambria Math" panose="02040503050406030204" pitchFamily="18" charset="0"/>
              </a:rPr>
              <a:t>L2</a:t>
            </a:r>
            <a:r>
              <a:rPr lang="ja-JP" altLang="en-US" dirty="0">
                <a:latin typeface="Cambria Math" panose="02040503050406030204" pitchFamily="18" charset="0"/>
              </a:rPr>
              <a:t>正規化項は入れない </a:t>
            </a:r>
            <a:r>
              <a:rPr lang="en-US" altLang="ja-JP" dirty="0">
                <a:latin typeface="Cambria Math" panose="02040503050406030204" pitchFamily="18" charset="0"/>
              </a:rPr>
              <a:t>(Ridge</a:t>
            </a:r>
            <a:r>
              <a:rPr lang="ja-JP" altLang="en-US" dirty="0">
                <a:latin typeface="Cambria Math" panose="02040503050406030204" pitchFamily="18" charset="0"/>
              </a:rPr>
              <a:t>解析をしない</a:t>
            </a:r>
            <a:r>
              <a:rPr lang="en-US" altLang="ja-JP" dirty="0">
                <a:latin typeface="Cambria Math" panose="02040503050406030204" pitchFamily="18" charset="0"/>
              </a:rPr>
              <a:t>)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28667BF-0859-A9E7-61BC-BE2A1BEDD7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4303" y="2088959"/>
            <a:ext cx="5677354" cy="4714611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415859A-1305-3694-9F58-79D985AE0BE9}"/>
              </a:ext>
            </a:extLst>
          </p:cNvPr>
          <p:cNvSpPr txBox="1"/>
          <p:nvPr/>
        </p:nvSpPr>
        <p:spPr>
          <a:xfrm>
            <a:off x="195942" y="3287444"/>
            <a:ext cx="3693887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b="1" dirty="0">
                <a:latin typeface="Cambria Math" panose="02040503050406030204" pitchFamily="18" charset="0"/>
              </a:rPr>
              <a:t>データ点は完全に再現しているが、</a:t>
            </a:r>
            <a:endParaRPr lang="en-US" altLang="ja-JP" b="1" dirty="0">
              <a:latin typeface="Cambria Math" panose="02040503050406030204" pitchFamily="18" charset="0"/>
            </a:endParaRPr>
          </a:p>
          <a:p>
            <a:r>
              <a:rPr lang="ja-JP" altLang="en-US" b="1" dirty="0">
                <a:latin typeface="Cambria Math" panose="02040503050406030204" pitchFamily="18" charset="0"/>
              </a:rPr>
              <a:t>他の</a:t>
            </a:r>
            <a:r>
              <a:rPr lang="en-US" altLang="ja-JP" b="1" dirty="0">
                <a:latin typeface="Cambria Math" panose="02040503050406030204" pitchFamily="18" charset="0"/>
              </a:rPr>
              <a:t>x</a:t>
            </a:r>
            <a:r>
              <a:rPr lang="ja-JP" altLang="en-US" b="1" dirty="0">
                <a:latin typeface="Cambria Math" panose="02040503050406030204" pitchFamily="18" charset="0"/>
              </a:rPr>
              <a:t>ではまったくあっていない</a:t>
            </a:r>
            <a:endParaRPr lang="en-US" altLang="ja-JP" b="1" dirty="0">
              <a:latin typeface="Cambria Math" panose="02040503050406030204" pitchFamily="18" charset="0"/>
            </a:endParaRPr>
          </a:p>
          <a:p>
            <a:r>
              <a:rPr lang="ja-JP" altLang="en-US" b="1" dirty="0">
                <a:latin typeface="Cambria Math" panose="02040503050406030204" pitchFamily="18" charset="0"/>
              </a:rPr>
              <a:t>　過剰適合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105799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0081FAC-3385-AD32-4C91-28C69CC7CD8F}"/>
              </a:ext>
            </a:extLst>
          </p:cNvPr>
          <p:cNvSpPr txBox="1"/>
          <p:nvPr/>
        </p:nvSpPr>
        <p:spPr>
          <a:xfrm>
            <a:off x="485987" y="1785884"/>
            <a:ext cx="8632613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材料計算科学・データ解析に関するチュートリアルコース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2023/1/31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 </a:t>
            </a:r>
            <a:r>
              <a:rPr kumimoji="0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10:00~11:00</a:t>
            </a:r>
            <a:r>
              <a:rPr kumimoji="0" lang="ja-JP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　</a:t>
            </a:r>
            <a:endParaRPr kumimoji="0" lang="en-US" altLang="ja-JP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4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ＭＳ Ｐゴシック"/>
                <a:cs typeface="+mn-cs"/>
              </a:rPr>
              <a:t>最小二乗法、回帰、最適化の基礎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0ED2C1F5-ACD7-F294-E32F-298C01E584CA}"/>
              </a:ext>
            </a:extLst>
          </p:cNvPr>
          <p:cNvSpPr txBox="1">
            <a:spLocks/>
          </p:cNvSpPr>
          <p:nvPr/>
        </p:nvSpPr>
        <p:spPr bwMode="auto">
          <a:xfrm>
            <a:off x="1183506" y="63542"/>
            <a:ext cx="9361040" cy="640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36000" rIns="0" bIns="36000" anchor="ctr" anchorCtr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メイリオ"/>
                <a:cs typeface="+mn-cs"/>
              </a:rPr>
              <a:t>智慧とデータが拓くエレクトロニクス新材料開発拠点</a:t>
            </a:r>
            <a:endParaRPr kumimoji="0" lang="en-US" altLang="ja-JP" sz="20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メイリオ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Verdana" panose="020B0604030504040204" pitchFamily="34" charset="0"/>
                <a:ea typeface="メイリオ" panose="020B0604030504040204" pitchFamily="50" charset="-128"/>
                <a:cs typeface="Lucida Bright" pitchFamily="18" charset="0"/>
              </a:rPr>
              <a:t>Data Driven Materials Research Institute for Electronics </a:t>
            </a:r>
          </a:p>
        </p:txBody>
      </p:sp>
      <p:pic>
        <p:nvPicPr>
          <p:cNvPr id="6" name="図 5" descr="アイコン&#10;&#10;低い精度で自動的に生成された説明">
            <a:extLst>
              <a:ext uri="{FF2B5EF4-FFF2-40B4-BE49-F238E27FC236}">
                <a16:creationId xmlns:a16="http://schemas.microsoft.com/office/drawing/2014/main" id="{66073070-1BD1-6114-3D47-82839B295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25" y="39919"/>
            <a:ext cx="663789" cy="66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97519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過剰適合</a:t>
            </a:r>
            <a:r>
              <a:rPr lang="en-US" altLang="ja-JP" dirty="0"/>
              <a:t>:</a:t>
            </a:r>
            <a:r>
              <a:rPr lang="ja-JP" altLang="en-US" dirty="0"/>
              <a:t> </a:t>
            </a:r>
            <a:r>
              <a:rPr lang="en-US" altLang="ja-JP" dirty="0"/>
              <a:t>Program:</a:t>
            </a:r>
            <a:r>
              <a:rPr lang="ja-JP" altLang="en-US" dirty="0"/>
              <a:t> </a:t>
            </a:r>
            <a:r>
              <a:rPr lang="en-US" altLang="ja-JP" dirty="0"/>
              <a:t>Ridge-Gauusian.py</a:t>
            </a:r>
            <a:endParaRPr lang="ja-JP" altLang="en-US" dirty="0"/>
          </a:p>
        </p:txBody>
      </p:sp>
      <p:sp>
        <p:nvSpPr>
          <p:cNvPr id="3" name="オブジェクト 2"/>
          <p:cNvSpPr txBox="1"/>
          <p:nvPr/>
        </p:nvSpPr>
        <p:spPr bwMode="auto">
          <a:xfrm>
            <a:off x="368300" y="566420"/>
            <a:ext cx="8458200" cy="60883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dirty="0">
                <a:latin typeface="Cambria Math" panose="02040503050406030204" pitchFamily="18" charset="0"/>
              </a:rPr>
              <a:t>Usage: python KernelRidge-Gauusian.py </a:t>
            </a:r>
            <a:r>
              <a:rPr lang="en-US" altLang="ja-JP" dirty="0" err="1">
                <a:latin typeface="Cambria Math" panose="02040503050406030204" pitchFamily="18" charset="0"/>
              </a:rPr>
              <a:t>infile</a:t>
            </a:r>
            <a:r>
              <a:rPr lang="en-US" altLang="ja-JP" dirty="0">
                <a:latin typeface="Cambria Math" panose="02040503050406030204" pitchFamily="18" charset="0"/>
              </a:rPr>
              <a:t> </a:t>
            </a:r>
            <a:r>
              <a:rPr lang="en-US" altLang="ja-JP" dirty="0" err="1">
                <a:latin typeface="Cambria Math" panose="02040503050406030204" pitchFamily="18" charset="0"/>
              </a:rPr>
              <a:t>nG</a:t>
            </a:r>
            <a:r>
              <a:rPr lang="en-US" altLang="ja-JP" dirty="0">
                <a:latin typeface="Cambria Math" panose="02040503050406030204" pitchFamily="18" charset="0"/>
              </a:rPr>
              <a:t> </a:t>
            </a:r>
            <a:r>
              <a:rPr lang="en-US" altLang="ja-JP" dirty="0" err="1">
                <a:latin typeface="Cambria Math" panose="02040503050406030204" pitchFamily="18" charset="0"/>
              </a:rPr>
              <a:t>wG</a:t>
            </a:r>
            <a:r>
              <a:rPr lang="en-US" altLang="ja-JP" dirty="0">
                <a:latin typeface="Cambria Math" panose="02040503050406030204" pitchFamily="18" charset="0"/>
              </a:rPr>
              <a:t> lambda</a:t>
            </a:r>
            <a:br>
              <a:rPr lang="en-US" altLang="ja-JP" dirty="0">
                <a:latin typeface="Cambria Math" panose="02040503050406030204" pitchFamily="18" charset="0"/>
              </a:rPr>
            </a:br>
            <a:r>
              <a:rPr lang="en-US" altLang="ja-JP" dirty="0">
                <a:latin typeface="Cambria Math" panose="02040503050406030204" pitchFamily="18" charset="0"/>
              </a:rPr>
              <a:t>ex: </a:t>
            </a:r>
            <a:r>
              <a:rPr lang="en-US" altLang="ja-JP" b="1" dirty="0">
                <a:solidFill>
                  <a:srgbClr val="006600"/>
                </a:solidFill>
                <a:latin typeface="Cambria Math" panose="02040503050406030204" pitchFamily="18" charset="0"/>
              </a:rPr>
              <a:t>python KernelRidge-Gauusian.py random-poly-Gauss .xlsx 11 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0.3</a:t>
            </a:r>
            <a:r>
              <a:rPr lang="en-US" altLang="ja-JP" b="1" dirty="0">
                <a:solidFill>
                  <a:srgbClr val="006600"/>
                </a:solidFill>
                <a:latin typeface="Cambria Math" panose="02040503050406030204" pitchFamily="18" charset="0"/>
              </a:rPr>
              <a:t> 0.0</a:t>
            </a:r>
            <a:br>
              <a:rPr lang="en-US" altLang="ja-JP" dirty="0">
                <a:latin typeface="Cambria Math" panose="02040503050406030204" pitchFamily="18" charset="0"/>
              </a:rPr>
            </a:br>
            <a:r>
              <a:rPr lang="en-US" altLang="ja-JP" dirty="0">
                <a:latin typeface="Cambria Math" panose="02040503050406030204" pitchFamily="18" charset="0"/>
              </a:rPr>
              <a:t> random-poly-Gauss .xlsx (</a:t>
            </a:r>
            <a:r>
              <a:rPr lang="ja-JP" altLang="en-US" dirty="0">
                <a:latin typeface="Cambria Math" panose="02040503050406030204" pitchFamily="18" charset="0"/>
              </a:rPr>
              <a:t>データ点数</a:t>
            </a:r>
            <a:r>
              <a:rPr lang="en-US" altLang="ja-JP" dirty="0">
                <a:latin typeface="Cambria Math" panose="02040503050406030204" pitchFamily="18" charset="0"/>
              </a:rPr>
              <a:t>11)</a:t>
            </a:r>
            <a:r>
              <a:rPr lang="ja-JP" altLang="en-US" dirty="0">
                <a:latin typeface="Cambria Math" panose="02040503050406030204" pitchFamily="18" charset="0"/>
              </a:rPr>
              <a:t> を読み込み、</a:t>
            </a:r>
            <a:r>
              <a:rPr lang="en-US" altLang="ja-JP" dirty="0">
                <a:latin typeface="Cambria Math" panose="02040503050406030204" pitchFamily="18" charset="0"/>
              </a:rPr>
              <a:t>11</a:t>
            </a:r>
            <a:r>
              <a:rPr lang="ja-JP" altLang="en-US" dirty="0">
                <a:latin typeface="Cambria Math" panose="02040503050406030204" pitchFamily="18" charset="0"/>
              </a:rPr>
              <a:t>個の幅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0.3</a:t>
            </a:r>
            <a:r>
              <a:rPr lang="ja-JP" altLang="en-US" dirty="0">
                <a:latin typeface="Cambria Math" panose="02040503050406030204" pitchFamily="18" charset="0"/>
              </a:rPr>
              <a:t>のガウス関数でフィッティング。</a:t>
            </a:r>
            <a:r>
              <a:rPr lang="en-US" altLang="ja-JP" dirty="0">
                <a:latin typeface="Cambria Math" panose="02040503050406030204" pitchFamily="18" charset="0"/>
              </a:rPr>
              <a:t>L2</a:t>
            </a:r>
            <a:r>
              <a:rPr lang="ja-JP" altLang="en-US" dirty="0">
                <a:latin typeface="Cambria Math" panose="02040503050406030204" pitchFamily="18" charset="0"/>
              </a:rPr>
              <a:t>正規化項は入れない </a:t>
            </a:r>
            <a:r>
              <a:rPr lang="en-US" altLang="ja-JP" dirty="0">
                <a:latin typeface="Cambria Math" panose="02040503050406030204" pitchFamily="18" charset="0"/>
              </a:rPr>
              <a:t>(Ridge</a:t>
            </a:r>
            <a:r>
              <a:rPr lang="ja-JP" altLang="en-US" dirty="0">
                <a:latin typeface="Cambria Math" panose="02040503050406030204" pitchFamily="18" charset="0"/>
              </a:rPr>
              <a:t>解析をしない</a:t>
            </a:r>
            <a:r>
              <a:rPr lang="en-US" altLang="ja-JP" dirty="0">
                <a:latin typeface="Cambria Math" panose="02040503050406030204" pitchFamily="18" charset="0"/>
              </a:rPr>
              <a:t>)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BA8756B6-962B-18E8-3E1F-5EEEC85624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1717471"/>
            <a:ext cx="5880554" cy="4883353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415859A-1305-3694-9F58-79D985AE0BE9}"/>
              </a:ext>
            </a:extLst>
          </p:cNvPr>
          <p:cNvSpPr txBox="1"/>
          <p:nvPr/>
        </p:nvSpPr>
        <p:spPr>
          <a:xfrm>
            <a:off x="2434769" y="5428303"/>
            <a:ext cx="5956755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b="1" dirty="0">
                <a:latin typeface="Cambria Math" panose="02040503050406030204" pitchFamily="18" charset="0"/>
              </a:rPr>
              <a:t>データ点は完全に再現しているが、</a:t>
            </a:r>
            <a:endParaRPr lang="en-US" altLang="ja-JP" b="1" dirty="0">
              <a:latin typeface="Cambria Math" panose="02040503050406030204" pitchFamily="18" charset="0"/>
            </a:endParaRPr>
          </a:p>
          <a:p>
            <a:r>
              <a:rPr lang="ja-JP" altLang="en-US" b="1" dirty="0">
                <a:latin typeface="Cambria Math" panose="02040503050406030204" pitchFamily="18" charset="0"/>
              </a:rPr>
              <a:t>変な領域がある。</a:t>
            </a:r>
            <a:br>
              <a:rPr lang="en-US" altLang="ja-JP" b="1" dirty="0">
                <a:latin typeface="Cambria Math" panose="02040503050406030204" pitchFamily="18" charset="0"/>
              </a:rPr>
            </a:br>
            <a:r>
              <a:rPr lang="ja-JP" altLang="en-US" b="1" dirty="0">
                <a:solidFill>
                  <a:srgbClr val="FF0000"/>
                </a:solidFill>
                <a:latin typeface="Cambria Math" panose="02040503050406030204" pitchFamily="18" charset="0"/>
              </a:rPr>
              <a:t>そもそも、すべてのデータ点を通った曲線が望ましい解か？</a:t>
            </a:r>
            <a:br>
              <a:rPr lang="en-US" altLang="ja-JP" b="1" dirty="0">
                <a:latin typeface="Cambria Math" panose="02040503050406030204" pitchFamily="18" charset="0"/>
              </a:rPr>
            </a:br>
            <a:r>
              <a:rPr lang="ja-JP" altLang="en-US" b="1" dirty="0">
                <a:latin typeface="Cambria Math" panose="02040503050406030204" pitchFamily="18" charset="0"/>
              </a:rPr>
              <a:t>　過剰適合？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439178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en-US" altLang="ja-JP" dirty="0"/>
              <a:t>Ridge</a:t>
            </a:r>
            <a:r>
              <a:rPr lang="ja-JP" altLang="en-US" dirty="0"/>
              <a:t>回帰</a:t>
            </a:r>
            <a:endParaRPr lang="en-US" altLang="ja-JP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75463" y="614857"/>
                <a:ext cx="9108504" cy="61083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70000" lnSpcReduction="20000"/>
              </a:bodyPr>
              <a:lstStyle/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係数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9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9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ja-JP" sz="29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kumimoji="1" lang="en-US" altLang="ja-JP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 </a:t>
                </a:r>
                <a:r>
                  <a:rPr kumimoji="1" lang="ja-JP" altLang="en-US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に制約をつける。</a:t>
                </a:r>
                <a:r>
                  <a:rPr kumimoji="1" lang="en-US" altLang="ja-JP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Ridge</a:t>
                </a:r>
                <a:r>
                  <a:rPr kumimoji="1" lang="ja-JP" altLang="en-US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回帰では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2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kumimoji="1" lang="ja-JP" altLang="en-US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 の絶対値が大きくならないように</a:t>
                </a:r>
                <a:br>
                  <a:rPr kumimoji="1" lang="en-US" altLang="ja-JP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</a:br>
                <a:r>
                  <a:rPr kumimoji="1" lang="ja-JP" altLang="en-US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目的関数に</a:t>
                </a:r>
                <a:r>
                  <a:rPr kumimoji="1" lang="en-US" altLang="ja-JP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L2</a:t>
                </a:r>
                <a:r>
                  <a:rPr kumimoji="1" lang="ja-JP" altLang="en-US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ノルムの二乗の</a:t>
                </a:r>
                <a:r>
                  <a:rPr lang="ja-JP" altLang="en-US" sz="29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ペナルティ </a:t>
                </a:r>
                <a:r>
                  <a:rPr lang="en-US" altLang="ja-JP" sz="29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(</a:t>
                </a:r>
                <a:r>
                  <a:rPr lang="ja-JP" altLang="en-US" sz="2900" dirty="0">
                    <a:solidFill>
                      <a:srgbClr val="0000FF"/>
                    </a:solidFill>
                    <a:latin typeface="Cambria Math" panose="02040503050406030204" pitchFamily="18" charset="0"/>
                  </a:rPr>
                  <a:t>正則化項</a:t>
                </a:r>
                <a:r>
                  <a:rPr lang="en-US" altLang="ja-JP" sz="29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)</a:t>
                </a:r>
                <a:r>
                  <a:rPr lang="ja-JP" altLang="en-US" sz="2900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</a:t>
                </a:r>
                <a:r>
                  <a:rPr kumimoji="1" lang="ja-JP" altLang="en-US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</a:rPr>
                  <a:t>を加える</a:t>
                </a:r>
                <a:endParaRPr kumimoji="1" lang="en-US" altLang="ja-JP" sz="29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 Math" panose="02040503050406030204" pitchFamily="18" charset="0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9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	</a:t>
                </a:r>
                <a14:m>
                  <m:oMath xmlns:m="http://schemas.openxmlformats.org/officeDocument/2006/math">
                    <m:r>
                      <a:rPr kumimoji="1" lang="ja-JP" altLang="en-US" sz="29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1" lang="ja-JP" altLang="en-US" sz="29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1" lang="ja-JP" altLang="en-US" sz="29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1" lang="ja-JP" altLang="en-US" sz="29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ja-JP" altLang="en-US" sz="290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kumimoji="1" lang="ja-JP" altLang="en-US" sz="29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kumimoji="1" lang="ja-JP" altLang="en-US" sz="29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kumimoji="1" lang="en-US" altLang="ja-JP" sz="29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90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ja-JP" altLang="en-US" sz="2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ja-JP" altLang="en-US" sz="29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p>
                          <m:sSupPr>
                            <m:ctrlPr>
                              <a:rPr lang="en-US" altLang="ja-JP" sz="29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ja-JP" sz="29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ja-JP" sz="29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ja-JP" sz="2900" b="0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d>
                          </m:sup>
                        </m:sSup>
                      </m:e>
                    </m:nary>
                  </m:oMath>
                </a14:m>
                <a:endParaRPr kumimoji="1" lang="en-US" altLang="ja-JP" sz="29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90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目的関数 </a:t>
                </a:r>
                <a:r>
                  <a:rPr kumimoji="1" lang="en-US" altLang="ja-JP" sz="29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9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S</m:t>
                    </m:r>
                    <m:r>
                      <a:rPr lang="en-US" altLang="ja-JP" sz="29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9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9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9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9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ja-JP" altLang="en-US" sz="29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ja-JP" sz="2900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9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9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ja-JP" altLang="en-US" sz="2900" b="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9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9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9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ja-JP" altLang="en-US" sz="2900" b="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sSub>
                          <m:sSubPr>
                            <m:ctrlPr>
                              <a:rPr lang="en-US" altLang="ja-JP" sz="29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9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900" b="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9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9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900" b="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900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900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900" i="0" baseline="-25000" dirty="0" smtClean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900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ja-JP" sz="2900" baseline="30000" dirty="0">
                            <a:solidFill>
                              <a:srgbClr val="000000"/>
                            </a:solidFill>
                          </a:rPr>
                          <m:t>2</m:t>
                        </m:r>
                      </m:e>
                    </m:nary>
                    <m:r>
                      <a:rPr lang="en-US" altLang="ja-JP" sz="29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ja-JP" altLang="en-US" sz="29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𝝀</m:t>
                    </m:r>
                    <m:nary>
                      <m:naryPr>
                        <m:chr m:val="∑"/>
                        <m:ctrlPr>
                          <a:rPr lang="ja-JP" altLang="en-US" sz="29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ja-JP" altLang="en-US" sz="29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ja-JP" altLang="en-US" sz="29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ja-JP" altLang="en-US" sz="29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  <m:sup>
                        <m:r>
                          <a:rPr lang="en-US" altLang="ja-JP" sz="29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  <m:e>
                        <m:sSup>
                          <m:sSupPr>
                            <m:ctrlPr>
                              <a:rPr lang="en-US" altLang="ja-JP" sz="29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ja-JP" altLang="en-US" sz="2900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900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e>
                              <m:sub>
                                <m:r>
                                  <a:rPr lang="ja-JP" altLang="en-US" sz="2900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ja-JP" sz="29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e>
                    </m:nary>
                  </m:oMath>
                </a14:m>
                <a:r>
                  <a:rPr kumimoji="1" lang="ja-JP" altLang="en-US" sz="2900" b="1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　　　</a:t>
                </a:r>
                <a14:m>
                  <m:oMath xmlns:m="http://schemas.openxmlformats.org/officeDocument/2006/math">
                    <m:r>
                      <a:rPr lang="ja-JP" altLang="en-US" sz="2900" b="1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𝝀</m:t>
                    </m:r>
                    <m:r>
                      <a:rPr lang="ja-JP" altLang="en-US" sz="29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≥</m:t>
                    </m:r>
                    <m:r>
                      <a:rPr lang="en-US" altLang="ja-JP" sz="29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endParaRPr kumimoji="1" lang="en-US" altLang="ja-JP" sz="2900" b="1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kumimoji="1" lang="en-US" altLang="ja-JP" sz="2400" i="0" u="none" strike="noStrike" kern="1200" cap="none" spc="0" normalizeH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0" dirty="0">
                    <a:solidFill>
                      <a:srgbClr val="000000"/>
                    </a:solidFill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ja-JP" sz="2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ja-JP" sz="2400" b="0" i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den>
                    </m:f>
                    <m:r>
                      <a:rPr lang="en-US" altLang="ja-JP" sz="2400" b="0" i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=2</m:t>
                    </m:r>
                    <m:nary>
                      <m:naryPr>
                        <m:chr m:val="∑"/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altLang="ja-JP" sz="24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(</m:t>
                        </m:r>
                        <m:nary>
                          <m:naryPr>
                            <m:chr m:val="∑"/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</m:sup>
                          <m:e>
                            <m:sSub>
                              <m:sSubPr>
                                <m:ctrlP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ja-JP" altLang="en-US" sz="2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e>
                        </m:nary>
                        <m:sSub>
                          <m:sSub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– </m:t>
                        </m:r>
                        <m:r>
                          <m:rPr>
                            <m:nor/>
                          </m:rPr>
                          <a:rPr lang="en-US" altLang="ja-JP" sz="2400" i="1" dirty="0" err="1">
                            <a:solidFill>
                              <a:srgbClr val="000000"/>
                            </a:solidFill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n-US" altLang="ja-JP" sz="2400" baseline="-25000" dirty="0">
                            <a:solidFill>
                              <a:srgbClr val="000000"/>
                            </a:solidFill>
                          </a:rPr>
                          <m:t>j</m:t>
                        </m:r>
                        <m:r>
                          <m:rPr>
                            <m:nor/>
                          </m:rPr>
                          <a:rPr lang="en-US" altLang="ja-JP" sz="2400" dirty="0">
                            <a:solidFill>
                              <a:srgbClr val="000000"/>
                            </a:solidFill>
                          </a:rPr>
                          <m:t>)</m:t>
                        </m:r>
                      </m:e>
                    </m:nary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2400" b="1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𝟐</m:t>
                    </m:r>
                    <m:r>
                      <a:rPr lang="ja-JP" altLang="en-US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𝝀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ja-JP" altLang="en-US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𝟎</m:t>
                    </m:r>
                  </m:oMath>
                </a14:m>
                <a:r>
                  <a:rPr kumimoji="1" lang="en-US" altLang="ja-JP" sz="2400" i="0" u="none" strike="noStrike" kern="1200" cap="none" spc="0" normalizeH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</a:rPr>
                  <a:t>　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ja-JP" altLang="en-US" sz="2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nary>
                          <m:naryPr>
                            <m:chr m:val="∑"/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altLang="ja-JP" sz="2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  <m:sSub>
                          <m:sSub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  <m:r>
                      <a:rPr lang="en-US" altLang="ja-JP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ja-JP" altLang="en-US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𝝀</m:t>
                    </m:r>
                    <m:sSub>
                      <m:sSubPr>
                        <m:ctrlPr>
                          <a:rPr lang="ja-JP" altLang="en-US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ja-JP" altLang="en-US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  <m:r>
                          <a:rPr lang="en-US" altLang="ja-JP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ja-JP" sz="2400" b="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nary>
                          <m:naryPr>
                            <m:chr m:val="∑"/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400" b="0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sSup>
                                  <m:sSupPr>
                                    <m:ctrlP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ja-JP" sz="2400" i="1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d>
                                      <m:dPr>
                                        <m:ctrlPr>
                                          <a:rPr lang="en-US" altLang="ja-JP" sz="2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altLang="ja-JP" sz="2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altLang="ja-JP" sz="2400" i="1">
                                            <a:solidFill>
                                              <a:srgbClr val="FF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′</m:t>
                                        </m:r>
                                      </m:e>
                                    </m:d>
                                  </m:sup>
                                </m:sSup>
                              </m:e>
                              <m:sub>
                                <m:r>
                                  <a:rPr lang="en-US" altLang="ja-JP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ja-JP" sz="2400" i="1" dirty="0">
                                <a:solidFill>
                                  <a:srgbClr val="000000"/>
                                </a:solidFill>
                              </a:rPr>
                              <m:t>y</m:t>
                            </m:r>
                            <m:r>
                              <m:rPr>
                                <m:nor/>
                              </m:rPr>
                              <a:rPr lang="en-US" altLang="ja-JP" sz="2400" baseline="-25000" dirty="0">
                                <a:solidFill>
                                  <a:srgbClr val="000000"/>
                                </a:solidFill>
                              </a:rPr>
                              <m:t>j</m:t>
                            </m:r>
                          </m:e>
                        </m:nary>
                      </m:e>
                    </m:nary>
                  </m:oMath>
                </a14:m>
                <a:r>
                  <a:rPr lang="en-US" altLang="ja-JP" sz="2400" b="0" i="1" dirty="0">
                    <a:solidFill>
                      <a:srgbClr val="000000"/>
                    </a:solidFill>
                    <a:latin typeface="Cambria Math" panose="02040503050406030204" pitchFamily="18" charset="0"/>
                  </a:rPr>
                  <a:t> 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i="1" dirty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ja-JP" alt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5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solidFill>
                                                <a:schemeClr val="tx1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  <m:r>
                                <a:rPr lang="en-US" altLang="ja-JP" sz="2400" b="1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ja-JP" altLang="en-US" sz="2400" b="1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𝝀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>
                              <m:r>
                                <a:rPr lang="ja-JP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⋯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  <m:r>
                                    <a:rPr lang="en-US" altLang="ja-JP" sz="2400" b="1" i="1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ja-JP" altLang="en-US" sz="2400" b="1" i="1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𝝀</m:t>
                                  </m:r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  <m:r>
                                <a:rPr lang="en-US" altLang="ja-JP" sz="2400" b="1" i="1" smtClean="0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ja-JP" altLang="en-US" sz="2400" b="1" i="1">
                                  <a:solidFill>
                                    <a:srgbClr val="0000FF"/>
                                  </a:solidFill>
                                  <a:latin typeface="Cambria Math" panose="02040503050406030204" pitchFamily="18" charset="0"/>
                                </a:rPr>
                                <m:t>𝝀</m:t>
                              </m:r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ja-JP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  <m:e/>
                            <m:e/>
                            <m:e>
                              <m:r>
                                <a:rPr lang="ja-JP" alt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⋱</m:t>
                              </m:r>
                            </m:e>
                            <m:e/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</m:e>
                              </m:nary>
                            </m:e>
                            <m:e/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  <m:r>
                                    <a:rPr lang="en-US" altLang="ja-JP" sz="2400" b="1" i="1" smtClean="0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ja-JP" altLang="en-US" sz="2400" b="1" i="1">
                                      <a:solidFill>
                                        <a:srgbClr val="0000FF"/>
                                      </a:solidFill>
                                      <a:latin typeface="Cambria Math" panose="02040503050406030204" pitchFamily="18" charset="0"/>
                                    </a:rPr>
                                    <m:t>𝝀</m:t>
                                  </m:r>
                                </m:e>
                              </m:nary>
                            </m:e>
                          </m:mr>
                        </m:m>
                      </m:e>
                    </m:d>
                    <m:d>
                      <m:d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ja-JP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ja-JP" sz="2400" b="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</m:mr>
                        </m:m>
                      </m:e>
                    </m:d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e>
                                      </m:d>
                                    </m:sup>
                                  </m:sSup>
                                  <m:sSub>
                                    <m:sSubPr>
                                      <m:ctrlP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e>
                                      </m:d>
                                    </m:sup>
                                  </m:sSup>
                                  <m:sSub>
                                    <m:sSubPr>
                                      <m:ctrlP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e>
                                      </m:d>
                                    </m:sup>
                                  </m:sSup>
                                  <m:sSub>
                                    <m:sSubPr>
                                      <m:ctrlP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ja-JP" altLang="en-US" sz="24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⋮</m:t>
                              </m:r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ja-JP" altLang="en-US" sz="2400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ja-JP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d>
                                        <m:dPr>
                                          <m:ctrlPr>
                                            <a:rPr lang="en-US" altLang="ja-JP" sz="24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altLang="ja-JP" sz="2400" b="0" i="1" smtClean="0">
                                              <a:latin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e>
                                      </m:d>
                                    </m:sup>
                                  </m:sSup>
                                  <m:sSub>
                                    <m:sSubPr>
                                      <m:ctrlP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ja-JP" altLang="en-US" sz="2400" i="1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endParaRPr lang="ja-JP" altLang="en-US" sz="32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br>
                  <a:rPr lang="en-US" altLang="ja-JP" sz="20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</a:br>
                <a:r>
                  <a:rPr lang="en-US" altLang="ja-JP" sz="23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altLang="ja-JP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  <m:r>
                      <a:rPr lang="en-US" altLang="ja-JP" sz="4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ja-JP" altLang="en-US" sz="4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4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ja-JP" altLang="en-US" sz="4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ja-JP" sz="4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ja-JP" sz="4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ja-JP" altLang="en-US" sz="40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4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4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4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40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4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sSub>
                          <m:sSubPr>
                            <m:ctrlPr>
                              <a:rPr lang="ja-JP" altLang="en-US" sz="4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p>
                              <m:sSupPr>
                                <m:ctrlPr>
                                  <a:rPr lang="en-US" altLang="ja-JP" sz="4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4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d>
                                  <m:dPr>
                                    <m:ctrlPr>
                                      <a:rPr lang="en-US" altLang="ja-JP" sz="4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ja-JP" sz="40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altLang="ja-JP" sz="4000" i="1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e>
                                </m:d>
                              </m:sup>
                            </m:sSup>
                          </m:e>
                          <m:sub>
                            <m:r>
                              <a:rPr lang="en-US" altLang="ja-JP" sz="40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  <m:r>
                      <a:rPr lang="en-US" altLang="ja-JP" sz="400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ja-JP" altLang="en-US" sz="40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sSub>
                      <m:sSubPr>
                        <m:ctrlPr>
                          <a:rPr lang="en-US" altLang="ja-JP" sz="40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40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b>
                        <m:r>
                          <a:rPr lang="en-US" altLang="ja-JP" sz="4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𝑘𝑘</m:t>
                        </m:r>
                        <m:r>
                          <a:rPr lang="en-US" altLang="ja-JP" sz="40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b>
                    </m:sSub>
                    <m:r>
                      <a:rPr lang="en-US" altLang="ja-JP" sz="40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3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32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3200" b="1" i="1">
                                <a:latin typeface="Cambria Math" panose="02040503050406030204" pitchFamily="18" charset="0"/>
                              </a:rPr>
                              <m:t>𝒌</m:t>
                            </m:r>
                          </m:e>
                        </m:d>
                      </m:sup>
                    </m:sSup>
                    <m:r>
                      <a:rPr lang="en-US" altLang="ja-JP" sz="32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altLang="ja-JP" sz="28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800" b="1" i="1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d>
                          <m:dPr>
                            <m:ctrlPr>
                              <a:rPr lang="en-US" altLang="ja-JP" sz="28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altLang="ja-JP" sz="2800" b="1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800" b="1" i="1"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  <m:sup>
                                <m:r>
                                  <a:rPr lang="en-US" altLang="ja-JP" sz="2800" b="1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e>
                        </m:d>
                      </m:sup>
                    </m:sSup>
                    <m:r>
                      <a:rPr lang="en-US" altLang="ja-JP" sz="28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ja-JP" altLang="en-US" sz="2800" i="1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sSub>
                      <m:sSubPr>
                        <m:ctrlPr>
                          <a:rPr lang="en-US" altLang="ja-JP" sz="28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ja-JP" sz="2800" b="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</m:sSub>
                  </m:oMath>
                </a14:m>
                <a:r>
                  <a:rPr kumimoji="1" lang="en-US" altLang="ja-JP" sz="29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</a:t>
                </a:r>
                <a:endParaRPr lang="en-US" altLang="ja-JP" sz="2000" noProof="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ja-JP" sz="2000" b="0" i="0" u="none" strike="noStrike" kern="1200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000" noProof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		</a:t>
                </a:r>
                <a:r>
                  <a:rPr kumimoji="1" lang="en-US" altLang="ja-JP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XA=Y</a:t>
                </a:r>
                <a:r>
                  <a:rPr kumimoji="1" lang="ja-JP" altLang="en-US" sz="3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　</a:t>
                </a:r>
                <a:r>
                  <a:rPr lang="ja-JP" altLang="en-US" sz="36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を解く</a:t>
                </a:r>
                <a:endParaRPr kumimoji="1" lang="en-US" altLang="ja-JP" sz="3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b="0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i="1" dirty="0">
                  <a:solidFill>
                    <a:srgbClr val="000000"/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463" y="614857"/>
                <a:ext cx="9108504" cy="6108350"/>
              </a:xfrm>
              <a:prstGeom prst="rect">
                <a:avLst/>
              </a:prstGeom>
              <a:blipFill>
                <a:blip r:embed="rId3"/>
                <a:stretch>
                  <a:fillRect l="-1739" t="-79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859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ja-JP" altLang="en-US" dirty="0"/>
              <a:t>リッジカーネル回帰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オブジェクト 2"/>
              <p:cNvSpPr txBox="1"/>
              <p:nvPr/>
            </p:nvSpPr>
            <p:spPr bwMode="auto">
              <a:xfrm>
                <a:off x="65767" y="836358"/>
                <a:ext cx="9100884" cy="60216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FF"/>
                    </a:solidFill>
                  </a:rPr>
                  <a:t>カーネル法の最小化問題</a:t>
                </a:r>
                <a:r>
                  <a:rPr lang="en-US" altLang="ja-JP" sz="2400" dirty="0">
                    <a:solidFill>
                      <a:srgbClr val="0000FF"/>
                    </a:solidFill>
                  </a:rPr>
                  <a:t>:</a:t>
                </a:r>
                <a:r>
                  <a:rPr lang="ja-JP" altLang="en-US" sz="2400" dirty="0">
                    <a:solidFill>
                      <a:srgbClr val="0000FF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ja-JP" sz="2400" b="0" i="0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ja-JP" sz="24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=(</m:t>
                    </m:r>
                    <m:r>
                      <a:rPr lang="en-US" altLang="ja-JP" sz="2400" b="0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400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2400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rgbClr val="0000FF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sSup>
                              <m:sSupPr>
                                <m:ctrlPr>
                                  <a:rPr lang="en-US" altLang="ja-JP" sz="24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ja-JP" sz="2400" b="1" i="1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𝒌</m:t>
                                </m:r>
                              </m:e>
                              <m:sup>
                                <m:r>
                                  <a:rPr lang="en-US" altLang="ja-JP" sz="2400" b="1" i="1" smtClean="0">
                                    <a:solidFill>
                                      <a:srgbClr val="0000FF"/>
                                    </a:solidFill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</m:sub>
                        </m:sSub>
                      </m:e>
                    </m:d>
                    <m:r>
                      <a:rPr lang="en-US" altLang="ja-JP" sz="2400" b="1" i="1" smtClean="0">
                        <a:solidFill>
                          <a:srgbClr val="0000FF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ja-JP" altLang="en-US" sz="2400" dirty="0">
                    <a:solidFill>
                      <a:srgbClr val="0000FF"/>
                    </a:solidFill>
                  </a:rPr>
                  <a:t> に対して</a:t>
                </a:r>
                <a:endParaRPr lang="en-US" altLang="ja-JP" sz="2400" dirty="0">
                  <a:solidFill>
                    <a:srgbClr val="0000FF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i="1" dirty="0">
                    <a:solidFill>
                      <a:schemeClr val="tx1"/>
                    </a:solidFill>
                  </a:rPr>
                  <a:t>　　</a:t>
                </a:r>
                <a14:m>
                  <m:oMath xmlns:m="http://schemas.openxmlformats.org/officeDocument/2006/math"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d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d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altLang="ja-JP" sz="240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K</m:t>
                            </m:r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𝑨</m:t>
                            </m:r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𝒀</m:t>
                            </m:r>
                          </m:e>
                        </m:d>
                      </m:e>
                      <m:sup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e>
                    </m:d>
                  </m:oMath>
                </a14:m>
                <a:r>
                  <a:rPr lang="ja-JP" altLang="en-US" sz="2400" dirty="0">
                    <a:solidFill>
                      <a:schemeClr val="tx1"/>
                    </a:solidFill>
                  </a:rPr>
                  <a:t>を最小化</a:t>
                </a:r>
                <a:endParaRPr lang="en-US" altLang="ja-JP" sz="2400" dirty="0">
                  <a:solidFill>
                    <a:schemeClr val="tx1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FF0000"/>
                    </a:solidFill>
                  </a:rPr>
                  <a:t>　　　　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=&gt;</a:t>
                </a:r>
                <a14:m>
                  <m:oMath xmlns:m="http://schemas.openxmlformats.org/officeDocument/2006/math"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ja-JP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ja-JP" altLang="en-US" sz="2400" dirty="0"/>
                  <a:t>を解けばよい</a:t>
                </a:r>
                <a:br>
                  <a:rPr lang="en-US" altLang="ja-JP" sz="1800" dirty="0"/>
                </a:br>
                <a:endParaRPr lang="en-US" altLang="ja-JP" sz="1800" dirty="0"/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ja-JP" sz="2400" dirty="0">
                    <a:solidFill>
                      <a:srgbClr val="0000FF"/>
                    </a:solidFill>
                  </a:rPr>
                  <a:t>L</a:t>
                </a:r>
                <a:r>
                  <a:rPr lang="en-US" altLang="ja-JP" sz="2400" baseline="30000" dirty="0">
                    <a:solidFill>
                      <a:srgbClr val="0000FF"/>
                    </a:solidFill>
                  </a:rPr>
                  <a:t>2</a:t>
                </a:r>
                <a:r>
                  <a:rPr lang="ja-JP" altLang="en-US" sz="2400" dirty="0">
                    <a:solidFill>
                      <a:srgbClr val="0000FF"/>
                    </a:solidFill>
                  </a:rPr>
                  <a:t>正規化項を加えて過学習を抑える</a:t>
                </a:r>
                <a:r>
                  <a:rPr lang="en-US" altLang="ja-JP" sz="2400" dirty="0">
                    <a:solidFill>
                      <a:srgbClr val="0000FF"/>
                    </a:solidFill>
                  </a:rPr>
                  <a:t>:</a:t>
                </a:r>
                <a:r>
                  <a:rPr lang="ja-JP" altLang="en-US" sz="2400" dirty="0">
                    <a:solidFill>
                      <a:srgbClr val="0000FF"/>
                    </a:solidFill>
                  </a:rPr>
                  <a:t> </a:t>
                </a:r>
                <a:r>
                  <a:rPr lang="en-US" altLang="ja-JP" sz="2400" dirty="0">
                    <a:solidFill>
                      <a:srgbClr val="0000FF"/>
                    </a:solidFill>
                  </a:rPr>
                  <a:t>Ridge</a:t>
                </a:r>
                <a:r>
                  <a:rPr lang="ja-JP" altLang="en-US" sz="2400" dirty="0">
                    <a:solidFill>
                      <a:srgbClr val="0000FF"/>
                    </a:solidFill>
                  </a:rPr>
                  <a:t> </a:t>
                </a:r>
                <a:r>
                  <a:rPr lang="en-US" altLang="ja-JP" sz="2400" dirty="0">
                    <a:solidFill>
                      <a:srgbClr val="0000FF"/>
                    </a:solidFill>
                  </a:rPr>
                  <a:t>Kernel</a:t>
                </a:r>
                <a:r>
                  <a:rPr lang="ja-JP" altLang="en-US" sz="2400" dirty="0">
                    <a:solidFill>
                      <a:srgbClr val="0000FF"/>
                    </a:solidFill>
                  </a:rPr>
                  <a:t> </a:t>
                </a:r>
                <a:r>
                  <a:rPr lang="en-US" altLang="ja-JP" sz="2400" dirty="0">
                    <a:solidFill>
                      <a:srgbClr val="0000FF"/>
                    </a:solidFill>
                  </a:rPr>
                  <a:t>Regression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b="0" dirty="0">
                    <a:solidFill>
                      <a:srgbClr val="FF0000"/>
                    </a:solidFill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m:rPr>
                            <m:brk m:alnAt="1"/>
                          </m:r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d>
                    <m:r>
                      <a:rPr lang="en-US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K</m:t>
                        </m:r>
                        <m:r>
                          <a:rPr lang="en-US" altLang="ja-JP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m:rPr>
                            <m:brk m:alnAt="1"/>
                          </m:r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𝑌</m:t>
                        </m:r>
                      </m:e>
                    </m:d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𝑝</m:t>
                    </m:r>
                    <m:r>
                      <a:rPr lang="ja-JP" alt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ja-JP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m:rPr>
                        <m:sty m:val="p"/>
                      </m:rPr>
                      <a:rPr lang="en-US" altLang="ja-JP" sz="2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</m:oMath>
                </a14:m>
                <a:r>
                  <a:rPr lang="ja-JP" altLang="en-US" sz="2400" b="0" dirty="0">
                    <a:solidFill>
                      <a:srgbClr val="FF0000"/>
                    </a:solidFill>
                  </a:rPr>
                  <a:t> を最小化</a:t>
                </a:r>
                <a:br>
                  <a:rPr lang="en-US" altLang="ja-JP" sz="2400" b="0" dirty="0">
                    <a:solidFill>
                      <a:srgbClr val="FF0000"/>
                    </a:solidFill>
                  </a:rPr>
                </a:br>
                <a:r>
                  <a:rPr lang="en-US" altLang="ja-JP" dirty="0"/>
                  <a:t>			</a:t>
                </a:r>
                <a:r>
                  <a:rPr lang="ja-JP" altLang="en-US" dirty="0"/>
                  <a:t> </a:t>
                </a:r>
                <a:r>
                  <a:rPr lang="en-US" altLang="ja-JP" dirty="0"/>
                  <a:t>(</a:t>
                </a:r>
                <a:r>
                  <a:rPr lang="en-US" altLang="ja-JP" i="1" dirty="0"/>
                  <a:t>p</a:t>
                </a:r>
                <a:r>
                  <a:rPr lang="ja-JP" altLang="en-US" dirty="0"/>
                  <a:t>は正規化係数が記述子の次元に依存しないように導入</a:t>
                </a:r>
                <a:r>
                  <a:rPr lang="en-US" altLang="ja-JP" dirty="0"/>
                  <a:t>)</a:t>
                </a: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FF"/>
                    </a:solidFill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ja-JP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ja-JP" sz="24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  <m:r>
                              <a:rPr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ja-JP" sz="24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ja-JP" alt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𝜆</m:t>
                            </m:r>
                            <m:sSub>
                              <m:sSubPr>
                                <m:ctrlPr>
                                  <a:rPr lang="en-US" altLang="ja-JP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𝑰</m:t>
                                </m:r>
                              </m:e>
                              <m:sub>
                                <m:r>
                                  <a:rPr lang="en-US" altLang="ja-JP" sz="2400" b="1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𝒑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r>
                  <a:rPr lang="en-US" altLang="ja-JP" sz="2400" b="1" i="1" dirty="0">
                    <a:solidFill>
                      <a:srgbClr val="0000FF"/>
                    </a:solidFill>
                  </a:rPr>
                  <a:t>	</a:t>
                </a:r>
                <a:r>
                  <a:rPr lang="en-US" altLang="ja-JP" sz="240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𝑰</m:t>
                        </m:r>
                      </m:e>
                      <m:sub>
                        <m:r>
                          <a:rPr lang="en-US" altLang="ja-JP" sz="24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𝒑</m:t>
                        </m:r>
                      </m:sub>
                    </m:sSub>
                  </m:oMath>
                </a14:m>
                <a:r>
                  <a:rPr lang="ja-JP" altLang="en-US" sz="2400" dirty="0">
                    <a:solidFill>
                      <a:schemeClr val="tx1"/>
                    </a:solidFill>
                  </a:rPr>
                  <a:t>は</a:t>
                </a:r>
                <a:r>
                  <a:rPr lang="en-US" altLang="ja-JP" sz="2400" dirty="0">
                    <a:solidFill>
                      <a:schemeClr val="tx1"/>
                    </a:solidFill>
                  </a:rPr>
                  <a:t>p</a:t>
                </a:r>
                <a:r>
                  <a:rPr lang="ja-JP" altLang="en-US" sz="2400" dirty="0">
                    <a:solidFill>
                      <a:schemeClr val="tx1"/>
                    </a:solidFill>
                  </a:rPr>
                  <a:t>次元単位行列</a:t>
                </a:r>
                <a:endParaRPr lang="en-US" altLang="ja-JP" sz="2400" dirty="0">
                  <a:solidFill>
                    <a:srgbClr val="0000FF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chemeClr val="tx1"/>
                    </a:solidFill>
                  </a:rPr>
                  <a:t>　</a:t>
                </a:r>
                <a14:m>
                  <m:oMath xmlns:m="http://schemas.openxmlformats.org/officeDocument/2006/math"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</m:e>
                    </m:d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altLang="ja-JP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  <m:e>
                        <m:sSub>
                          <m:sSubPr>
                            <m:ctrlP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ja-JP" sz="24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ja-JP" sz="24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e>
                    </m:nary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</m:sub>
                        </m:sSub>
                        <m:r>
                          <a:rPr lang="en-US" altLang="ja-JP" sz="24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b>
                            <m:r>
                              <a:rPr lang="en-US" altLang="ja-JP" sz="24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𝒌</m:t>
                            </m:r>
                            <m:r>
                              <a:rPr lang="en-US" altLang="ja-JP" sz="2400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′</m:t>
                            </m:r>
                          </m:sub>
                        </m:sSub>
                      </m:e>
                    </m:d>
                    <m:r>
                      <a:rPr lang="en-US" altLang="ja-JP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400" b="0" i="0"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altLang="ja-JP" sz="2400" b="1" i="1"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ja-JP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400" b="0" i="0" smtClean="0">
                        <a:latin typeface="Cambria Math" panose="02040503050406030204" pitchFamily="18" charset="0"/>
                      </a:rPr>
                      <m:t>K</m:t>
                    </m:r>
                    <m:sSup>
                      <m:sSupPr>
                        <m:ctrlP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ja-JP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𝑝</m:t>
                            </m:r>
                            <m:r>
                              <a:rPr lang="ja-JP" altLang="en-US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𝜆</m:t>
                            </m:r>
                            <m:sSub>
                              <m:sSubPr>
                                <m:ctrlP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𝑰</m:t>
                                </m:r>
                              </m:e>
                              <m:sub>
                                <m:r>
                                  <a:rPr lang="en-US" altLang="ja-JP" sz="2400" b="1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𝒑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altLang="ja-JP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𝒀</m:t>
                    </m:r>
                  </m:oMath>
                </a14:m>
                <a:endParaRPr lang="en-US" altLang="ja-JP" sz="2400" dirty="0">
                  <a:solidFill>
                    <a:schemeClr val="tx1"/>
                  </a:solidFill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dirty="0"/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altLang="ja-JP" sz="2400" i="1" dirty="0">
                  <a:solidFill>
                    <a:srgbClr val="0000FF"/>
                  </a:solidFill>
                </a:endParaRPr>
              </a:p>
            </p:txBody>
          </p:sp>
        </mc:Choice>
        <mc:Fallback xmlns="">
          <p:sp>
            <p:nvSpPr>
              <p:cNvPr id="3" name="オブジェクト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767" y="836358"/>
                <a:ext cx="9100884" cy="6021641"/>
              </a:xfrm>
              <a:prstGeom prst="rect">
                <a:avLst/>
              </a:prstGeom>
              <a:blipFill>
                <a:blip r:embed="rId3"/>
                <a:stretch>
                  <a:fillRect l="-1072" t="-506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073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76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r>
              <a:rPr lang="en-US" altLang="ja-JP"/>
              <a:t>Program</a:t>
            </a:r>
            <a:r>
              <a:rPr lang="en-US" altLang="ja-JP" dirty="0"/>
              <a:t>:</a:t>
            </a:r>
            <a:r>
              <a:rPr lang="ja-JP" altLang="en-US" dirty="0"/>
              <a:t> </a:t>
            </a:r>
            <a:r>
              <a:rPr lang="en-US" altLang="ja-JP" dirty="0"/>
              <a:t>Ridge-Gauusian.py</a:t>
            </a:r>
            <a:endParaRPr lang="ja-JP" altLang="en-US" dirty="0"/>
          </a:p>
        </p:txBody>
      </p:sp>
      <p:sp>
        <p:nvSpPr>
          <p:cNvPr id="3" name="オブジェクト 2"/>
          <p:cNvSpPr txBox="1"/>
          <p:nvPr/>
        </p:nvSpPr>
        <p:spPr bwMode="auto">
          <a:xfrm>
            <a:off x="368300" y="566420"/>
            <a:ext cx="8458200" cy="60883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dirty="0">
                <a:latin typeface="Cambria Math" panose="02040503050406030204" pitchFamily="18" charset="0"/>
              </a:rPr>
              <a:t>Usage: python KernelRidge-Gauusian.py </a:t>
            </a:r>
            <a:r>
              <a:rPr lang="en-US" altLang="ja-JP" dirty="0" err="1">
                <a:latin typeface="Cambria Math" panose="02040503050406030204" pitchFamily="18" charset="0"/>
              </a:rPr>
              <a:t>infile</a:t>
            </a:r>
            <a:r>
              <a:rPr lang="en-US" altLang="ja-JP" dirty="0">
                <a:latin typeface="Cambria Math" panose="02040503050406030204" pitchFamily="18" charset="0"/>
              </a:rPr>
              <a:t> </a:t>
            </a:r>
            <a:r>
              <a:rPr lang="en-US" altLang="ja-JP" dirty="0" err="1">
                <a:latin typeface="Cambria Math" panose="02040503050406030204" pitchFamily="18" charset="0"/>
              </a:rPr>
              <a:t>nG</a:t>
            </a:r>
            <a:r>
              <a:rPr lang="en-US" altLang="ja-JP" dirty="0">
                <a:latin typeface="Cambria Math" panose="02040503050406030204" pitchFamily="18" charset="0"/>
              </a:rPr>
              <a:t> </a:t>
            </a:r>
            <a:r>
              <a:rPr lang="en-US" altLang="ja-JP" dirty="0" err="1">
                <a:latin typeface="Cambria Math" panose="02040503050406030204" pitchFamily="18" charset="0"/>
              </a:rPr>
              <a:t>wG</a:t>
            </a:r>
            <a:r>
              <a:rPr lang="en-US" altLang="ja-JP" dirty="0">
                <a:latin typeface="Cambria Math" panose="02040503050406030204" pitchFamily="18" charset="0"/>
              </a:rPr>
              <a:t> lambda</a:t>
            </a:r>
            <a:br>
              <a:rPr lang="en-US" altLang="ja-JP" dirty="0">
                <a:latin typeface="Cambria Math" panose="02040503050406030204" pitchFamily="18" charset="0"/>
              </a:rPr>
            </a:br>
            <a:r>
              <a:rPr lang="en-US" altLang="ja-JP" dirty="0">
                <a:latin typeface="Cambria Math" panose="02040503050406030204" pitchFamily="18" charset="0"/>
              </a:rPr>
              <a:t>ex: </a:t>
            </a:r>
            <a:r>
              <a:rPr lang="en-US" altLang="ja-JP" b="1" dirty="0">
                <a:solidFill>
                  <a:srgbClr val="006600"/>
                </a:solidFill>
                <a:latin typeface="Cambria Math" panose="02040503050406030204" pitchFamily="18" charset="0"/>
              </a:rPr>
              <a:t>python KernelRidge-Gauusian.py random-poly-Gauss .xlsx 11 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0.5</a:t>
            </a:r>
            <a:r>
              <a:rPr lang="en-US" altLang="ja-JP" b="1" dirty="0">
                <a:solidFill>
                  <a:srgbClr val="006600"/>
                </a:solidFill>
                <a:latin typeface="Cambria Math" panose="02040503050406030204" pitchFamily="18" charset="0"/>
              </a:rPr>
              <a:t> 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0.2</a:t>
            </a:r>
            <a:br>
              <a:rPr lang="en-US" altLang="ja-JP" dirty="0">
                <a:latin typeface="Cambria Math" panose="02040503050406030204" pitchFamily="18" charset="0"/>
              </a:rPr>
            </a:br>
            <a:r>
              <a:rPr lang="en-US" altLang="ja-JP" dirty="0">
                <a:latin typeface="Cambria Math" panose="02040503050406030204" pitchFamily="18" charset="0"/>
              </a:rPr>
              <a:t> random-poly-Gauss .xlsx (</a:t>
            </a:r>
            <a:r>
              <a:rPr lang="ja-JP" altLang="en-US" dirty="0">
                <a:latin typeface="Cambria Math" panose="02040503050406030204" pitchFamily="18" charset="0"/>
              </a:rPr>
              <a:t>データ点数</a:t>
            </a:r>
            <a:r>
              <a:rPr lang="en-US" altLang="ja-JP" dirty="0">
                <a:latin typeface="Cambria Math" panose="02040503050406030204" pitchFamily="18" charset="0"/>
              </a:rPr>
              <a:t>11)</a:t>
            </a:r>
            <a:r>
              <a:rPr lang="ja-JP" altLang="en-US" dirty="0">
                <a:latin typeface="Cambria Math" panose="02040503050406030204" pitchFamily="18" charset="0"/>
              </a:rPr>
              <a:t> を読み込み、</a:t>
            </a:r>
            <a:r>
              <a:rPr lang="en-US" altLang="ja-JP" dirty="0">
                <a:latin typeface="Cambria Math" panose="02040503050406030204" pitchFamily="18" charset="0"/>
              </a:rPr>
              <a:t>11</a:t>
            </a:r>
            <a:r>
              <a:rPr lang="ja-JP" altLang="en-US" dirty="0">
                <a:latin typeface="Cambria Math" panose="02040503050406030204" pitchFamily="18" charset="0"/>
              </a:rPr>
              <a:t>個の幅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0.5</a:t>
            </a:r>
            <a:r>
              <a:rPr lang="ja-JP" altLang="en-US" dirty="0">
                <a:latin typeface="Cambria Math" panose="02040503050406030204" pitchFamily="18" charset="0"/>
              </a:rPr>
              <a:t>のガウス関数でフィッティング。</a:t>
            </a:r>
            <a:r>
              <a:rPr lang="en-US" altLang="ja-JP" dirty="0">
                <a:latin typeface="Cambria Math" panose="02040503050406030204" pitchFamily="18" charset="0"/>
              </a:rPr>
              <a:t>L2</a:t>
            </a:r>
            <a:r>
              <a:rPr lang="ja-JP" altLang="en-US" dirty="0">
                <a:latin typeface="Cambria Math" panose="02040503050406030204" pitchFamily="18" charset="0"/>
              </a:rPr>
              <a:t>正規化項の係数 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0.2</a:t>
            </a:r>
            <a:r>
              <a:rPr lang="ja-JP" altLang="en-US" dirty="0">
                <a:latin typeface="Cambria Math" panose="02040503050406030204" pitchFamily="18" charset="0"/>
              </a:rPr>
              <a:t> </a:t>
            </a:r>
            <a:r>
              <a:rPr lang="ja-JP" altLang="en-US">
                <a:latin typeface="Cambria Math" panose="02040503050406030204" pitchFamily="18" charset="0"/>
              </a:rPr>
              <a:t>を入れる </a:t>
            </a:r>
            <a:r>
              <a:rPr lang="en-US" altLang="ja-JP" dirty="0">
                <a:latin typeface="Cambria Math" panose="02040503050406030204" pitchFamily="18" charset="0"/>
              </a:rPr>
              <a:t>(</a:t>
            </a:r>
            <a:r>
              <a:rPr lang="en-US" altLang="ja-JP" b="1" dirty="0">
                <a:solidFill>
                  <a:srgbClr val="FF0000"/>
                </a:solidFill>
                <a:latin typeface="Cambria Math" panose="02040503050406030204" pitchFamily="18" charset="0"/>
              </a:rPr>
              <a:t>Ridge</a:t>
            </a:r>
            <a:r>
              <a:rPr lang="ja-JP" altLang="en-US" b="1" dirty="0">
                <a:solidFill>
                  <a:srgbClr val="FF0000"/>
                </a:solidFill>
                <a:latin typeface="Cambria Math" panose="02040503050406030204" pitchFamily="18" charset="0"/>
              </a:rPr>
              <a:t>回帰</a:t>
            </a:r>
            <a:r>
              <a:rPr lang="en-US" altLang="ja-JP" dirty="0">
                <a:latin typeface="Cambria Math" panose="02040503050406030204" pitchFamily="18" charset="0"/>
              </a:rPr>
              <a:t>)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8E284E3-FF33-AAB6-2B6F-1003BF1C96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1813897"/>
            <a:ext cx="5764439" cy="4786928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415859A-1305-3694-9F58-79D985AE0BE9}"/>
              </a:ext>
            </a:extLst>
          </p:cNvPr>
          <p:cNvSpPr txBox="1"/>
          <p:nvPr/>
        </p:nvSpPr>
        <p:spPr>
          <a:xfrm>
            <a:off x="2405741" y="5457331"/>
            <a:ext cx="5956755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b="1" dirty="0">
                <a:latin typeface="Cambria Math" panose="02040503050406030204" pitchFamily="18" charset="0"/>
              </a:rPr>
              <a:t>データ点は再現しないが、ノイズを除いて回帰曲線を</a:t>
            </a:r>
            <a:endParaRPr lang="en-US" altLang="ja-JP" b="1" dirty="0">
              <a:latin typeface="Cambria Math" panose="02040503050406030204" pitchFamily="18" charset="0"/>
            </a:endParaRPr>
          </a:p>
          <a:p>
            <a:r>
              <a:rPr lang="ja-JP" altLang="en-US" b="1" dirty="0">
                <a:latin typeface="Cambria Math" panose="02040503050406030204" pitchFamily="18" charset="0"/>
              </a:rPr>
              <a:t>引けてきている</a:t>
            </a:r>
            <a:endParaRPr lang="en-US" altLang="ja-JP" b="1" dirty="0">
              <a:latin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153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05EA916-10E8-4AA1-C0C2-D9AA3400A65B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FF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ＭＳ Ｐゴシック"/>
              <a:cs typeface="+mn-cs"/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ja-JP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3200" b="1" i="0" u="none" strike="noStrike" kern="0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defRPr>
            </a:lvl1pPr>
            <a:lvl2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線形回帰 その他の話題</a:t>
            </a:r>
            <a:endParaRPr lang="en-US" altLang="ja-JP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最尤推定法</a:t>
            </a:r>
            <a:endParaRPr lang="en-US" altLang="ja-JP" dirty="0"/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正規化、正則化</a:t>
            </a:r>
            <a:endParaRPr kumimoji="1" lang="en-US" altLang="ja-JP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7617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最小二乗法の統計学的基盤</a:t>
            </a: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最尤推定法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テキスト ボックス 9"/>
              <p:cNvSpPr txBox="1"/>
              <p:nvPr/>
            </p:nvSpPr>
            <p:spPr>
              <a:xfrm>
                <a:off x="133670" y="980728"/>
                <a:ext cx="8758809" cy="55465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尤度関数とは：</a:t>
                </a:r>
                <a:endParaRPr kumimoji="1" lang="en-US" altLang="ja-JP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16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　　</a:t>
                </a:r>
                <a:r>
                  <a:rPr kumimoji="1" lang="ja-JP" altLang="en-US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事象 </a:t>
                </a:r>
                <a14:m>
                  <m:oMath xmlns:m="http://schemas.openxmlformats.org/officeDocument/2006/math">
                    <m: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k</m:t>
                        </m:r>
                      </m:sub>
                    </m:sSub>
                    <m: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ja-JP" altLang="en-US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が起こる確率を、既知のパラメータ </a:t>
                </a:r>
                <a14:m>
                  <m:oMath xmlns:m="http://schemas.openxmlformats.org/officeDocument/2006/math">
                    <m: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k</m:t>
                        </m:r>
                      </m:sub>
                    </m:sSub>
                    <m: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ja-JP" altLang="en-US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の確率密度関数</a:t>
                </a:r>
                <a:endParaRPr kumimoji="1" lang="en-US" altLang="ja-JP" sz="16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kumimoji="1" lang="en-US" altLang="ja-JP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/>
                  </a:rPr>
                  <a:t>	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X</m:t>
                        </m:r>
                        <m: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en-US" altLang="ja-JP" sz="1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</m:e>
                      <m:e>
                        <m:sSub>
                          <m:sSub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1" lang="en-US" altLang="ja-JP" sz="16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k</m:t>
                            </m:r>
                          </m:sub>
                        </m:sSub>
                      </m:e>
                    </m:d>
                    <m: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∏"/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  <m:brk m:alnAt="23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  <m:sup/>
                      <m:e>
                        <m:d>
                          <m:dPr>
                            <m:begChr m:val="{"/>
                            <m:endChr m:val="}"/>
                            <m:ctrlP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1" lang="en-US" altLang="ja-JP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16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kumimoji="1" lang="en-US" altLang="ja-JP" sz="16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1" lang="en-US" altLang="ja-JP" sz="16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kumimoji="1" lang="ja-JP" altLang="en-US" sz="16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π</m:t>
                                    </m:r>
                                    <m:sSub>
                                      <m:sSubPr>
                                        <m:ctrlPr>
                                          <a:rPr kumimoji="1" lang="en-US" altLang="ja-JP" sz="16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kumimoji="1" lang="ja-JP" altLang="en-US" sz="1600" b="0" i="0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σ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kumimoji="1" lang="en-US" altLang="ja-JP" sz="1600" b="0" i="0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i</m:t>
                                        </m:r>
                                      </m:sub>
                                    </m:sSub>
                                  </m:e>
                                </m:rad>
                              </m:den>
                            </m:f>
                            <m:r>
                              <m:rPr>
                                <m:sty m:val="p"/>
                              </m:rPr>
                              <a:rPr kumimoji="1" lang="en-US" altLang="ja-JP" sz="1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exp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kumimoji="1" lang="en-US" altLang="ja-JP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kumimoji="1" lang="en-US" altLang="ja-JP" sz="16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kumimoji="1" lang="en-US" altLang="ja-JP" sz="16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kumimoji="1" lang="en-US" altLang="ja-JP" sz="16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16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kumimoji="1" lang="ja-JP" altLang="en-US" sz="1600" b="0" i="0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ε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kumimoji="1" lang="en-US" altLang="ja-JP" sz="1600" b="0" i="0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i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kumimoji="1" lang="en-US" altLang="ja-JP" sz="16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ja-JP" sz="16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ja-JP" sz="16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n-US" altLang="ja-JP" sz="16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i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ja-JP" sz="16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|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kumimoji="1" lang="en-US" altLang="ja-JP" sz="1600" b="0" i="1" u="none" strike="noStrike" kern="1200" cap="none" spc="0" normalizeH="0" baseline="0" noProof="0" dirty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Times New Roman"/>
                                                <a:ea typeface="ＭＳ Ｐゴシック"/>
                                              </a:rPr>
                                              <m:t>a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kumimoji="1" lang="en-US" altLang="ja-JP" sz="1600" b="0" u="none" strike="noStrike" kern="1200" cap="none" spc="0" normalizeH="0" baseline="-25000" noProof="0" dirty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Times New Roman"/>
                                                <a:ea typeface="ＭＳ Ｐゴシック"/>
                                              </a:rPr>
                                              <m:t>k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kumimoji="1" lang="en-US" altLang="ja-JP" sz="1600" b="0" i="0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kumimoji="1" lang="en-US" altLang="ja-JP" sz="16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sSup>
                                      <m:sSupPr>
                                        <m:ctrlPr>
                                          <a:rPr kumimoji="1" lang="en-US" altLang="ja-JP" sz="16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16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kumimoji="1" lang="ja-JP" altLang="en-US" sz="1600" b="0" i="0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σ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kumimoji="1" lang="en-US" altLang="ja-JP" sz="1600" b="0" i="0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i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kumimoji="1" lang="en-US" altLang="ja-JP" sz="1600" b="0" i="0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</m:e>
                        </m:d>
                      </m:e>
                    </m:nary>
                    <m:r>
                      <a:rPr kumimoji="1" lang="en-US" altLang="ja-JP" sz="16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∏"/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  <m:brk m:alnAt="23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  <m:sup/>
                      <m:e>
                        <m:d>
                          <m:dPr>
                            <m:ctrlPr>
                              <a:rPr kumimoji="1" lang="en-US" altLang="ja-JP" sz="16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1" lang="en-US" altLang="ja-JP" sz="1600" b="0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1600" b="0" i="0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kumimoji="1" lang="en-US" altLang="ja-JP" sz="16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1" lang="en-US" altLang="ja-JP" sz="16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kumimoji="1" lang="ja-JP" altLang="en-US" sz="16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π</m:t>
                                    </m:r>
                                    <m:sSub>
                                      <m:sSubPr>
                                        <m:ctrlPr>
                                          <a:rPr kumimoji="1" lang="en-US" altLang="ja-JP" sz="16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sty m:val="p"/>
                                          </m:rPr>
                                          <a:rPr kumimoji="1" lang="ja-JP" altLang="en-US" sz="1600" b="0" i="0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σ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sty m:val="p"/>
                                          </m:rPr>
                                          <a:rPr kumimoji="1" lang="en-US" altLang="ja-JP" sz="1600" b="0" i="0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i</m:t>
                                        </m:r>
                                      </m:sub>
                                    </m:sSub>
                                  </m:e>
                                </m:rad>
                              </m:den>
                            </m:f>
                          </m:e>
                        </m:d>
                        <m:r>
                          <a:rPr kumimoji="1" lang="en-US" altLang="ja-JP" sz="1600" b="0" i="0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exp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kumimoji="1" lang="en-US" altLang="ja-JP" sz="1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limLoc m:val="subSup"/>
                                <m:supHide m:val="on"/>
                                <m:ctrlPr>
                                  <a:rPr kumimoji="1" lang="en-US" altLang="ja-JP" sz="16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sty m:val="p"/>
                                    <m:brk m:alnAt="9"/>
                                  </m:rPr>
                                  <a:rPr kumimoji="1" lang="en-US" altLang="ja-JP" sz="16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</a:rPr>
                                  <m:t>i</m:t>
                                </m:r>
                              </m:sub>
                              <m:sup/>
                              <m:e>
                                <m:f>
                                  <m:fPr>
                                    <m:ctrlPr>
                                      <a:rPr kumimoji="1" lang="en-US" altLang="ja-JP" sz="1600" b="0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kumimoji="1" lang="en-US" altLang="ja-JP" sz="16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16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kumimoji="1" lang="ja-JP" altLang="en-US" sz="1600" b="0" i="0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ε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kumimoji="1" lang="en-US" altLang="ja-JP" sz="1600" b="0" i="0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i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kumimoji="1" lang="en-US" altLang="ja-JP" sz="16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ja-JP" sz="16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ja-JP" sz="16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n-US" altLang="ja-JP" sz="16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i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ja-JP" sz="16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|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kumimoji="1" lang="en-US" altLang="ja-JP" sz="1600" b="0" i="1" u="none" strike="noStrike" kern="1200" cap="none" spc="0" normalizeH="0" baseline="0" noProof="0" dirty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Times New Roman"/>
                                                <a:ea typeface="ＭＳ Ｐゴシック"/>
                                              </a:rPr>
                                              <m:t>a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kumimoji="1" lang="en-US" altLang="ja-JP" sz="1600" b="0" u="none" strike="noStrike" kern="1200" cap="none" spc="0" normalizeH="0" baseline="-25000" noProof="0" dirty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Times New Roman"/>
                                                <a:ea typeface="ＭＳ Ｐゴシック"/>
                                              </a:rPr>
                                              <m:t>k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kumimoji="1" lang="en-US" altLang="ja-JP" sz="1600" b="0" i="0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kumimoji="1" lang="en-US" altLang="ja-JP" sz="1600" b="0" i="0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sSup>
                                      <m:sSupPr>
                                        <m:ctrlPr>
                                          <a:rPr kumimoji="1" lang="en-US" altLang="ja-JP" sz="1600" b="0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1600" b="0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kumimoji="1" lang="ja-JP" altLang="en-US" sz="1600" b="0" i="0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σ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sty m:val="p"/>
                                              </m:rPr>
                                              <a:rPr kumimoji="1" lang="en-US" altLang="ja-JP" sz="1600" b="0" i="0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</a:rPr>
                                              <m:t>i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kumimoji="1" lang="en-US" altLang="ja-JP" sz="1600" b="0" i="0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nary>
                          </m:e>
                        </m:d>
                      </m:e>
                    </m:nary>
                  </m:oMath>
                </a14:m>
                <a:endParaRPr kumimoji="1" lang="en-US" altLang="ja-JP" sz="16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kumimoji="1" lang="ja-JP" altLang="en-US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　などとする。</a:t>
                </a:r>
                <a:r>
                  <a:rPr lang="ja-JP" altLang="en-US" sz="16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　</a:t>
                </a:r>
                <a:r>
                  <a:rPr kumimoji="1" lang="ja-JP" altLang="en-US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en-US" altLang="ja-JP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1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1" lang="ja-JP" altLang="en-US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ε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d>
                      <m:dPr>
                        <m:ctrlPr>
                          <a:rPr kumimoji="1" lang="en-US" altLang="ja-JP" sz="1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1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  <m:r>
                          <a:rPr lang="en-US" altLang="ja-JP" sz="1400" b="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m:rPr>
                            <m:nor/>
                          </m:rPr>
                          <a:rPr kumimoji="1" lang="en-US" altLang="ja-JP" sz="1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a</m:t>
                        </m:r>
                        <m:r>
                          <m:rPr>
                            <m:nor/>
                          </m:rPr>
                          <a:rPr kumimoji="1" lang="en-US" altLang="ja-JP" sz="1400" b="0" u="none" strike="noStrike" kern="1200" cap="none" spc="0" normalizeH="0" baseline="-2500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Times New Roman"/>
                            <a:ea typeface="ＭＳ Ｐゴシック"/>
                          </a:rPr>
                          <m:t>k</m:t>
                        </m:r>
                      </m:e>
                    </m:d>
                  </m:oMath>
                </a14:m>
                <a:r>
                  <a:rPr kumimoji="1" lang="ja-JP" altLang="en-US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は 誤差</a:t>
                </a:r>
                <a:r>
                  <a:rPr lang="ja-JP" altLang="en-US" sz="14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。</a:t>
                </a:r>
                <a:r>
                  <a:rPr lang="en-US" altLang="ja-JP" sz="14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ja-JP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sz="1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1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</m:sub>
                        </m:sSub>
                        <m:r>
                          <a:rPr lang="en-US" altLang="ja-JP" sz="1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m:rPr>
                            <m:nor/>
                          </m:rPr>
                          <a:rPr lang="en-US" altLang="ja-JP" sz="1400" i="1" dirty="0">
                            <a:solidFill>
                              <a:srgbClr val="000000"/>
                            </a:solidFill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ja-JP" sz="1400" baseline="-25000" dirty="0">
                            <a:solidFill>
                              <a:srgbClr val="000000"/>
                            </a:solidFill>
                          </a:rPr>
                          <m:t>k</m:t>
                        </m:r>
                      </m:e>
                    </m:d>
                  </m:oMath>
                </a14:m>
                <a:r>
                  <a:rPr lang="ja-JP" altLang="en-US" sz="1400" dirty="0">
                    <a:solidFill>
                      <a:srgbClr val="000000"/>
                    </a:solidFill>
                  </a:rPr>
                  <a:t> は、</a:t>
                </a:r>
                <a:r>
                  <a:rPr lang="en-US" altLang="ja-JP" sz="14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4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kumimoji="1" lang="ja-JP" altLang="en-US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が確率変数で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1400" i="1" dirty="0">
                        <a:solidFill>
                          <a:srgbClr val="FF0000"/>
                        </a:solidFill>
                      </a:rPr>
                      <m:t>a</m:t>
                    </m:r>
                    <m:r>
                      <m:rPr>
                        <m:nor/>
                      </m:rPr>
                      <a:rPr lang="en-US" altLang="ja-JP" sz="1400" baseline="-25000" dirty="0">
                        <a:solidFill>
                          <a:srgbClr val="FF0000"/>
                        </a:solidFill>
                      </a:rPr>
                      <m:t>k</m:t>
                    </m:r>
                  </m:oMath>
                </a14:m>
                <a:r>
                  <a:rPr kumimoji="1" lang="ja-JP" altLang="en-US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がパラメータ</a:t>
                </a:r>
                <a:r>
                  <a:rPr kumimoji="1" lang="ja-JP" altLang="en-US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であることを示す</a:t>
                </a:r>
                <a:r>
                  <a:rPr kumimoji="1" lang="en-US" altLang="ja-JP" sz="1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)</a:t>
                </a:r>
                <a:endParaRPr kumimoji="1" lang="en-US" altLang="ja-JP" sz="16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ja-JP" altLang="en-US" sz="1600" dirty="0">
                    <a:solidFill>
                      <a:srgbClr val="000000"/>
                    </a:solidFill>
                    <a:latin typeface="Times New Roman"/>
                    <a:ea typeface="ＭＳ Ｐゴシック"/>
                  </a:rPr>
                  <a:t>　　</a:t>
                </a:r>
                <a:r>
                  <a:rPr kumimoji="1" lang="ja-JP" altLang="en-US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逆に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X</m:t>
                    </m:r>
                    <m:r>
                      <a:rPr kumimoji="1" lang="en-US" altLang="ja-JP" sz="1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=(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1" lang="en-US" altLang="ja-JP" sz="1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  <m:r>
                      <a:rPr kumimoji="1" lang="en-US" altLang="ja-JP" sz="16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1" lang="en-US" altLang="ja-JP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 </a:t>
                </a:r>
                <a:r>
                  <a:rPr kumimoji="1" lang="ja-JP" altLang="en-US" sz="16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</a:rPr>
                  <a:t>がわかっているとし、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パラメータ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 </m:t>
                    </m:r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がどれだけ尤もらしいか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尤度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を表す</a:t>
                </a:r>
                <a:b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確率密度関数とみなし、上記の確率密度関数を変数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</m:sub>
                    </m:sSub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の関数として</a:t>
                </a:r>
                <a:b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尤度関数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𝑃</m:t>
                    </m:r>
                    <m:d>
                      <m:dPr>
                        <m:ctrlPr>
                          <a:rPr kumimoji="1" lang="en-US" altLang="ja-JP" sz="1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en-US" altLang="ja-JP" sz="1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kumimoji="1" lang="en-US" altLang="ja-JP" sz="16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𝑃</m:t>
                    </m:r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  <m:sub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|</m:t>
                    </m:r>
                    <m:sSub>
                      <m:sSubPr>
                        <m:ctrlP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𝑎</m:t>
                        </m:r>
                      </m:e>
                      <m:sub>
                        <m:r>
                          <a:rPr kumimoji="1" lang="en-US" altLang="ja-JP" sz="1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𝑖</m:t>
                        </m:r>
                      </m:sub>
                    </m:sSub>
                    <m:r>
                      <a:rPr kumimoji="1" lang="en-US" altLang="ja-JP" sz="16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)</m:t>
                    </m:r>
                  </m:oMath>
                </a14:m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と呼ぶ 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sz="16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sz="1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ja-JP" altLang="en-US" sz="1600" dirty="0">
                    <a:solidFill>
                      <a:srgbClr val="FF0000"/>
                    </a:solidFill>
                  </a:rPr>
                  <a:t>がパラメータで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ja-JP" sz="1600" i="1" dirty="0">
                        <a:solidFill>
                          <a:srgbClr val="FF0000"/>
                        </a:solidFill>
                      </a:rPr>
                      <m:t>a</m:t>
                    </m:r>
                    <m:r>
                      <m:rPr>
                        <m:nor/>
                      </m:rPr>
                      <a:rPr lang="en-US" altLang="ja-JP" sz="1600" baseline="-25000" dirty="0">
                        <a:solidFill>
                          <a:srgbClr val="FF0000"/>
                        </a:solidFill>
                      </a:rPr>
                      <m:t>k</m:t>
                    </m:r>
                  </m:oMath>
                </a14:m>
                <a:r>
                  <a:rPr lang="ja-JP" altLang="en-US" sz="1600" dirty="0">
                    <a:solidFill>
                      <a:srgbClr val="FF0000"/>
                    </a:solidFill>
                  </a:rPr>
                  <a:t>が確率変数</a:t>
                </a:r>
                <a:r>
                  <a:rPr kumimoji="1" lang="en-US" altLang="ja-JP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。</a:t>
                </a:r>
                <a:endParaRPr kumimoji="1" lang="en-US" altLang="ja-JP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最尤推定法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　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誤差 </a:t>
                </a:r>
                <a:r>
                  <a:rPr kumimoji="1" lang="en-US" altLang="ja-JP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ε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=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f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 –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が分散 </a:t>
                </a:r>
                <a:r>
                  <a:rPr kumimoji="1" lang="en-US" altLang="ja-JP" sz="20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σ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の正規分布に従う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とする。</a:t>
                </a:r>
                <a:b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</a:b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データ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x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, </a:t>
                </a:r>
                <a:r>
                  <a:rPr kumimoji="1" lang="en-US" altLang="ja-JP" sz="2000" b="1" i="1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y</a:t>
                </a:r>
                <a:r>
                  <a:rPr kumimoji="1" lang="en-US" altLang="ja-JP" sz="2000" b="1" i="0" u="none" strike="noStrike" kern="1200" cap="none" spc="0" normalizeH="0" baseline="-25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に対するパラメータ 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(</a:t>
                </a:r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a</a:t>
                </a:r>
                <a:r>
                  <a:rPr kumimoji="1" lang="en-US" altLang="ja-JP" sz="2000" b="1" i="0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i</a:t>
                </a: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)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の尤度関数は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/>
                    <a:cs typeface="+mn-cs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𝑷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(</m:t>
                    </m:r>
                    <m:sSub>
                      <m:sSubPr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sSubPr>
                      <m:e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𝒂</m:t>
                        </m:r>
                      </m:e>
                      <m:sub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𝒊</m:t>
                        </m:r>
                      </m:sub>
                    </m:sSub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)=</m:t>
                    </m:r>
                    <m:nary>
                      <m:naryPr>
                        <m:chr m:val="∏"/>
                        <m:ctrl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𝒊</m:t>
                        </m:r>
                      </m:sub>
                      <m:sup/>
                      <m:e>
                        <m:d>
                          <m:dPr>
                            <m:ctrlPr>
                              <a:rPr kumimoji="1" lang="en-US" altLang="ja-JP" sz="2000" b="1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ja-JP" sz="20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cs typeface="+mn-cs"/>
                                  </a:rPr>
                                  <m:t>𝟏</m:t>
                                </m:r>
                              </m:num>
                              <m:den>
                                <m:rad>
                                  <m:radPr>
                                    <m:degHide m:val="on"/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  <m:r>
                                      <a:rPr kumimoji="1" lang="ja-JP" altLang="en-US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𝝅</m:t>
                                    </m:r>
                                    <m:sSub>
                                      <m:sSub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kumimoji="1" lang="ja-JP" altLang="en-US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𝝈</m:t>
                                        </m:r>
                                      </m:e>
                                      <m:sub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𝒊</m:t>
                                        </m:r>
                                      </m:sub>
                                    </m:sSub>
                                  </m:e>
                                </m:rad>
                              </m:den>
                            </m:f>
                          </m:e>
                        </m:d>
                        <m:r>
                          <a:rPr kumimoji="1" lang="en-US" altLang="ja-JP" sz="20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∙</m:t>
                        </m:r>
                        <m:r>
                          <a:rPr kumimoji="1" lang="en-US" altLang="ja-JP" sz="2000" b="1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𝐞𝐱𝐩</m:t>
                        </m:r>
                        <m:d>
                          <m:dPr>
                            <m:begChr m:val="["/>
                            <m:endChr m:val="]"/>
                            <m:ctrlP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dPr>
                          <m:e>
                            <m:r>
                              <a:rPr kumimoji="1" lang="en-US" altLang="ja-JP" sz="20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limLoc m:val="subSup"/>
                                <m:supHide m:val="on"/>
                                <m:ctrlP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9"/>
                                  </m:rPr>
                                  <a:rPr kumimoji="1" lang="en-US" altLang="ja-JP" sz="20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𝒊</m:t>
                                </m:r>
                              </m:sub>
                              <m:sup/>
                              <m:e>
                                <m:f>
                                  <m:fPr>
                                    <m:ctrlP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20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kumimoji="1" lang="ja-JP" altLang="en-US" sz="20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𝜺</m:t>
                                            </m:r>
                                          </m:e>
                                          <m:sub>
                                            <m:r>
                                              <a:rPr kumimoji="1" lang="en-US" altLang="ja-JP" sz="20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  <m:d>
                                          <m:dPr>
                                            <m:ctrlP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ja-JP" sz="2000" i="1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𝑥</m:t>
                                                </m:r>
                                              </m:e>
                                              <m:sub>
                                                <m:r>
                                                  <m:rPr>
                                                    <m:sty m:val="p"/>
                                                  </m:rPr>
                                                  <a:rPr lang="en-US" altLang="ja-JP" sz="2000">
                                                    <a:solidFill>
                                                      <a:srgbClr val="000000"/>
                                                    </a:solidFill>
                                                    <a:latin typeface="Cambria Math" panose="02040503050406030204" pitchFamily="18" charset="0"/>
                                                  </a:rPr>
                                                  <m:t>i</m:t>
                                                </m:r>
                                              </m:sub>
                                            </m:sSub>
                                            <m:r>
                                              <a:rPr lang="en-US" altLang="ja-JP" sz="20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|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en-US" altLang="ja-JP" sz="2000" i="1" dirty="0">
                                                <a:solidFill>
                                                  <a:srgbClr val="000000"/>
                                                </a:solidFill>
                                              </a:rPr>
                                              <m:t>a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en-US" altLang="ja-JP" sz="2000" baseline="-25000" dirty="0">
                                                <a:solidFill>
                                                  <a:srgbClr val="000000"/>
                                                </a:solidFill>
                                              </a:rPr>
                                              <m:t>k</m:t>
                                            </m:r>
                                          </m:e>
                                        </m:d>
                                      </m:e>
                                      <m:sup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kumimoji="1" lang="en-US" altLang="ja-JP" sz="20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cs typeface="+mn-cs"/>
                                      </a:rPr>
                                      <m:t>𝟐</m:t>
                                    </m:r>
                                    <m:sSup>
                                      <m:sSupPr>
                                        <m:ctrlP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kumimoji="1" lang="en-US" altLang="ja-JP" sz="20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kumimoji="1" lang="ja-JP" altLang="en-US" sz="20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𝝈</m:t>
                                            </m:r>
                                          </m:e>
                                          <m:sub>
                                            <m:r>
                                              <a:rPr kumimoji="1" lang="en-US" altLang="ja-JP" sz="2000" b="1" i="1" u="none" strike="noStrike" kern="1200" cap="none" spc="0" normalizeH="0" baseline="0" noProof="0">
                                                <a:ln>
                                                  <a:noFill/>
                                                </a:ln>
                                                <a:solidFill>
                                                  <a:srgbClr val="000000"/>
                                                </a:solidFill>
                                                <a:effectLst/>
                                                <a:uLnTx/>
                                                <a:uFillTx/>
                                                <a:latin typeface="Cambria Math" panose="02040503050406030204" pitchFamily="18" charset="0"/>
                                                <a:cs typeface="+mn-cs"/>
                                              </a:rPr>
                                              <m:t>𝒊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kumimoji="1" lang="en-US" altLang="ja-JP" sz="2000" b="1" i="1" u="none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00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cs typeface="+mn-cs"/>
                                          </a:rPr>
                                          <m:t>𝟐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nary>
                          </m:e>
                        </m:d>
                      </m:e>
                    </m:nary>
                  </m:oMath>
                </a14:m>
                <a:r>
                  <a:rPr kumimoji="1" lang="en-US" altLang="ja-JP" sz="20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尤度を最大化するパラメータを求めるのが「最尤推定法」。</a:t>
                </a:r>
                <a:endParaRPr kumimoji="1" lang="en-US" altLang="ja-JP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	</a:t>
                </a:r>
                <a14:m>
                  <m:oMath xmlns:m="http://schemas.openxmlformats.org/officeDocument/2006/math"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𝒎𝒂𝒙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𝑷</m:t>
                    </m:r>
                    <m:d>
                      <m:dPr>
                        <m:ctrlPr>
                          <a:rPr kumimoji="1" lang="en-US" altLang="ja-JP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𝒂</m:t>
                            </m:r>
                          </m:e>
                          <m:sub>
                            <m:r>
                              <a:rPr kumimoji="1" lang="en-US" altLang="ja-JP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kumimoji="1" lang="en-US" altLang="ja-JP" sz="18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=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𝒎𝒂𝒙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2000" b="1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𝐥𝐧</m:t>
                    </m:r>
                    <m:r>
                      <a:rPr kumimoji="1" lang="en-US" altLang="ja-JP" sz="20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 </m:t>
                    </m:r>
                    <m:r>
                      <a:rPr kumimoji="1" lang="en-US" altLang="ja-JP" sz="2000" b="1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𝑷</m:t>
                    </m:r>
                    <m:d>
                      <m:dPr>
                        <m:ctrlPr>
                          <a:rPr kumimoji="1" lang="en-US" altLang="ja-JP" sz="1800" b="1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kumimoji="1" lang="en-US" altLang="ja-JP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en-US" altLang="ja-JP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𝒂</m:t>
                            </m:r>
                          </m:e>
                          <m:sub>
                            <m:r>
                              <a:rPr kumimoji="1" lang="en-US" altLang="ja-JP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  <m:t>𝒊</m:t>
                            </m:r>
                          </m:sub>
                        </m:sSub>
                      </m:e>
                    </m:d>
                    <m:r>
                      <a:rPr kumimoji="1" lang="en-US" altLang="ja-JP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=</m:t>
                    </m:r>
                    <m:r>
                      <a:rPr kumimoji="1" lang="en-US" altLang="ja-JP" sz="1800" b="1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ＭＳ Ｐゴシック"/>
                        <a:cs typeface="+mn-cs"/>
                      </a:rPr>
                      <m:t>𝒎𝒊𝒏</m:t>
                    </m:r>
                    <m:nary>
                      <m:naryPr>
                        <m:chr m:val="∑"/>
                        <m:ctrlPr>
                          <a:rPr kumimoji="1" lang="en-US" altLang="ja-JP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kumimoji="1" lang="en-US" altLang="ja-JP" sz="1800" b="1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ＭＳ Ｐゴシック"/>
                            <a:cs typeface="+mn-cs"/>
                          </a:rPr>
                          <m:t>𝒊</m:t>
                        </m:r>
                      </m:sub>
                      <m:sup/>
                      <m:e>
                        <m:f>
                          <m:fPr>
                            <m:ctrlPr>
                              <a:rPr kumimoji="1" lang="en-US" altLang="ja-JP" sz="1800" b="1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ＭＳ Ｐゴシック"/>
                                <a:cs typeface="+mn-cs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1" lang="en-US" altLang="ja-JP" sz="1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kumimoji="1" lang="en-US" altLang="ja-JP" sz="1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ja-JP" altLang="en-US" sz="1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  <m:t>𝜺</m:t>
                                    </m:r>
                                  </m:e>
                                  <m:sub>
                                    <m:r>
                                      <a:rPr kumimoji="1" lang="en-US" altLang="ja-JP" sz="1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  <m:t>𝒊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kumimoji="1" lang="en-US" altLang="ja-JP" sz="1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𝟐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kumimoji="1" lang="en-US" altLang="ja-JP" sz="1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kumimoji="1" lang="en-US" altLang="ja-JP" sz="1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ja-JP" altLang="en-US" sz="1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  <m:t>𝝈</m:t>
                                    </m:r>
                                  </m:e>
                                  <m:sub>
                                    <m:r>
                                      <a:rPr kumimoji="1" lang="en-US" altLang="ja-JP" sz="1800" b="1" i="1" u="none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00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ＭＳ Ｐゴシック"/>
                                        <a:cs typeface="+mn-cs"/>
                                      </a:rPr>
                                      <m:t>𝒊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kumimoji="1" lang="en-US" altLang="ja-JP" sz="1800" b="1" i="1" u="none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ＭＳ Ｐゴシック"/>
                                    <a:cs typeface="+mn-cs"/>
                                  </a:rPr>
                                  <m:t>𝟐</m:t>
                                </m:r>
                              </m:sup>
                            </m:sSup>
                          </m:den>
                        </m:f>
                      </m:e>
                    </m:nary>
                  </m:oMath>
                </a14:m>
                <a:r>
                  <a:rPr kumimoji="1" lang="en-US" altLang="ja-JP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: 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最小二乗法に一致</a:t>
                </a:r>
                <a:r>
                  <a:rPr kumimoji="1" lang="ja-JP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/>
                    <a:cs typeface="+mn-cs"/>
                  </a:rPr>
                  <a:t>する</a:t>
                </a:r>
                <a:endParaRPr kumimoji="1" lang="en-US" altLang="ja-JP" sz="2000" b="1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ＭＳ Ｐゴシック"/>
                  <a:cs typeface="+mn-cs"/>
                </a:endParaRPr>
              </a:p>
            </p:txBody>
          </p:sp>
        </mc:Choice>
        <mc:Fallback xmlns="">
          <p:sp>
            <p:nvSpPr>
              <p:cNvPr id="10" name="テキスト ボックス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670" y="980728"/>
                <a:ext cx="8758809" cy="5546583"/>
              </a:xfrm>
              <a:prstGeom prst="rect">
                <a:avLst/>
              </a:prstGeom>
              <a:blipFill>
                <a:blip r:embed="rId3"/>
                <a:stretch>
                  <a:fillRect l="-765" t="-11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8309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正規化の必要性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オブジェクト 2">
                <a:extLst>
                  <a:ext uri="{FF2B5EF4-FFF2-40B4-BE49-F238E27FC236}">
                    <a16:creationId xmlns:a16="http://schemas.microsoft.com/office/drawing/2014/main" id="{654C3802-9AA2-21DF-4DDA-5763061DE0EC}"/>
                  </a:ext>
                </a:extLst>
              </p:cNvPr>
              <p:cNvSpPr txBox="1"/>
              <p:nvPr/>
            </p:nvSpPr>
            <p:spPr bwMode="auto">
              <a:xfrm>
                <a:off x="0" y="632460"/>
                <a:ext cx="9067800" cy="62255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92500"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多項式最小二乗法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: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𝑓</m:t>
                    </m:r>
                    <m:d>
                      <m:dPr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dPr>
                      <m:e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𝑥</m:t>
                        </m:r>
                      </m:e>
                    </m:d>
                    <m:r>
                      <a:rPr kumimoji="1" lang="ja-JP" altLang="en-US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=</m:t>
                    </m:r>
                    <m:nary>
                      <m:naryPr>
                        <m:chr m:val="∑"/>
                        <m:ctrlP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naryPr>
                      <m:sub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𝑘</m:t>
                        </m:r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=0</m:t>
                        </m:r>
                      </m:sub>
                      <m:sup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𝑎</m:t>
                            </m:r>
                          </m:e>
                          <m:sub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𝑘</m:t>
                            </m:r>
                          </m:sub>
                        </m:sSub>
                        <m:sSup>
                          <m:sSupPr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p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p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𝑘</m:t>
                            </m:r>
                          </m:sup>
                        </m:sSup>
                      </m:e>
                    </m:nary>
                  </m:oMath>
                </a14:m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lvl="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ja-JP" altLang="en-US" sz="1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5"/>
                                    <m:mcJc m:val="center"/>
                                  </m:mcPr>
                                </m:mc>
                              </m:mcs>
                              <m:ctrlPr>
                                <a:rPr lang="ja-JP" altLang="en-US" sz="1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ja-JP" altLang="en-US" sz="17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>
                                <m:r>
                                  <a:rPr lang="ja-JP" altLang="en-US" sz="17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⋯</m:t>
                                </m:r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mr>
                            <m:m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/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mr>
                            <m:m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4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/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mr>
                            <m:mr>
                              <m:e>
                                <m:r>
                                  <a:rPr lang="ja-JP" altLang="en-US" sz="17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/>
                              <m:e/>
                              <m:e>
                                <m:r>
                                  <a:rPr lang="ja-JP" altLang="en-US" sz="17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⋱</m:t>
                                </m:r>
                              </m:e>
                              <m:e/>
                            </m:mr>
                            <m:m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+1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+2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  <m:e/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  <m:r>
                                          <a:rPr lang="en-US" altLang="ja-JP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mr>
                          </m:m>
                        </m:e>
                      </m:d>
                      <m:d>
                        <m:dPr>
                          <m:ctrlPr>
                            <a:rPr lang="ja-JP" altLang="en-US" sz="1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ja-JP" altLang="en-US" sz="1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r>
                                  <a:rPr lang="ja-JP" altLang="en-US" sz="17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ja-JP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r>
                        <a:rPr lang="ja-JP" altLang="en-US" sz="17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ja-JP" altLang="en-US" sz="17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ja-JP" altLang="en-US" sz="17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mr>
                            <m:m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mr>
                            <m:m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mr>
                            <m:mr>
                              <m:e>
                                <m:r>
                                  <a:rPr lang="ja-JP" altLang="en-US" sz="17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</m:mr>
                            <m:mr>
                              <m:e>
                                <m:nary>
                                  <m:naryPr>
                                    <m:chr m:val="∑"/>
                                    <m:subHide m:val="on"/>
                                    <m:supHide m:val="on"/>
                                    <m:ctrlPr>
                                      <a:rPr lang="ja-JP" altLang="en-US" sz="1700" i="1">
                                        <a:solidFill>
                                          <a:srgbClr val="0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sSub>
                                      <m:sSub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sSup>
                                      <m:sSupPr>
                                        <m:ctrlPr>
                                          <a:rPr lang="ja-JP" altLang="en-US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ja-JP" altLang="en-US" sz="1700" i="1">
                                                <a:solidFill>
                                                  <a:srgbClr val="000000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1700" i="1">
                                            <a:solidFill>
                                              <a:srgbClr val="000000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𝑝</m:t>
                                        </m:r>
                                      </m:sup>
                                    </m:sSup>
                                  </m:e>
                                </m:nary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1" lang="en-US" altLang="ja-JP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ja-JP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X</a:t>
                </a: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行列の要素は 最小次数は 定数 </a:t>
                </a:r>
                <a:r>
                  <a:rPr lang="en-US" altLang="ja-JP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n</a:t>
                </a:r>
                <a:r>
                  <a:rPr lang="ja-JP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、最高次数は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1" lang="ja-JP" altLang="en-US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ja-JP" altLang="en-US" sz="24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𝑖</m:t>
                            </m:r>
                          </m:sub>
                        </m:sSub>
                      </m:e>
                      <m:sup>
                        <m:r>
                          <a:rPr kumimoji="1" lang="ja-JP" altLang="en-US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</m:t>
                        </m:r>
                        <m:r>
                          <a:rPr kumimoji="1" lang="en-US" altLang="ja-JP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𝑝</m:t>
                        </m:r>
                      </m:sup>
                    </m:sSup>
                  </m:oMath>
                </a14:m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・ データが </a:t>
                </a:r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|x</a:t>
                </a:r>
                <a:r>
                  <a:rPr kumimoji="1" lang="en-US" altLang="ja-JP" sz="24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i</a:t>
                </a:r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|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 &gt;&gt; 1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 の場合、オーバーフロー、</a:t>
                </a:r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|x</a:t>
                </a:r>
                <a:r>
                  <a:rPr kumimoji="1" lang="en-US" altLang="ja-JP" sz="2400" b="0" i="1" u="none" strike="noStrike" kern="1200" cap="none" spc="0" normalizeH="0" baseline="-25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i</a:t>
                </a:r>
                <a:r>
                  <a:rPr kumimoji="1" lang="en-US" altLang="ja-JP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|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&lt;&lt; 1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ではアンダーフロー</a:t>
                </a: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　丸め誤差など、計算誤差が大きくなる</a:t>
                </a: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　　　　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=&gt;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入力データを </a:t>
                </a:r>
                <a:r>
                  <a:rPr kumimoji="1" lang="en-US" altLang="ja-JP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1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ＭＳ Ｐゴシック" panose="020B0600070205080204" pitchFamily="50" charset="-128"/>
                    <a:cs typeface="+mn-cs"/>
                  </a:rPr>
                  <a:t> のオーダーの数値に変換する必要がある</a:t>
                </a: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ＭＳ Ｐゴシック" panose="020B0600070205080204" pitchFamily="50" charset="-128"/>
                  <a:cs typeface="+mn-cs"/>
                </a:endParaRPr>
              </a:p>
            </p:txBody>
          </p:sp>
        </mc:Choice>
        <mc:Fallback xmlns="">
          <p:sp>
            <p:nvSpPr>
              <p:cNvPr id="2" name="オブジェクト 2">
                <a:extLst>
                  <a:ext uri="{FF2B5EF4-FFF2-40B4-BE49-F238E27FC236}">
                    <a16:creationId xmlns:a16="http://schemas.microsoft.com/office/drawing/2014/main" id="{654C3802-9AA2-21DF-4DDA-5763061DE0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632460"/>
                <a:ext cx="9067800" cy="6225540"/>
              </a:xfrm>
              <a:prstGeom prst="rect">
                <a:avLst/>
              </a:prstGeom>
              <a:blipFill>
                <a:blip r:embed="rId3"/>
                <a:stretch>
                  <a:fillRect l="-874" t="-803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118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正規化の種類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オブジェクト 2">
                <a:extLst>
                  <a:ext uri="{FF2B5EF4-FFF2-40B4-BE49-F238E27FC236}">
                    <a16:creationId xmlns:a16="http://schemas.microsoft.com/office/drawing/2014/main" id="{654C3802-9AA2-21DF-4DDA-5763061DE0EC}"/>
                  </a:ext>
                </a:extLst>
              </p:cNvPr>
              <p:cNvSpPr txBox="1"/>
              <p:nvPr/>
            </p:nvSpPr>
            <p:spPr bwMode="auto">
              <a:xfrm>
                <a:off x="0" y="632460"/>
                <a:ext cx="9067800" cy="62255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fontScale="85000" lnSpcReduction="20000"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cs typeface="+mn-cs"/>
                  </a:rPr>
                  <a:t>よく使う最小二乗法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cs typeface="+mn-cs"/>
                  </a:rPr>
                  <a:t>: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cs typeface="+mn-cs"/>
                  </a:rPr>
                  <a:t> 正規化はしないことが多い</a:t>
                </a: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</a:rPr>
                  <a:t>　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64bit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CPU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で誤差が問題になるケースは少ない</a:t>
                </a:r>
                <a:b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</a:b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 　　・ 高次の関数が必要な物理モデルは少ない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(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せいぜい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6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次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)</a:t>
                </a: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</a:rPr>
                  <a:t>　　・ 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それほど高次の多項式を使うと、過適合の問題がでる</a:t>
                </a: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cs typeface="+mn-cs"/>
                  </a:rPr>
                  <a:t>機械学習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cs typeface="+mn-cs"/>
                  </a:rPr>
                  <a:t>: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/>
                    <a:uLnTx/>
                    <a:uFillTx/>
                    <a:cs typeface="+mn-cs"/>
                  </a:rPr>
                  <a:t> 正規化あるいは標準化はほぼ必須</a:t>
                </a: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　　比較しようのない記述子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(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猫の体重、身長、年齢など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)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 から、</a:t>
                </a:r>
                <a:b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</a:b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　　単位依存性が無いように目的関数を作る必要がある</a:t>
                </a: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　正規化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(normalization):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en-US" sz="2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24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min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24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2400" b="0" i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min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 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データを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0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~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1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の間に変換</a:t>
                </a:r>
                <a:b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</a:b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　　　　　　ほかの範囲に変換してもいいが、計算誤差を減らすには</a:t>
                </a:r>
                <a:b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</a:b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　　　　　　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1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cs"/>
                  </a:rPr>
                  <a:t>のオーダーの範囲が望ましい</a:t>
                </a: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cs"/>
                </a:endParaRPr>
              </a:p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ja-JP" altLang="en-US" sz="2400" dirty="0">
                    <a:solidFill>
                      <a:srgbClr val="000000"/>
                    </a:solidFill>
                  </a:rPr>
                  <a:t>　正規化</a:t>
                </a:r>
                <a:r>
                  <a:rPr lang="en-US" altLang="ja-JP" sz="2400" dirty="0">
                    <a:solidFill>
                      <a:srgbClr val="000000"/>
                    </a:solidFill>
                  </a:rPr>
                  <a:t>: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=2</m:t>
                    </m:r>
                    <m:f>
                      <m:f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mid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sz="2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min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ja-JP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rPr>
                  <a:t>: 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データを </a:t>
                </a:r>
                <a:r>
                  <a:rPr lang="en-US" altLang="ja-JP" sz="2400" dirty="0">
                    <a:solidFill>
                      <a:srgbClr val="000000"/>
                    </a:solidFill>
                  </a:rPr>
                  <a:t>–1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ja-JP" sz="2400" dirty="0">
                    <a:solidFill>
                      <a:srgbClr val="000000"/>
                    </a:solidFill>
                  </a:rPr>
                  <a:t>~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 </a:t>
                </a:r>
                <a:r>
                  <a:rPr lang="en-US" altLang="ja-JP" sz="2400" dirty="0">
                    <a:solidFill>
                      <a:srgbClr val="000000"/>
                    </a:solidFill>
                  </a:rPr>
                  <a:t>1</a:t>
                </a:r>
                <a:r>
                  <a:rPr lang="ja-JP" altLang="en-US" sz="2400" dirty="0">
                    <a:solidFill>
                      <a:srgbClr val="000000"/>
                    </a:solidFill>
                  </a:rPr>
                  <a:t>の間に変換</a:t>
                </a:r>
                <a:br>
                  <a:rPr lang="en-US" altLang="ja-JP" sz="2400" dirty="0">
                    <a:solidFill>
                      <a:srgbClr val="000000"/>
                    </a:solidFill>
                  </a:rPr>
                </a:b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　標準化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(standardization):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ja-JP" altLang="en-US" sz="24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′=2</m:t>
                    </m:r>
                    <m:f>
                      <m:fPr>
                        <m:ctrlPr>
                          <a:rPr lang="ja-JP" altLang="en-US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altLang="ja-JP" sz="2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d>
                          <m:dPr>
                            <m:begChr m:val="⟨"/>
                            <m:endChr m:val="⟩"/>
                            <m:ctrlP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sSub>
                          <m:sSubPr>
                            <m:ctrlP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altLang="ja-JP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σ</m:t>
                            </m:r>
                          </m:e>
                          <m:sub>
                            <m:r>
                              <a:rPr lang="ja-JP" altLang="en-US" sz="2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ja-JP" sz="2400" dirty="0">
                    <a:solidFill>
                      <a:srgbClr val="000000"/>
                    </a:solidFill>
                    <a:ea typeface="ＭＳ Ｐゴシック" panose="020B0600070205080204" pitchFamily="50" charset="-128"/>
                  </a:rPr>
                  <a:t>: </a:t>
                </a:r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平均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ja-JP" sz="24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と標準偏差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ja-JP" alt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altLang="ja-JP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σ</m:t>
                        </m:r>
                      </m:e>
                      <m:sub>
                        <m:r>
                          <a:rPr lang="ja-JP" alt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</m:sSub>
                  </m:oMath>
                </a14:m>
                <a:r>
                  <a:rPr kumimoji="1" lang="ja-JP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/>
                    <a:ea typeface="ＭＳ Ｐゴシック" panose="020B0600070205080204" pitchFamily="50" charset="-128"/>
                    <a:cs typeface="+mn-cs"/>
                  </a:rPr>
                  <a:t>で変換</a:t>
                </a:r>
                <a:endParaRPr kumimoji="1" lang="en-US" altLang="ja-JP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ＭＳ Ｐゴシック" panose="020B0600070205080204" pitchFamily="50" charset="-128"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	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アルゴリズムによっては、</a:t>
                </a:r>
                <a:b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</a:b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　　　　 　平均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0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、標準偏差 </a:t>
                </a:r>
                <a:r>
                  <a:rPr kumimoji="1" lang="en-US" altLang="ja-JP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1</a:t>
                </a:r>
                <a:r>
                  <a:rPr kumimoji="1" lang="ja-JP" altLang="en-US" sz="2400" b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cs typeface="+mn-cs"/>
                  </a:rPr>
                  <a:t> を前提としている場合がある</a:t>
                </a: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cs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2400" dirty="0">
                    <a:solidFill>
                      <a:srgbClr val="FF0000"/>
                    </a:solidFill>
                  </a:rPr>
                  <a:t>　　　　　　　　標準化は必須</a:t>
                </a:r>
                <a:endParaRPr kumimoji="1" lang="en-US" altLang="ja-JP" sz="2400" b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cs typeface="+mn-cs"/>
                </a:endParaRPr>
              </a:p>
            </p:txBody>
          </p:sp>
        </mc:Choice>
        <mc:Fallback xmlns="">
          <p:sp>
            <p:nvSpPr>
              <p:cNvPr id="2" name="オブジェクト 2">
                <a:extLst>
                  <a:ext uri="{FF2B5EF4-FFF2-40B4-BE49-F238E27FC236}">
                    <a16:creationId xmlns:a16="http://schemas.microsoft.com/office/drawing/2014/main" id="{654C3802-9AA2-21DF-4DDA-5763061DE0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0" y="632460"/>
                <a:ext cx="9067800" cy="6225540"/>
              </a:xfrm>
              <a:prstGeom prst="rect">
                <a:avLst/>
              </a:prstGeom>
              <a:blipFill>
                <a:blip r:embed="rId3"/>
                <a:stretch>
                  <a:fillRect l="-672" t="-78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252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scikit-learn: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回帰の手順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2" name="オブジェクト 2">
            <a:extLst>
              <a:ext uri="{FF2B5EF4-FFF2-40B4-BE49-F238E27FC236}">
                <a16:creationId xmlns:a16="http://schemas.microsoft.com/office/drawing/2014/main" id="{654C3802-9AA2-21DF-4DDA-5763061DE0EC}"/>
              </a:ext>
            </a:extLst>
          </p:cNvPr>
          <p:cNvSpPr txBox="1"/>
          <p:nvPr/>
        </p:nvSpPr>
        <p:spPr bwMode="auto">
          <a:xfrm>
            <a:off x="0" y="632460"/>
            <a:ext cx="9067800" cy="62255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900" dirty="0">
                <a:solidFill>
                  <a:srgbClr val="006600"/>
                </a:solidFill>
              </a:rPr>
              <a:t>lsq-polynomial-ML.py</a:t>
            </a:r>
            <a:r>
              <a:rPr lang="ja-JP" altLang="en-US" sz="1900" dirty="0">
                <a:solidFill>
                  <a:srgbClr val="006600"/>
                </a:solidFill>
              </a:rPr>
              <a:t>：</a:t>
            </a:r>
            <a:endParaRPr lang="en-US" altLang="ja-JP" sz="1900" dirty="0">
              <a:solidFill>
                <a:srgbClr val="0066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500" dirty="0"/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>
                <a:solidFill>
                  <a:srgbClr val="FF0000"/>
                </a:solidFill>
              </a:rPr>
              <a:t>#Import</a:t>
            </a:r>
            <a:br>
              <a:rPr lang="en-US" altLang="ja-JP" sz="1500" dirty="0">
                <a:solidFill>
                  <a:srgbClr val="FF0000"/>
                </a:solidFill>
              </a:rPr>
            </a:br>
            <a:r>
              <a:rPr lang="en-US" altLang="ja-JP" sz="1500" dirty="0"/>
              <a:t>from </a:t>
            </a:r>
            <a:r>
              <a:rPr lang="en-US" altLang="ja-JP" sz="1500" dirty="0" err="1"/>
              <a:t>sklearn.preprocessing</a:t>
            </a:r>
            <a:r>
              <a:rPr lang="en-US" altLang="ja-JP" sz="1500" dirty="0"/>
              <a:t> import </a:t>
            </a:r>
            <a:r>
              <a:rPr lang="en-US" altLang="ja-JP" sz="1500" dirty="0" err="1"/>
              <a:t>StandardScaler</a:t>
            </a:r>
            <a:endParaRPr lang="en-US" altLang="ja-JP" sz="1500" dirty="0"/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from </a:t>
            </a:r>
            <a:r>
              <a:rPr lang="en-US" altLang="ja-JP" sz="1500" dirty="0" err="1"/>
              <a:t>sklearn.linear_model</a:t>
            </a:r>
            <a:r>
              <a:rPr lang="en-US" altLang="ja-JP" sz="1500" dirty="0"/>
              <a:t> import </a:t>
            </a:r>
            <a:r>
              <a:rPr lang="en-US" altLang="ja-JP" sz="1500" dirty="0" err="1">
                <a:solidFill>
                  <a:srgbClr val="0000FF"/>
                </a:solidFill>
              </a:rPr>
              <a:t>LinearRegression</a:t>
            </a:r>
            <a:r>
              <a:rPr lang="en-US" altLang="ja-JP" sz="1500" dirty="0">
                <a:solidFill>
                  <a:srgbClr val="0000FF"/>
                </a:solidFill>
              </a:rPr>
              <a:t>	 	#</a:t>
            </a:r>
            <a:r>
              <a:rPr lang="ja-JP" altLang="en-US" sz="1500" dirty="0">
                <a:solidFill>
                  <a:srgbClr val="0000FF"/>
                </a:solidFill>
              </a:rPr>
              <a:t> 方法 </a:t>
            </a:r>
            <a:r>
              <a:rPr lang="en-US" altLang="ja-JP" sz="1500" dirty="0">
                <a:solidFill>
                  <a:srgbClr val="0000FF"/>
                </a:solidFill>
              </a:rPr>
              <a:t>(</a:t>
            </a:r>
            <a:r>
              <a:rPr lang="ja-JP" altLang="en-US" sz="1500" dirty="0">
                <a:solidFill>
                  <a:srgbClr val="0000FF"/>
                </a:solidFill>
              </a:rPr>
              <a:t>アルゴリズム</a:t>
            </a:r>
            <a:r>
              <a:rPr lang="en-US" altLang="ja-JP" sz="1500" dirty="0">
                <a:solidFill>
                  <a:srgbClr val="0000FF"/>
                </a:solidFill>
              </a:rPr>
              <a:t>)</a:t>
            </a:r>
            <a:r>
              <a:rPr lang="ja-JP" altLang="en-US" sz="1500" dirty="0">
                <a:solidFill>
                  <a:srgbClr val="0000FF"/>
                </a:solidFill>
              </a:rPr>
              <a:t> を</a:t>
            </a:r>
            <a:r>
              <a:rPr lang="en-US" altLang="ja-JP" sz="1500" dirty="0">
                <a:solidFill>
                  <a:srgbClr val="0000FF"/>
                </a:solidFill>
              </a:rPr>
              <a:t>import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from </a:t>
            </a:r>
            <a:r>
              <a:rPr lang="en-US" altLang="ja-JP" sz="1500" dirty="0" err="1"/>
              <a:t>sklearn.metrics</a:t>
            </a:r>
            <a:r>
              <a:rPr lang="en-US" altLang="ja-JP" sz="1500" dirty="0"/>
              <a:t> import </a:t>
            </a:r>
            <a:r>
              <a:rPr lang="en-US" altLang="ja-JP" sz="1500" dirty="0" err="1"/>
              <a:t>mean_absolute_error</a:t>
            </a:r>
            <a:r>
              <a:rPr lang="en-US" altLang="ja-JP" sz="1500" dirty="0"/>
              <a:t>, </a:t>
            </a:r>
            <a:r>
              <a:rPr lang="en-US" altLang="ja-JP" sz="1500" dirty="0" err="1"/>
              <a:t>mean_squared_error</a:t>
            </a:r>
            <a:r>
              <a:rPr lang="en-US" altLang="ja-JP" sz="1500" dirty="0"/>
              <a:t>, r2_score</a:t>
            </a:r>
            <a:r>
              <a:rPr lang="en-US" altLang="ja-JP" sz="1500" dirty="0">
                <a:solidFill>
                  <a:srgbClr val="0000FF"/>
                </a:solidFill>
              </a:rPr>
              <a:t>	#</a:t>
            </a:r>
            <a:r>
              <a:rPr lang="ja-JP" altLang="en-US" sz="1500" dirty="0">
                <a:solidFill>
                  <a:srgbClr val="0000FF"/>
                </a:solidFill>
              </a:rPr>
              <a:t> 評価関数を</a:t>
            </a:r>
            <a:r>
              <a:rPr lang="en-US" altLang="ja-JP" sz="1500" dirty="0">
                <a:solidFill>
                  <a:srgbClr val="0000FF"/>
                </a:solidFill>
              </a:rPr>
              <a:t>import</a:t>
            </a:r>
            <a:endParaRPr lang="en-US" altLang="ja-JP" sz="1500" dirty="0"/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>
                <a:solidFill>
                  <a:srgbClr val="FF0000"/>
                </a:solidFill>
              </a:rPr>
              <a:t>#</a:t>
            </a:r>
            <a:r>
              <a:rPr lang="ja-JP" altLang="en-US" sz="1500" dirty="0">
                <a:solidFill>
                  <a:srgbClr val="FF0000"/>
                </a:solidFill>
              </a:rPr>
              <a:t>データ読み込み</a:t>
            </a:r>
            <a:endParaRPr lang="en-US" altLang="ja-JP" sz="150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500" dirty="0"/>
              <a:t>  </a:t>
            </a:r>
            <a:r>
              <a:rPr lang="en-US" altLang="ja-JP" sz="1500" dirty="0"/>
              <a:t> </a:t>
            </a:r>
            <a:r>
              <a:rPr lang="en-US" altLang="ja-JP" sz="1500" dirty="0" err="1"/>
              <a:t>df</a:t>
            </a:r>
            <a:r>
              <a:rPr lang="en-US" altLang="ja-JP" sz="1500" dirty="0"/>
              <a:t> = </a:t>
            </a:r>
            <a:r>
              <a:rPr lang="en-US" altLang="ja-JP" sz="1500" dirty="0" err="1"/>
              <a:t>pd.read_excel</a:t>
            </a:r>
            <a:r>
              <a:rPr lang="en-US" altLang="ja-JP" sz="1500" dirty="0"/>
              <a:t>(</a:t>
            </a:r>
            <a:r>
              <a:rPr lang="en-US" altLang="ja-JP" sz="1500" dirty="0" err="1"/>
              <a:t>infile</a:t>
            </a:r>
            <a:r>
              <a:rPr lang="en-US" altLang="ja-JP" sz="1500" dirty="0"/>
              <a:t>, engine = '</a:t>
            </a:r>
            <a:r>
              <a:rPr lang="en-US" altLang="ja-JP" sz="1500" dirty="0" err="1"/>
              <a:t>openpyxl</a:t>
            </a:r>
            <a:r>
              <a:rPr lang="en-US" altLang="ja-JP" sz="1500" dirty="0"/>
              <a:t>‘)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500" dirty="0"/>
              <a:t>   </a:t>
            </a:r>
            <a:r>
              <a:rPr lang="en-US" altLang="ja-JP" sz="1500" dirty="0"/>
              <a:t>x = </a:t>
            </a:r>
            <a:r>
              <a:rPr lang="en-US" altLang="ja-JP" sz="1500" dirty="0" err="1"/>
              <a:t>df</a:t>
            </a:r>
            <a:r>
              <a:rPr lang="en-US" altLang="ja-JP" sz="1500" dirty="0"/>
              <a:t>[labels[2:]]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500" dirty="0"/>
              <a:t>   </a:t>
            </a:r>
            <a:r>
              <a:rPr lang="en-US" altLang="ja-JP" sz="1500" dirty="0"/>
              <a:t>y = </a:t>
            </a:r>
            <a:r>
              <a:rPr lang="en-US" altLang="ja-JP" sz="1500" dirty="0" err="1"/>
              <a:t>df</a:t>
            </a:r>
            <a:r>
              <a:rPr lang="en-US" altLang="ja-JP" sz="1500" dirty="0"/>
              <a:t>[labels[1]]</a:t>
            </a:r>
            <a:br>
              <a:rPr lang="en-US" altLang="ja-JP" sz="1500" dirty="0"/>
            </a:br>
            <a:r>
              <a:rPr lang="en-US" altLang="ja-JP" sz="1500" dirty="0">
                <a:solidFill>
                  <a:srgbClr val="FF0000"/>
                </a:solidFill>
              </a:rPr>
              <a:t>#</a:t>
            </a:r>
            <a:r>
              <a:rPr lang="ja-JP" altLang="en-US" sz="1500" dirty="0">
                <a:solidFill>
                  <a:srgbClr val="FF0000"/>
                </a:solidFill>
              </a:rPr>
              <a:t>記述子の標準化</a:t>
            </a:r>
            <a:endParaRPr lang="en-US" altLang="ja-JP" sz="150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500" dirty="0"/>
              <a:t>   </a:t>
            </a:r>
            <a:r>
              <a:rPr lang="en-US" altLang="ja-JP" sz="1500" dirty="0"/>
              <a:t> scaler = </a:t>
            </a:r>
            <a:r>
              <a:rPr lang="en-US" altLang="ja-JP" sz="1500" dirty="0" err="1"/>
              <a:t>StandardScaler</a:t>
            </a:r>
            <a:r>
              <a:rPr lang="en-US" altLang="ja-JP" sz="1500" dirty="0"/>
              <a:t>()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</a:t>
            </a:r>
            <a:r>
              <a:rPr lang="en-US" altLang="ja-JP" sz="1500" dirty="0" err="1"/>
              <a:t>scaler.fit</a:t>
            </a:r>
            <a:r>
              <a:rPr lang="en-US" altLang="ja-JP" sz="1500" dirty="0"/>
              <a:t>(x)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</a:t>
            </a:r>
            <a:r>
              <a:rPr lang="en-US" altLang="ja-JP" sz="1500" dirty="0" err="1"/>
              <a:t>x_scaled</a:t>
            </a:r>
            <a:r>
              <a:rPr lang="en-US" altLang="ja-JP" sz="1500" dirty="0"/>
              <a:t> = </a:t>
            </a:r>
            <a:r>
              <a:rPr lang="en-US" altLang="ja-JP" sz="1500" dirty="0" err="1"/>
              <a:t>scaler.transform</a:t>
            </a:r>
            <a:r>
              <a:rPr lang="en-US" altLang="ja-JP" sz="1500" dirty="0"/>
              <a:t>(x)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500" dirty="0">
                <a:solidFill>
                  <a:srgbClr val="FF0000"/>
                </a:solidFill>
              </a:rPr>
              <a:t>#</a:t>
            </a:r>
            <a:r>
              <a:rPr lang="ja-JP" altLang="en-US" sz="1500" dirty="0">
                <a:solidFill>
                  <a:srgbClr val="FF0000"/>
                </a:solidFill>
              </a:rPr>
              <a:t>フィッティング</a:t>
            </a:r>
            <a:endParaRPr lang="en-US" altLang="ja-JP" sz="150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>
                <a:solidFill>
                  <a:srgbClr val="0000FF"/>
                </a:solidFill>
              </a:rPr>
              <a:t>    model = </a:t>
            </a:r>
            <a:r>
              <a:rPr lang="en-US" altLang="ja-JP" sz="1500" dirty="0" err="1">
                <a:solidFill>
                  <a:srgbClr val="0000FF"/>
                </a:solidFill>
              </a:rPr>
              <a:t>LinearRegression</a:t>
            </a:r>
            <a:r>
              <a:rPr lang="en-US" altLang="ja-JP" sz="1500" dirty="0">
                <a:solidFill>
                  <a:srgbClr val="0000FF"/>
                </a:solidFill>
              </a:rPr>
              <a:t>()				#</a:t>
            </a:r>
            <a:r>
              <a:rPr lang="ja-JP" altLang="en-US" sz="1500" dirty="0">
                <a:solidFill>
                  <a:srgbClr val="0000FF"/>
                </a:solidFill>
              </a:rPr>
              <a:t> 方法 </a:t>
            </a:r>
            <a:r>
              <a:rPr lang="en-US" altLang="ja-JP" sz="1500" dirty="0">
                <a:solidFill>
                  <a:srgbClr val="0000FF"/>
                </a:solidFill>
              </a:rPr>
              <a:t>(</a:t>
            </a:r>
            <a:r>
              <a:rPr lang="ja-JP" altLang="en-US" sz="1500" dirty="0">
                <a:solidFill>
                  <a:srgbClr val="0000FF"/>
                </a:solidFill>
              </a:rPr>
              <a:t>アルゴリズム</a:t>
            </a:r>
            <a:r>
              <a:rPr lang="en-US" altLang="ja-JP" sz="1500" dirty="0">
                <a:solidFill>
                  <a:srgbClr val="0000FF"/>
                </a:solidFill>
              </a:rPr>
              <a:t>)</a:t>
            </a:r>
            <a:r>
              <a:rPr lang="ja-JP" altLang="en-US" sz="1500" dirty="0">
                <a:solidFill>
                  <a:srgbClr val="0000FF"/>
                </a:solidFill>
              </a:rPr>
              <a:t> を選択</a:t>
            </a:r>
            <a:endParaRPr lang="en-US" altLang="ja-JP" sz="1500" dirty="0">
              <a:solidFill>
                <a:srgbClr val="0000FF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</a:t>
            </a:r>
            <a:r>
              <a:rPr lang="en-US" altLang="ja-JP" sz="1500" dirty="0" err="1"/>
              <a:t>model.fit</a:t>
            </a:r>
            <a:r>
              <a:rPr lang="en-US" altLang="ja-JP" sz="1500" dirty="0"/>
              <a:t>(</a:t>
            </a:r>
            <a:r>
              <a:rPr lang="en-US" altLang="ja-JP" sz="1500" dirty="0" err="1"/>
              <a:t>x_scaled</a:t>
            </a:r>
            <a:r>
              <a:rPr lang="en-US" altLang="ja-JP" sz="1500" dirty="0"/>
              <a:t>, y)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500" dirty="0">
                <a:solidFill>
                  <a:srgbClr val="FF0000"/>
                </a:solidFill>
              </a:rPr>
              <a:t>#</a:t>
            </a:r>
            <a:r>
              <a:rPr lang="ja-JP" altLang="en-US" sz="1500" dirty="0">
                <a:solidFill>
                  <a:srgbClr val="FF0000"/>
                </a:solidFill>
              </a:rPr>
              <a:t>フィッティング結果から計算</a:t>
            </a:r>
            <a:endParaRPr lang="en-US" altLang="ja-JP" sz="150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</a:t>
            </a:r>
            <a:r>
              <a:rPr lang="en-US" altLang="ja-JP" sz="1500" dirty="0" err="1"/>
              <a:t>y_cal</a:t>
            </a:r>
            <a:r>
              <a:rPr lang="en-US" altLang="ja-JP" sz="1500" dirty="0"/>
              <a:t> = </a:t>
            </a:r>
            <a:r>
              <a:rPr lang="en-US" altLang="ja-JP" sz="1500" dirty="0" err="1"/>
              <a:t>model.predict</a:t>
            </a:r>
            <a:r>
              <a:rPr lang="en-US" altLang="ja-JP" sz="1500" dirty="0"/>
              <a:t>(</a:t>
            </a:r>
            <a:r>
              <a:rPr lang="en-US" altLang="ja-JP" sz="1500" dirty="0" err="1"/>
              <a:t>x_scaled</a:t>
            </a:r>
            <a:r>
              <a:rPr lang="en-US" altLang="ja-JP" sz="1500" dirty="0"/>
              <a:t>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500" dirty="0">
                <a:solidFill>
                  <a:srgbClr val="FF0000"/>
                </a:solidFill>
              </a:rPr>
              <a:t>#</a:t>
            </a:r>
            <a:r>
              <a:rPr lang="ja-JP" altLang="en-US" sz="1500" dirty="0">
                <a:solidFill>
                  <a:srgbClr val="FF0000"/>
                </a:solidFill>
              </a:rPr>
              <a:t>評価</a:t>
            </a:r>
            <a:endParaRPr lang="en-US" altLang="ja-JP" sz="150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</a:t>
            </a:r>
            <a:r>
              <a:rPr lang="en-US" altLang="ja-JP" sz="1500" dirty="0" err="1"/>
              <a:t>mae</a:t>
            </a:r>
            <a:r>
              <a:rPr lang="en-US" altLang="ja-JP" sz="1500" dirty="0"/>
              <a:t>  = </a:t>
            </a:r>
            <a:r>
              <a:rPr lang="en-US" altLang="ja-JP" sz="1500" dirty="0" err="1"/>
              <a:t>mean_absolute_error</a:t>
            </a:r>
            <a:r>
              <a:rPr lang="en-US" altLang="ja-JP" sz="1500" dirty="0"/>
              <a:t>(y, </a:t>
            </a:r>
            <a:r>
              <a:rPr lang="en-US" altLang="ja-JP" sz="1500" dirty="0" err="1"/>
              <a:t>y_cal</a:t>
            </a:r>
            <a:r>
              <a:rPr lang="en-US" altLang="ja-JP" sz="1500" dirty="0"/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</a:t>
            </a:r>
            <a:r>
              <a:rPr lang="en-US" altLang="ja-JP" sz="1500" dirty="0" err="1"/>
              <a:t>mse</a:t>
            </a:r>
            <a:r>
              <a:rPr lang="en-US" altLang="ja-JP" sz="1500" dirty="0"/>
              <a:t>  = </a:t>
            </a:r>
            <a:r>
              <a:rPr lang="en-US" altLang="ja-JP" sz="1500" dirty="0" err="1"/>
              <a:t>mean_squared_error</a:t>
            </a:r>
            <a:r>
              <a:rPr lang="en-US" altLang="ja-JP" sz="1500" dirty="0"/>
              <a:t>(y, </a:t>
            </a:r>
            <a:r>
              <a:rPr lang="en-US" altLang="ja-JP" sz="1500" dirty="0" err="1"/>
              <a:t>y_cal</a:t>
            </a:r>
            <a:r>
              <a:rPr lang="en-US" altLang="ja-JP" sz="1500" dirty="0"/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</a:t>
            </a:r>
            <a:r>
              <a:rPr lang="en-US" altLang="ja-JP" sz="1500" dirty="0" err="1"/>
              <a:t>rmse</a:t>
            </a:r>
            <a:r>
              <a:rPr lang="en-US" altLang="ja-JP" sz="1500" dirty="0"/>
              <a:t> = sqrt(</a:t>
            </a:r>
            <a:r>
              <a:rPr lang="en-US" altLang="ja-JP" sz="1500" dirty="0" err="1"/>
              <a:t>mse</a:t>
            </a:r>
            <a:r>
              <a:rPr lang="en-US" altLang="ja-JP" sz="1500" dirty="0"/>
              <a:t>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500" dirty="0">
                <a:solidFill>
                  <a:srgbClr val="FF0000"/>
                </a:solidFill>
              </a:rPr>
              <a:t>#</a:t>
            </a:r>
            <a:r>
              <a:rPr lang="ja-JP" altLang="en-US" sz="1500" dirty="0">
                <a:solidFill>
                  <a:srgbClr val="FF0000"/>
                </a:solidFill>
              </a:rPr>
              <a:t>パラメータ</a:t>
            </a:r>
            <a:endParaRPr lang="en-US" altLang="ja-JP" sz="150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500" dirty="0"/>
              <a:t>   </a:t>
            </a:r>
            <a:r>
              <a:rPr lang="en-US" altLang="ja-JP" sz="1500" dirty="0"/>
              <a:t> print(f“    intercept: {</a:t>
            </a:r>
            <a:r>
              <a:rPr lang="en-US" altLang="ja-JP" sz="1500" dirty="0" err="1"/>
              <a:t>model.intercept</a:t>
            </a:r>
            <a:r>
              <a:rPr lang="en-US" altLang="ja-JP" sz="1500" dirty="0"/>
              <a:t>_}”)		</a:t>
            </a:r>
            <a:r>
              <a:rPr lang="en-US" altLang="ja-JP" sz="1500" dirty="0">
                <a:solidFill>
                  <a:srgbClr val="FF0000"/>
                </a:solidFill>
              </a:rPr>
              <a:t>#</a:t>
            </a:r>
            <a:r>
              <a:rPr lang="ja-JP" altLang="en-US" sz="1500" dirty="0">
                <a:solidFill>
                  <a:srgbClr val="FF0000"/>
                </a:solidFill>
              </a:rPr>
              <a:t>  定数項。決定木、</a:t>
            </a:r>
            <a:r>
              <a:rPr lang="en-US" altLang="ja-JP" sz="1500" dirty="0">
                <a:solidFill>
                  <a:srgbClr val="FF0000"/>
                </a:solidFill>
              </a:rPr>
              <a:t>NN</a:t>
            </a:r>
            <a:r>
              <a:rPr lang="ja-JP" altLang="en-US" sz="1500" dirty="0">
                <a:solidFill>
                  <a:srgbClr val="FF0000"/>
                </a:solidFill>
              </a:rPr>
              <a:t>などには無い</a:t>
            </a:r>
            <a:endParaRPr lang="en-US" altLang="ja-JP" sz="150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for iv in range(</a:t>
            </a:r>
            <a:r>
              <a:rPr lang="en-US" altLang="ja-JP" sz="1500" dirty="0" err="1"/>
              <a:t>len</a:t>
            </a:r>
            <a:r>
              <a:rPr lang="en-US" altLang="ja-JP" sz="1500" dirty="0"/>
              <a:t>(</a:t>
            </a:r>
            <a:r>
              <a:rPr lang="en-US" altLang="ja-JP" sz="1500" dirty="0" err="1"/>
              <a:t>x_labels</a:t>
            </a:r>
            <a:r>
              <a:rPr lang="en-US" altLang="ja-JP" sz="1500" dirty="0"/>
              <a:t>)):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/>
              <a:t>        print(f“    {</a:t>
            </a:r>
            <a:r>
              <a:rPr lang="en-US" altLang="ja-JP" sz="1500" dirty="0" err="1"/>
              <a:t>x_labels</a:t>
            </a:r>
            <a:r>
              <a:rPr lang="en-US" altLang="ja-JP" sz="1500" dirty="0"/>
              <a:t>[iv]:&gt;10}: {</a:t>
            </a:r>
            <a:r>
              <a:rPr lang="en-US" altLang="ja-JP" sz="1500" dirty="0" err="1"/>
              <a:t>model.coef</a:t>
            </a:r>
            <a:r>
              <a:rPr lang="en-US" altLang="ja-JP" sz="1500" dirty="0"/>
              <a:t>_[iv]:12.4g}”)</a:t>
            </a:r>
            <a:r>
              <a:rPr lang="ja-JP" altLang="en-US" sz="1500" dirty="0"/>
              <a:t>　</a:t>
            </a:r>
            <a:r>
              <a:rPr lang="en-US" altLang="ja-JP" sz="1500" dirty="0"/>
              <a:t>	</a:t>
            </a:r>
            <a:r>
              <a:rPr lang="en-US" altLang="ja-JP" sz="1500" dirty="0">
                <a:solidFill>
                  <a:srgbClr val="FF0000"/>
                </a:solidFill>
              </a:rPr>
              <a:t>#</a:t>
            </a:r>
            <a:r>
              <a:rPr lang="ja-JP" altLang="en-US" sz="1500" dirty="0">
                <a:solidFill>
                  <a:srgbClr val="FF0000"/>
                </a:solidFill>
              </a:rPr>
              <a:t> 多項式回帰などの場合、記述子の係数。</a:t>
            </a:r>
            <a:endParaRPr lang="en-US" altLang="ja-JP" sz="1500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0" dirty="0">
                <a:solidFill>
                  <a:srgbClr val="FF0000"/>
                </a:solidFill>
              </a:rPr>
              <a:t>					#</a:t>
            </a:r>
            <a:r>
              <a:rPr lang="ja-JP" altLang="en-US" sz="1500" dirty="0">
                <a:solidFill>
                  <a:srgbClr val="FF0000"/>
                </a:solidFill>
              </a:rPr>
              <a:t> 決定木、</a:t>
            </a:r>
            <a:r>
              <a:rPr lang="en-US" altLang="ja-JP" sz="1500" dirty="0">
                <a:solidFill>
                  <a:srgbClr val="FF0000"/>
                </a:solidFill>
              </a:rPr>
              <a:t>NN</a:t>
            </a:r>
            <a:r>
              <a:rPr lang="ja-JP" altLang="en-US" sz="1500" dirty="0">
                <a:solidFill>
                  <a:srgbClr val="FF0000"/>
                </a:solidFill>
              </a:rPr>
              <a:t>などには無い</a:t>
            </a:r>
            <a:endParaRPr lang="en-US" altLang="ja-JP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06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scikit-learn: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回帰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2" name="オブジェクト 2">
            <a:extLst>
              <a:ext uri="{FF2B5EF4-FFF2-40B4-BE49-F238E27FC236}">
                <a16:creationId xmlns:a16="http://schemas.microsoft.com/office/drawing/2014/main" id="{654C3802-9AA2-21DF-4DDA-5763061DE0EC}"/>
              </a:ext>
            </a:extLst>
          </p:cNvPr>
          <p:cNvSpPr txBox="1"/>
          <p:nvPr/>
        </p:nvSpPr>
        <p:spPr bwMode="auto">
          <a:xfrm>
            <a:off x="0" y="632460"/>
            <a:ext cx="9067800" cy="62255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dirty="0">
                <a:solidFill>
                  <a:srgbClr val="FF0000"/>
                </a:solidFill>
              </a:rPr>
              <a:t>線形回帰系</a:t>
            </a:r>
            <a:r>
              <a:rPr lang="en-US" altLang="ja-JP" sz="1400" dirty="0">
                <a:solidFill>
                  <a:srgbClr val="FF0000"/>
                </a:solidFill>
              </a:rPr>
              <a:t>: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0000FF"/>
                </a:solidFill>
              </a:rPr>
              <a:t>多重線形回帰</a:t>
            </a:r>
            <a:endParaRPr lang="en-US" altLang="ja-JP" sz="1400" dirty="0">
              <a:solidFill>
                <a:srgbClr val="0000FF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000000"/>
                </a:solidFill>
              </a:rPr>
              <a:t>    from </a:t>
            </a:r>
            <a:r>
              <a:rPr lang="en-US" altLang="ja-JP" sz="1400" dirty="0" err="1">
                <a:solidFill>
                  <a:srgbClr val="000000"/>
                </a:solidFill>
              </a:rPr>
              <a:t>sklearn.linear_model</a:t>
            </a:r>
            <a:r>
              <a:rPr lang="en-US" altLang="ja-JP" sz="1400" dirty="0">
                <a:solidFill>
                  <a:srgbClr val="000000"/>
                </a:solidFill>
              </a:rPr>
              <a:t> import </a:t>
            </a:r>
            <a:r>
              <a:rPr lang="en-US" altLang="ja-JP" sz="1400" dirty="0" err="1">
                <a:solidFill>
                  <a:srgbClr val="000000"/>
                </a:solidFill>
              </a:rPr>
              <a:t>LinearRegression</a:t>
            </a:r>
            <a:endParaRPr lang="en-US" altLang="ja-JP" sz="1400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000000"/>
                </a:solidFill>
              </a:rPr>
              <a:t>    </a:t>
            </a:r>
            <a:r>
              <a:rPr lang="en-US" altLang="ja-JP" sz="1400" dirty="0">
                <a:solidFill>
                  <a:srgbClr val="000000"/>
                </a:solidFill>
              </a:rPr>
              <a:t>model = </a:t>
            </a:r>
            <a:r>
              <a:rPr lang="en-US" altLang="ja-JP" sz="1400" dirty="0" err="1">
                <a:solidFill>
                  <a:srgbClr val="000000"/>
                </a:solidFill>
              </a:rPr>
              <a:t>LinearRegression</a:t>
            </a:r>
            <a:r>
              <a:rPr lang="en-US" altLang="ja-JP" sz="1400" dirty="0">
                <a:solidFill>
                  <a:srgbClr val="000000"/>
                </a:solidFill>
              </a:rPr>
              <a:t>()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0000FF"/>
                </a:solidFill>
              </a:rPr>
              <a:t>Ridge</a:t>
            </a:r>
            <a:r>
              <a:rPr lang="ja-JP" altLang="en-US" sz="1400" dirty="0">
                <a:solidFill>
                  <a:srgbClr val="0000FF"/>
                </a:solidFill>
              </a:rPr>
              <a:t>回帰</a:t>
            </a:r>
            <a:endParaRPr lang="en-US" altLang="ja-JP" sz="1400" dirty="0">
              <a:solidFill>
                <a:srgbClr val="0000FF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dirty="0">
                <a:solidFill>
                  <a:srgbClr val="000000"/>
                </a:solidFill>
              </a:rPr>
              <a:t>   from </a:t>
            </a:r>
            <a:r>
              <a:rPr lang="en-US" altLang="ja-JP" sz="1400" dirty="0" err="1">
                <a:solidFill>
                  <a:srgbClr val="000000"/>
                </a:solidFill>
              </a:rPr>
              <a:t>sklearn.linear_model</a:t>
            </a:r>
            <a:r>
              <a:rPr lang="en-US" altLang="ja-JP" sz="1400" dirty="0">
                <a:solidFill>
                  <a:srgbClr val="000000"/>
                </a:solidFill>
              </a:rPr>
              <a:t> import Ridge</a:t>
            </a:r>
            <a:br>
              <a:rPr lang="en-US" altLang="ja-JP" sz="1400" dirty="0">
                <a:solidFill>
                  <a:srgbClr val="000000"/>
                </a:solidFill>
              </a:rPr>
            </a:br>
            <a:r>
              <a:rPr lang="ja-JP" altLang="en-US" sz="1400" dirty="0">
                <a:solidFill>
                  <a:srgbClr val="000000"/>
                </a:solidFill>
              </a:rPr>
              <a:t>   </a:t>
            </a:r>
            <a:r>
              <a:rPr lang="en-US" altLang="ja-JP" sz="1400" dirty="0">
                <a:solidFill>
                  <a:srgbClr val="000000"/>
                </a:solidFill>
              </a:rPr>
              <a:t>model = Ridge(alpha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=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0.05)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0000FF"/>
                </a:solidFill>
              </a:rPr>
              <a:t>LASSO</a:t>
            </a:r>
            <a:r>
              <a:rPr lang="ja-JP" altLang="en-US" sz="1400" dirty="0">
                <a:solidFill>
                  <a:srgbClr val="0000FF"/>
                </a:solidFill>
              </a:rPr>
              <a:t>回帰</a:t>
            </a:r>
            <a:endParaRPr lang="en-US" altLang="ja-JP" sz="1400" dirty="0">
              <a:solidFill>
                <a:srgbClr val="0000FF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dirty="0">
                <a:solidFill>
                  <a:srgbClr val="000000"/>
                </a:solidFill>
              </a:rPr>
              <a:t>    from </a:t>
            </a:r>
            <a:r>
              <a:rPr lang="en-US" altLang="ja-JP" sz="1400" dirty="0" err="1">
                <a:solidFill>
                  <a:srgbClr val="000000"/>
                </a:solidFill>
              </a:rPr>
              <a:t>sklearn.linear_model</a:t>
            </a:r>
            <a:r>
              <a:rPr lang="en-US" altLang="ja-JP" sz="1400" dirty="0">
                <a:solidFill>
                  <a:srgbClr val="000000"/>
                </a:solidFill>
              </a:rPr>
              <a:t> import Lasso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dirty="0">
                <a:solidFill>
                  <a:srgbClr val="000000"/>
                </a:solidFill>
              </a:rPr>
              <a:t>    </a:t>
            </a:r>
            <a:r>
              <a:rPr lang="en-US" altLang="ja-JP" sz="1400" dirty="0">
                <a:solidFill>
                  <a:srgbClr val="000000"/>
                </a:solidFill>
              </a:rPr>
              <a:t>model = Lasso(alpha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=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0.05)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srgbClr val="0000FF"/>
                </a:solidFill>
              </a:rPr>
              <a:t>Elastic</a:t>
            </a:r>
            <a:r>
              <a:rPr lang="ja-JP" altLang="en-US" sz="1400" dirty="0">
                <a:solidFill>
                  <a:srgbClr val="0000FF"/>
                </a:solidFill>
              </a:rPr>
              <a:t> </a:t>
            </a:r>
            <a:r>
              <a:rPr lang="en-US" altLang="ja-JP" sz="1400" dirty="0">
                <a:solidFill>
                  <a:srgbClr val="0000FF"/>
                </a:solidFill>
              </a:rPr>
              <a:t>Net</a:t>
            </a:r>
            <a:r>
              <a:rPr lang="ja-JP" altLang="en-US" sz="1400" dirty="0">
                <a:solidFill>
                  <a:srgbClr val="0000FF"/>
                </a:solidFill>
              </a:rPr>
              <a:t>回帰</a:t>
            </a:r>
            <a:endParaRPr lang="en-US" altLang="ja-JP" sz="1400" dirty="0">
              <a:solidFill>
                <a:srgbClr val="0000FF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000000"/>
                </a:solidFill>
              </a:rPr>
              <a:t>    </a:t>
            </a:r>
            <a:r>
              <a:rPr lang="en-US" altLang="ja-JP" sz="1400" dirty="0">
                <a:solidFill>
                  <a:srgbClr val="000000"/>
                </a:solidFill>
              </a:rPr>
              <a:t>from </a:t>
            </a:r>
            <a:r>
              <a:rPr lang="en-US" altLang="ja-JP" sz="1400" dirty="0" err="1">
                <a:solidFill>
                  <a:srgbClr val="000000"/>
                </a:solidFill>
              </a:rPr>
              <a:t>sklearn.linear_model</a:t>
            </a:r>
            <a:r>
              <a:rPr lang="en-US" altLang="ja-JP" sz="1400" dirty="0">
                <a:solidFill>
                  <a:srgbClr val="000000"/>
                </a:solidFill>
              </a:rPr>
              <a:t> import </a:t>
            </a:r>
            <a:r>
              <a:rPr lang="en-US" altLang="ja-JP" sz="1400" dirty="0" err="1">
                <a:solidFill>
                  <a:srgbClr val="000000"/>
                </a:solidFill>
              </a:rPr>
              <a:t>ElasticNet</a:t>
            </a:r>
            <a:endParaRPr lang="en-US" altLang="ja-JP" sz="1400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000000"/>
                </a:solidFill>
              </a:rPr>
              <a:t>    </a:t>
            </a:r>
            <a:r>
              <a:rPr lang="en-US" altLang="ja-JP" sz="1400" dirty="0">
                <a:solidFill>
                  <a:srgbClr val="000000"/>
                </a:solidFill>
              </a:rPr>
              <a:t>model = </a:t>
            </a:r>
            <a:r>
              <a:rPr lang="en-US" altLang="ja-JP" sz="1400" dirty="0" err="1">
                <a:solidFill>
                  <a:srgbClr val="000000"/>
                </a:solidFill>
              </a:rPr>
              <a:t>ElasticNet</a:t>
            </a:r>
            <a:r>
              <a:rPr lang="en-US" altLang="ja-JP" sz="1400" dirty="0">
                <a:solidFill>
                  <a:srgbClr val="000000"/>
                </a:solidFill>
              </a:rPr>
              <a:t>(alpha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=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0.05)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400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FF0000"/>
                </a:solidFill>
              </a:rPr>
              <a:t>カーネル回帰系</a:t>
            </a:r>
            <a:r>
              <a:rPr lang="en-US" altLang="ja-JP" sz="1400" dirty="0">
                <a:solidFill>
                  <a:srgbClr val="FF0000"/>
                </a:solidFill>
              </a:rPr>
              <a:t>: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 err="1">
                <a:solidFill>
                  <a:srgbClr val="0000FF"/>
                </a:solidFill>
              </a:rPr>
              <a:t>Kernal</a:t>
            </a:r>
            <a:r>
              <a:rPr lang="ja-JP" altLang="en-US" sz="1400" dirty="0">
                <a:solidFill>
                  <a:srgbClr val="0000FF"/>
                </a:solidFill>
              </a:rPr>
              <a:t> </a:t>
            </a:r>
            <a:r>
              <a:rPr lang="en-US" altLang="ja-JP" sz="1400" dirty="0">
                <a:solidFill>
                  <a:srgbClr val="0000FF"/>
                </a:solidFill>
              </a:rPr>
              <a:t>Ridge</a:t>
            </a:r>
            <a:r>
              <a:rPr lang="ja-JP" altLang="en-US" sz="1400" dirty="0">
                <a:solidFill>
                  <a:srgbClr val="0000FF"/>
                </a:solidFill>
              </a:rPr>
              <a:t>回帰</a:t>
            </a:r>
            <a:endParaRPr lang="en-US" altLang="ja-JP" sz="1400" dirty="0">
              <a:solidFill>
                <a:srgbClr val="0000FF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000000"/>
                </a:solidFill>
              </a:rPr>
              <a:t>    </a:t>
            </a:r>
            <a:r>
              <a:rPr lang="en-US" altLang="ja-JP" sz="1400" dirty="0">
                <a:solidFill>
                  <a:srgbClr val="000000"/>
                </a:solidFill>
              </a:rPr>
              <a:t>from </a:t>
            </a:r>
            <a:r>
              <a:rPr lang="en-US" altLang="ja-JP" sz="1400" dirty="0" err="1">
                <a:solidFill>
                  <a:srgbClr val="000000"/>
                </a:solidFill>
              </a:rPr>
              <a:t>sklearn.kernel_ridge</a:t>
            </a:r>
            <a:r>
              <a:rPr lang="en-US" altLang="ja-JP" sz="1400" dirty="0">
                <a:solidFill>
                  <a:srgbClr val="000000"/>
                </a:solidFill>
              </a:rPr>
              <a:t> import </a:t>
            </a:r>
            <a:r>
              <a:rPr lang="en-US" altLang="ja-JP" sz="1400" dirty="0" err="1">
                <a:solidFill>
                  <a:srgbClr val="000000"/>
                </a:solidFill>
              </a:rPr>
              <a:t>KernelRidge</a:t>
            </a:r>
            <a:endParaRPr lang="en-US" altLang="ja-JP" sz="1400" dirty="0">
              <a:solidFill>
                <a:srgbClr val="000000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000000"/>
                </a:solidFill>
              </a:rPr>
              <a:t>    </a:t>
            </a:r>
            <a:r>
              <a:rPr lang="en-US" altLang="ja-JP" sz="1400" dirty="0">
                <a:solidFill>
                  <a:srgbClr val="000000"/>
                </a:solidFill>
              </a:rPr>
              <a:t>model = </a:t>
            </a:r>
            <a:r>
              <a:rPr lang="en-US" altLang="ja-JP" sz="1400" dirty="0" err="1">
                <a:solidFill>
                  <a:srgbClr val="000000"/>
                </a:solidFill>
              </a:rPr>
              <a:t>KernelRidge</a:t>
            </a:r>
            <a:r>
              <a:rPr lang="en-US" altLang="ja-JP" sz="1400" dirty="0">
                <a:solidFill>
                  <a:srgbClr val="000000"/>
                </a:solidFill>
              </a:rPr>
              <a:t>(alpha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=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1.0, kernel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=</a:t>
            </a:r>
            <a:r>
              <a:rPr lang="ja-JP" altLang="en-US" sz="1400" dirty="0">
                <a:solidFill>
                  <a:srgbClr val="000000"/>
                </a:solidFill>
              </a:rPr>
              <a:t> </a:t>
            </a:r>
            <a:r>
              <a:rPr lang="en-US" altLang="ja-JP" sz="1400" dirty="0">
                <a:solidFill>
                  <a:srgbClr val="000000"/>
                </a:solidFill>
              </a:rPr>
              <a:t>'</a:t>
            </a:r>
            <a:r>
              <a:rPr lang="en-US" altLang="ja-JP" sz="1400" dirty="0" err="1">
                <a:solidFill>
                  <a:srgbClr val="000000"/>
                </a:solidFill>
              </a:rPr>
              <a:t>rbf</a:t>
            </a:r>
            <a:r>
              <a:rPr lang="en-US" altLang="ja-JP" sz="1400" dirty="0">
                <a:solidFill>
                  <a:srgbClr val="000000"/>
                </a:solidFill>
              </a:rPr>
              <a:t>’)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1400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dirty="0">
                <a:solidFill>
                  <a:srgbClr val="FF0000"/>
                </a:solidFill>
              </a:rPr>
              <a:t>ニューラルネットワーク系</a:t>
            </a:r>
            <a:r>
              <a:rPr lang="en-US" altLang="ja-JP" sz="1400" dirty="0">
                <a:solidFill>
                  <a:srgbClr val="FF0000"/>
                </a:solidFill>
              </a:rPr>
              <a:t>: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0000FF"/>
                </a:solidFill>
              </a:rPr>
              <a:t>多層パーセプトロン </a:t>
            </a:r>
            <a:r>
              <a:rPr lang="en-US" altLang="ja-JP" sz="1400" dirty="0">
                <a:solidFill>
                  <a:srgbClr val="0000FF"/>
                </a:solidFill>
              </a:rPr>
              <a:t>(</a:t>
            </a:r>
            <a:r>
              <a:rPr lang="ja-JP" altLang="en-US" sz="1400" dirty="0">
                <a:solidFill>
                  <a:srgbClr val="0000FF"/>
                </a:solidFill>
              </a:rPr>
              <a:t>多層ニューラルネットワーク</a:t>
            </a:r>
            <a:r>
              <a:rPr lang="en-US" altLang="ja-JP" sz="1400" dirty="0">
                <a:solidFill>
                  <a:srgbClr val="0000FF"/>
                </a:solidFill>
              </a:rPr>
              <a:t>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dirty="0">
                <a:solidFill>
                  <a:srgbClr val="000000"/>
                </a:solidFill>
              </a:rPr>
              <a:t>    </a:t>
            </a:r>
            <a:r>
              <a:rPr lang="en-US" altLang="ja-JP" sz="1400" dirty="0">
                <a:solidFill>
                  <a:srgbClr val="000000"/>
                </a:solidFill>
              </a:rPr>
              <a:t>from </a:t>
            </a:r>
            <a:r>
              <a:rPr lang="en-US" altLang="ja-JP" sz="1400" dirty="0" err="1">
                <a:solidFill>
                  <a:srgbClr val="000000"/>
                </a:solidFill>
              </a:rPr>
              <a:t>sklearn.neural_network</a:t>
            </a:r>
            <a:r>
              <a:rPr lang="en-US" altLang="ja-JP" sz="1400" dirty="0">
                <a:solidFill>
                  <a:srgbClr val="000000"/>
                </a:solidFill>
              </a:rPr>
              <a:t> import </a:t>
            </a:r>
            <a:r>
              <a:rPr lang="en-US" altLang="ja-JP" sz="1400" dirty="0" err="1">
                <a:solidFill>
                  <a:srgbClr val="000000"/>
                </a:solidFill>
              </a:rPr>
              <a:t>MLPClassifier</a:t>
            </a:r>
            <a:endParaRPr lang="en-US" altLang="ja-JP" sz="1400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400" dirty="0">
                <a:solidFill>
                  <a:srgbClr val="000000"/>
                </a:solidFill>
              </a:rPr>
              <a:t>    </a:t>
            </a:r>
            <a:r>
              <a:rPr lang="en-US" altLang="ja-JP" sz="1400" dirty="0">
                <a:solidFill>
                  <a:srgbClr val="000000"/>
                </a:solidFill>
              </a:rPr>
              <a:t>model = </a:t>
            </a:r>
            <a:r>
              <a:rPr lang="en-US" altLang="ja-JP" sz="1400" dirty="0" err="1">
                <a:solidFill>
                  <a:srgbClr val="000000"/>
                </a:solidFill>
              </a:rPr>
              <a:t>MLPClassifier</a:t>
            </a:r>
            <a:r>
              <a:rPr lang="en-US" altLang="ja-JP" sz="1400" dirty="0">
                <a:solidFill>
                  <a:srgbClr val="000000"/>
                </a:solidFill>
              </a:rPr>
              <a:t>(</a:t>
            </a:r>
            <a:r>
              <a:rPr lang="en-US" altLang="ja-JP" sz="1400" dirty="0" err="1">
                <a:solidFill>
                  <a:srgbClr val="000000"/>
                </a:solidFill>
              </a:rPr>
              <a:t>max_iter</a:t>
            </a:r>
            <a:r>
              <a:rPr lang="en-US" altLang="ja-JP" sz="1400" dirty="0">
                <a:solidFill>
                  <a:srgbClr val="000000"/>
                </a:solidFill>
              </a:rPr>
              <a:t> = 1000, </a:t>
            </a:r>
            <a:r>
              <a:rPr lang="en-US" altLang="ja-JP" sz="1400" dirty="0" err="1">
                <a:solidFill>
                  <a:srgbClr val="000000"/>
                </a:solidFill>
              </a:rPr>
              <a:t>hidden_layer_sizes</a:t>
            </a:r>
            <a:r>
              <a:rPr lang="en-US" altLang="ja-JP" sz="1400" dirty="0">
                <a:solidFill>
                  <a:srgbClr val="000000"/>
                </a:solidFill>
              </a:rPr>
              <a:t> = (10,), activation = 'logistic', solver = '</a:t>
            </a:r>
            <a:r>
              <a:rPr lang="en-US" altLang="ja-JP" sz="1400" dirty="0" err="1">
                <a:solidFill>
                  <a:srgbClr val="000000"/>
                </a:solidFill>
              </a:rPr>
              <a:t>sgd</a:t>
            </a:r>
            <a:r>
              <a:rPr lang="en-US" altLang="ja-JP" sz="1400" dirty="0">
                <a:solidFill>
                  <a:srgbClr val="000000"/>
                </a:solidFill>
              </a:rPr>
              <a:t>’,</a:t>
            </a:r>
            <a:br>
              <a:rPr lang="en-US" altLang="ja-JP" sz="1400" dirty="0">
                <a:solidFill>
                  <a:srgbClr val="000000"/>
                </a:solidFill>
              </a:rPr>
            </a:br>
            <a:r>
              <a:rPr lang="en-US" altLang="ja-JP" sz="1400" dirty="0">
                <a:solidFill>
                  <a:srgbClr val="000000"/>
                </a:solidFill>
              </a:rPr>
              <a:t>                                           </a:t>
            </a:r>
            <a:r>
              <a:rPr lang="en-US" altLang="ja-JP" sz="1400" dirty="0" err="1">
                <a:solidFill>
                  <a:srgbClr val="000000"/>
                </a:solidFill>
              </a:rPr>
              <a:t>learning_rate_init</a:t>
            </a:r>
            <a:r>
              <a:rPr lang="en-US" altLang="ja-JP" sz="1400" dirty="0">
                <a:solidFill>
                  <a:srgbClr val="000000"/>
                </a:solidFill>
              </a:rPr>
              <a:t> = 0.01)</a:t>
            </a:r>
            <a:endParaRPr lang="en-US" altLang="ja-JP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83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bject 2"/>
          <p:cNvSpPr txBox="1"/>
          <p:nvPr/>
        </p:nvSpPr>
        <p:spPr bwMode="auto">
          <a:xfrm>
            <a:off x="83728" y="767171"/>
            <a:ext cx="8976543" cy="58961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lvl="0" defTabSz="914400">
              <a:spcAft>
                <a:spcPts val="1200"/>
              </a:spcAft>
              <a:defRPr/>
            </a:pPr>
            <a:r>
              <a:rPr lang="en-US" altLang="ja-JP" dirty="0"/>
              <a:t>Wikipedia:</a:t>
            </a:r>
            <a:r>
              <a:rPr lang="ja-JP" altLang="en-US" dirty="0"/>
              <a:t> </a:t>
            </a:r>
            <a:r>
              <a:rPr lang="en-US" altLang="ja-JP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https://ja.wikipedia.org/wiki/%E6%A9%9F%E6%A2%B0%E5%AD%A6%E7%BF%92</a:t>
            </a:r>
            <a:endParaRPr lang="en-US" altLang="ja-JP" dirty="0"/>
          </a:p>
          <a:p>
            <a:pPr lvl="0" defTabSz="914400">
              <a:spcAft>
                <a:spcPts val="1200"/>
              </a:spcAft>
              <a:defRPr/>
            </a:pPr>
            <a:endParaRPr kumimoji="1" lang="en-US" altLang="ja-JP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経験からの学習により自動で改善する</a:t>
            </a:r>
            <a:br>
              <a:rPr kumimoji="1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コンピューターアルゴリズムもしくはその研究領域</a:t>
            </a: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kumimoji="1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人工知能の一種であるとみなされている</a:t>
            </a:r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機械学習とは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169241573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scikit-learn:</a:t>
            </a: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 回帰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p:sp>
        <p:nvSpPr>
          <p:cNvPr id="2" name="オブジェクト 2">
            <a:extLst>
              <a:ext uri="{FF2B5EF4-FFF2-40B4-BE49-F238E27FC236}">
                <a16:creationId xmlns:a16="http://schemas.microsoft.com/office/drawing/2014/main" id="{654C3802-9AA2-21DF-4DDA-5763061DE0EC}"/>
              </a:ext>
            </a:extLst>
          </p:cNvPr>
          <p:cNvSpPr txBox="1"/>
          <p:nvPr/>
        </p:nvSpPr>
        <p:spPr bwMode="auto">
          <a:xfrm>
            <a:off x="0" y="632460"/>
            <a:ext cx="9067800" cy="62255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>
                <a:solidFill>
                  <a:srgbClr val="FF0000"/>
                </a:solidFill>
              </a:rPr>
              <a:t>分類器系</a:t>
            </a:r>
            <a:r>
              <a:rPr lang="en-US" altLang="ja-JP" sz="2000" dirty="0">
                <a:solidFill>
                  <a:srgbClr val="FF0000"/>
                </a:solidFill>
              </a:rPr>
              <a:t>: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000" dirty="0">
                <a:solidFill>
                  <a:srgbClr val="0000FF"/>
                </a:solidFill>
              </a:rPr>
              <a:t>Random Forest</a:t>
            </a:r>
            <a:r>
              <a:rPr lang="ja-JP" altLang="en-US" sz="2000" dirty="0">
                <a:solidFill>
                  <a:srgbClr val="0000FF"/>
                </a:solidFill>
              </a:rPr>
              <a:t>回帰</a:t>
            </a:r>
            <a:endParaRPr lang="en-US" altLang="ja-JP" sz="2000" dirty="0">
              <a:solidFill>
                <a:srgbClr val="0000FF"/>
              </a:solidFill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2000" dirty="0">
                <a:solidFill>
                  <a:srgbClr val="000000"/>
                </a:solidFill>
              </a:rPr>
              <a:t>    from </a:t>
            </a:r>
            <a:r>
              <a:rPr lang="en-US" altLang="ja-JP" sz="2000" dirty="0" err="1">
                <a:solidFill>
                  <a:srgbClr val="000000"/>
                </a:solidFill>
              </a:rPr>
              <a:t>sklearn.ensemble</a:t>
            </a:r>
            <a:r>
              <a:rPr lang="en-US" altLang="ja-JP" sz="2000" dirty="0">
                <a:solidFill>
                  <a:srgbClr val="000000"/>
                </a:solidFill>
              </a:rPr>
              <a:t> import </a:t>
            </a:r>
            <a:r>
              <a:rPr lang="en-US" altLang="ja-JP" sz="2000" dirty="0" err="1">
                <a:solidFill>
                  <a:srgbClr val="000000"/>
                </a:solidFill>
              </a:rPr>
              <a:t>RandomForestRegressor</a:t>
            </a:r>
            <a:endParaRPr lang="en-US" altLang="ja-JP" sz="2000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dirty="0">
                <a:solidFill>
                  <a:srgbClr val="000000"/>
                </a:solidFill>
              </a:rPr>
              <a:t>    model = </a:t>
            </a:r>
            <a:r>
              <a:rPr lang="en-US" altLang="ja-JP" sz="2000" dirty="0" err="1">
                <a:solidFill>
                  <a:srgbClr val="000000"/>
                </a:solidFill>
              </a:rPr>
              <a:t>RandomForestRegressor</a:t>
            </a:r>
            <a:r>
              <a:rPr lang="en-US" altLang="ja-JP" sz="2000" dirty="0">
                <a:solidFill>
                  <a:srgbClr val="000000"/>
                </a:solidFill>
              </a:rPr>
              <a:t>()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2000" dirty="0">
                <a:solidFill>
                  <a:srgbClr val="0000FF"/>
                </a:solidFill>
              </a:rPr>
              <a:t>勾配ブースティング木 回帰</a:t>
            </a:r>
            <a:endParaRPr lang="en-US" altLang="ja-JP" sz="2000" dirty="0">
              <a:solidFill>
                <a:srgbClr val="0000FF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dirty="0">
                <a:solidFill>
                  <a:srgbClr val="000000"/>
                </a:solidFill>
              </a:rPr>
              <a:t>    from </a:t>
            </a:r>
            <a:r>
              <a:rPr lang="en-US" altLang="ja-JP" sz="2000" dirty="0" err="1">
                <a:solidFill>
                  <a:srgbClr val="000000"/>
                </a:solidFill>
              </a:rPr>
              <a:t>sklearn.ensemble</a:t>
            </a:r>
            <a:r>
              <a:rPr lang="en-US" altLang="ja-JP" sz="2000" dirty="0">
                <a:solidFill>
                  <a:srgbClr val="000000"/>
                </a:solidFill>
              </a:rPr>
              <a:t> import </a:t>
            </a:r>
            <a:r>
              <a:rPr lang="en-US" altLang="ja-JP" sz="2000" dirty="0" err="1">
                <a:solidFill>
                  <a:srgbClr val="000000"/>
                </a:solidFill>
              </a:rPr>
              <a:t>GradientBoostingRegressor</a:t>
            </a:r>
            <a:endParaRPr lang="en-US" altLang="ja-JP" sz="2000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dirty="0">
                <a:solidFill>
                  <a:srgbClr val="000000"/>
                </a:solidFill>
              </a:rPr>
              <a:t>    model = </a:t>
            </a:r>
            <a:r>
              <a:rPr lang="en-US" altLang="ja-JP" sz="2000" dirty="0" err="1">
                <a:solidFill>
                  <a:srgbClr val="000000"/>
                </a:solidFill>
              </a:rPr>
              <a:t>GradientBoostingRegressor</a:t>
            </a:r>
            <a:r>
              <a:rPr lang="en-US" altLang="ja-JP" sz="2000" dirty="0">
                <a:solidFill>
                  <a:srgbClr val="000000"/>
                </a:solidFill>
              </a:rPr>
              <a:t>()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2000" dirty="0">
                <a:solidFill>
                  <a:srgbClr val="0000FF"/>
                </a:solidFill>
              </a:rPr>
              <a:t>サポートベクターマシーン 回帰</a:t>
            </a:r>
            <a:endParaRPr lang="en-US" altLang="ja-JP" sz="2000" dirty="0">
              <a:solidFill>
                <a:srgbClr val="0000FF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000" dirty="0">
                <a:solidFill>
                  <a:srgbClr val="000000"/>
                </a:solidFill>
              </a:rPr>
              <a:t>    from </a:t>
            </a:r>
            <a:r>
              <a:rPr lang="en-US" altLang="ja-JP" sz="2000" dirty="0" err="1">
                <a:solidFill>
                  <a:srgbClr val="000000"/>
                </a:solidFill>
              </a:rPr>
              <a:t>sklearn.svm</a:t>
            </a:r>
            <a:r>
              <a:rPr lang="en-US" altLang="ja-JP" sz="2000" dirty="0">
                <a:solidFill>
                  <a:srgbClr val="000000"/>
                </a:solidFill>
              </a:rPr>
              <a:t> import SVR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2000" dirty="0">
                <a:solidFill>
                  <a:srgbClr val="000000"/>
                </a:solidFill>
              </a:rPr>
              <a:t>    </a:t>
            </a:r>
            <a:r>
              <a:rPr lang="en-US" altLang="ja-JP" sz="2000" dirty="0">
                <a:solidFill>
                  <a:srgbClr val="000000"/>
                </a:solidFill>
              </a:rPr>
              <a:t>model =</a:t>
            </a:r>
            <a:r>
              <a:rPr lang="ja-JP" altLang="en-US" sz="2000" dirty="0">
                <a:solidFill>
                  <a:srgbClr val="000000"/>
                </a:solidFill>
              </a:rPr>
              <a:t> </a:t>
            </a:r>
            <a:r>
              <a:rPr lang="en-US" altLang="ja-JP" sz="2000" dirty="0">
                <a:solidFill>
                  <a:srgbClr val="000000"/>
                </a:solidFill>
              </a:rPr>
              <a:t>SVR(kernel='linear', C=1, epsilon=0.1, gamma='auto’)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ja-JP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52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 txBox="1">
            <a:spLocks noChangeArrowheads="1"/>
          </p:cNvSpPr>
          <p:nvPr/>
        </p:nvSpPr>
        <p:spPr bwMode="auto">
          <a:xfrm>
            <a:off x="11584" y="0"/>
            <a:ext cx="9144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ＭＳ Ｐゴシック"/>
                <a:cs typeface="+mj-cs"/>
              </a:rPr>
              <a:t>回帰と機械学習</a:t>
            </a:r>
            <a:endParaRPr kumimoji="1" lang="ja-JP" altLang="en-US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ＭＳ Ｐゴシック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オブジェクト 2">
                <a:extLst>
                  <a:ext uri="{FF2B5EF4-FFF2-40B4-BE49-F238E27FC236}">
                    <a16:creationId xmlns:a16="http://schemas.microsoft.com/office/drawing/2014/main" id="{654C3802-9AA2-21DF-4DDA-5763061DE0EC}"/>
                  </a:ext>
                </a:extLst>
              </p:cNvPr>
              <p:cNvSpPr txBox="1"/>
              <p:nvPr/>
            </p:nvSpPr>
            <p:spPr bwMode="auto">
              <a:xfrm>
                <a:off x="-16934" y="632460"/>
                <a:ext cx="9067800" cy="62255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normAutofit lnSpcReduction="10000"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2000" dirty="0">
                    <a:solidFill>
                      <a:srgbClr val="FF0000"/>
                    </a:solidFill>
                  </a:rPr>
                  <a:t>機械学習</a:t>
                </a:r>
                <a:r>
                  <a:rPr lang="en-US" altLang="ja-JP" sz="2000" dirty="0">
                    <a:solidFill>
                      <a:srgbClr val="FF0000"/>
                    </a:solidFill>
                  </a:rPr>
                  <a:t>:</a:t>
                </a:r>
                <a:r>
                  <a:rPr lang="ja-JP" altLang="en-US" sz="2000" dirty="0">
                    <a:solidFill>
                      <a:srgbClr val="FF0000"/>
                    </a:solidFill>
                  </a:rPr>
                  <a:t> 記述子、データが非常に多い</a:t>
                </a:r>
                <a:endParaRPr lang="en-US" altLang="ja-JP" sz="2000" dirty="0">
                  <a:solidFill>
                    <a:srgbClr val="FF0000"/>
                  </a:solidFill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2000" dirty="0"/>
                  <a:t>　・ </a:t>
                </a:r>
                <a:r>
                  <a:rPr lang="ja-JP" altLang="en-US" sz="2000" dirty="0">
                    <a:solidFill>
                      <a:srgbClr val="0000FF"/>
                    </a:solidFill>
                  </a:rPr>
                  <a:t>過剰適合</a:t>
                </a:r>
                <a:r>
                  <a:rPr lang="ja-JP" altLang="en-US" sz="2000" dirty="0"/>
                  <a:t>の危険性が高い</a:t>
                </a:r>
                <a:endParaRPr lang="en-US" altLang="ja-JP" sz="2000" dirty="0"/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2000" dirty="0"/>
                  <a:t>　・ ブラックボックスでも、</a:t>
                </a:r>
                <a:r>
                  <a:rPr lang="ja-JP" altLang="en-US" sz="2000" dirty="0">
                    <a:solidFill>
                      <a:srgbClr val="0000FF"/>
                    </a:solidFill>
                  </a:rPr>
                  <a:t>予測性能</a:t>
                </a:r>
                <a:r>
                  <a:rPr lang="ja-JP" altLang="en-US" sz="2000" dirty="0"/>
                  <a:t>が高ければよい</a:t>
                </a:r>
                <a:endParaRPr lang="en-US" altLang="ja-JP" sz="2000" dirty="0"/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ja-JP" sz="2000" dirty="0"/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ja-JP" altLang="en-US" sz="2000" dirty="0"/>
                  <a:t>　過剰適合していないか、予測性能はあるかを検証 </a:t>
                </a:r>
                <a:r>
                  <a:rPr lang="en-US" altLang="ja-JP" sz="2000" dirty="0"/>
                  <a:t>(Validation)</a:t>
                </a:r>
              </a:p>
              <a:p>
                <a:pPr marL="457200" marR="0" lvl="0" indent="-27940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lang="ja-JP" altLang="en-US" sz="2000" dirty="0"/>
                  <a:t>既知データを 学習データ </a:t>
                </a:r>
                <a:r>
                  <a:rPr lang="en-US" altLang="ja-JP" sz="2000" dirty="0"/>
                  <a:t>(training) </a:t>
                </a:r>
                <a:r>
                  <a:rPr lang="ja-JP" altLang="en-US" sz="2000" dirty="0"/>
                  <a:t>と 検証データ </a:t>
                </a:r>
                <a:r>
                  <a:rPr lang="en-US" altLang="ja-JP" sz="2000" dirty="0"/>
                  <a:t>(test)</a:t>
                </a:r>
                <a:r>
                  <a:rPr lang="ja-JP" altLang="en-US" sz="2000" dirty="0"/>
                  <a:t> に分ける</a:t>
                </a:r>
                <a:endParaRPr lang="en-US" altLang="ja-JP" sz="2000" dirty="0"/>
              </a:p>
              <a:p>
                <a:pPr marL="457200" marR="0" lvl="0" indent="-27940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lang="ja-JP" altLang="en-US" sz="2000" dirty="0"/>
                  <a:t>学習データでモデルを作る</a:t>
                </a:r>
                <a:endParaRPr lang="en-US" altLang="ja-JP" sz="2000" dirty="0"/>
              </a:p>
              <a:p>
                <a:pPr marL="457200" marR="0" lvl="0" indent="-27940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lang="ja-JP" altLang="en-US" sz="2000" dirty="0"/>
                  <a:t>学習データと検証データの予測値 </a:t>
                </a:r>
                <a:r>
                  <a:rPr lang="en-US" altLang="ja-JP" sz="2000" dirty="0"/>
                  <a:t>(prediction) </a:t>
                </a:r>
                <a:r>
                  <a:rPr lang="ja-JP" altLang="en-US" sz="2000" dirty="0"/>
                  <a:t>と入力値から、</a:t>
                </a:r>
                <a:br>
                  <a:rPr lang="en-US" altLang="ja-JP" sz="2000" dirty="0"/>
                </a:br>
                <a:r>
                  <a:rPr lang="ja-JP" altLang="en-US" sz="2000" dirty="0"/>
                  <a:t>評価を行う</a:t>
                </a:r>
                <a:endParaRPr lang="en-US" altLang="ja-JP" sz="2000" dirty="0"/>
              </a:p>
              <a:p>
                <a:pPr marL="457200" lvl="0" indent="-279400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Font typeface="+mj-lt"/>
                  <a:buAutoNum type="arabicPeriod"/>
                  <a:defRPr/>
                </a:pPr>
                <a:r>
                  <a:rPr lang="ja-JP" altLang="en-US" sz="2000" dirty="0"/>
                  <a:t>評価は </a:t>
                </a:r>
                <a:r>
                  <a:rPr lang="en-US" altLang="ja-JP" sz="2000" dirty="0"/>
                  <a:t>MAE (Mean Absolute Error), MSE (Mean Squared Error),</a:t>
                </a:r>
                <a:r>
                  <a:rPr lang="ja-JP" altLang="en-US" sz="2000" dirty="0"/>
                  <a:t> </a:t>
                </a:r>
                <a:br>
                  <a:rPr lang="en-US" altLang="ja-JP" sz="2000" dirty="0"/>
                </a:br>
                <a:r>
                  <a:rPr lang="en-US" altLang="ja-JP" sz="2000" dirty="0"/>
                  <a:t>R</a:t>
                </a:r>
                <a:r>
                  <a:rPr lang="en-US" altLang="ja-JP" sz="2000" baseline="30000" dirty="0"/>
                  <a:t>2</a:t>
                </a:r>
                <a:r>
                  <a:rPr lang="en-US" altLang="ja-JP" sz="2000" dirty="0"/>
                  <a:t> (</a:t>
                </a:r>
                <a:r>
                  <a:rPr lang="ja-JP" altLang="en-US" sz="2000" dirty="0"/>
                  <a:t>決定係数</a:t>
                </a:r>
                <a:r>
                  <a:rPr lang="en-US" altLang="ja-JP" sz="2000" dirty="0"/>
                  <a:t>)</a:t>
                </a:r>
                <a:r>
                  <a:rPr lang="ja-JP" altLang="en-US" sz="2000" dirty="0"/>
                  <a:t> などで行う。</a:t>
                </a:r>
                <a:br>
                  <a:rPr lang="en-US" altLang="ja-JP" sz="2000" dirty="0"/>
                </a:br>
                <a:r>
                  <a:rPr lang="ja-JP" altLang="en-US" sz="2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𝑀𝐴𝐸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limLoc m:val="subSup"/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({</m:t>
                            </m:r>
                            <m:sSup>
                              <m:sSup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  <m:sup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})</m:t>
                            </m:r>
                          </m:e>
                        </m:d>
                      </m:e>
                    </m:nary>
                  </m:oMath>
                </a14:m>
                <a:r>
                  <a:rPr lang="en-US" altLang="ja-JP" sz="2000" dirty="0"/>
                  <a:t>	</a:t>
                </a:r>
                <a:r>
                  <a:rPr lang="ja-JP" altLang="en-US" sz="2000" dirty="0"/>
                  <a:t>小さいほどいい</a:t>
                </a:r>
                <a:br>
                  <a:rPr lang="en-US" altLang="ja-JP" sz="2000" dirty="0"/>
                </a:br>
                <a:r>
                  <a:rPr lang="ja-JP" altLang="en-US" sz="2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2000" i="1">
                        <a:latin typeface="Cambria Math" panose="02040503050406030204" pitchFamily="18" charset="0"/>
                      </a:rPr>
                      <m:t>𝑀𝐴𝐸</m:t>
                    </m:r>
                    <m:r>
                      <a:rPr lang="en-US" altLang="ja-JP" sz="20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limLoc m:val="subSup"/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ja-JP" sz="20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ja-JP" sz="20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altLang="ja-JP" sz="20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ja-JP" sz="200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b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({</m:t>
                                </m:r>
                                <m:sSup>
                                  <m:sSupPr>
                                    <m:ctrlP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  <m:sup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sup>
                                </m:sSup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})</m:t>
                                </m:r>
                              </m:e>
                            </m:d>
                          </m:e>
                          <m:sup>
                            <m:r>
                              <a:rPr lang="en-US" altLang="ja-JP" sz="20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altLang="ja-JP" sz="2000" dirty="0"/>
                  <a:t>	</a:t>
                </a:r>
                <a:r>
                  <a:rPr lang="ja-JP" altLang="en-US" sz="2000" dirty="0"/>
                  <a:t>小さいほどいい</a:t>
                </a:r>
                <a:br>
                  <a:rPr lang="en-US" altLang="ja-JP" sz="2000" dirty="0"/>
                </a:br>
                <a:r>
                  <a:rPr lang="ja-JP" altLang="en-US" sz="2000" dirty="0"/>
                  <a:t>　</a:t>
                </a:r>
                <a14:m>
                  <m:oMath xmlns:m="http://schemas.openxmlformats.org/officeDocument/2006/math"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𝑅𝑀</m:t>
                    </m:r>
                    <m:r>
                      <a:rPr lang="en-US" altLang="ja-JP" sz="2000" i="1">
                        <a:latin typeface="Cambria Math" panose="02040503050406030204" pitchFamily="18" charset="0"/>
                      </a:rPr>
                      <m:t>𝐴𝐸</m:t>
                    </m:r>
                    <m:r>
                      <a:rPr lang="en-US" altLang="ja-JP" sz="20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altLang="ja-JP" sz="2000" b="0" i="0" smtClean="0">
                        <a:latin typeface="Cambria Math" panose="02040503050406030204" pitchFamily="18" charset="0"/>
                      </a:rPr>
                      <m:t>sqrt</m:t>
                    </m:r>
                    <m:d>
                      <m:dPr>
                        <m:ctrlP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sz="2000" b="0" i="1" smtClean="0">
                            <a:latin typeface="Cambria Math" panose="02040503050406030204" pitchFamily="18" charset="0"/>
                          </a:rPr>
                          <m:t>𝑀𝐴𝐸</m:t>
                        </m:r>
                      </m:e>
                    </m:d>
                  </m:oMath>
                </a14:m>
                <a:r>
                  <a:rPr lang="en-US" altLang="ja-JP" sz="2000" dirty="0"/>
                  <a:t>		</a:t>
                </a:r>
                <a:r>
                  <a:rPr lang="ja-JP" altLang="en-US" sz="2000" dirty="0"/>
                  <a:t>小さいほどいい</a:t>
                </a:r>
                <a:br>
                  <a:rPr lang="en-US" altLang="ja-JP" sz="2000" dirty="0"/>
                </a:br>
                <a14:m>
                  <m:oMath xmlns:m="http://schemas.openxmlformats.org/officeDocument/2006/math">
                    <m:r>
                      <m:rPr>
                        <m:nor/>
                      </m:rPr>
                      <a:rPr lang="ja-JP" altLang="en-US" sz="2000" dirty="0"/>
                      <m:t>　</m:t>
                    </m:r>
                    <m:sSup>
                      <m:sSupPr>
                        <m:ctrlPr>
                          <a:rPr lang="en-US" altLang="ja-JP" sz="2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ja-JP" sz="2000" b="0" i="1" dirty="0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en-US" altLang="ja-JP" sz="20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ja-JP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ja-JP" sz="2000" b="0" i="1" smtClean="0">
                        <a:latin typeface="Cambria Math" panose="02040503050406030204" pitchFamily="18" charset="0"/>
                      </a:rPr>
                      <m:t>1−</m:t>
                    </m:r>
                    <m:f>
                      <m:fPr>
                        <m:ctrlPr>
                          <a:rPr lang="en-US" altLang="ja-JP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subSup"/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({</m:t>
                                    </m:r>
                                    <m:sSup>
                                      <m:sSupPr>
                                        <m:ctrlP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ja-JP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ja-JP" sz="20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0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(</m:t>
                                        </m:r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)</m:t>
                                        </m:r>
                                      </m:sup>
                                    </m:sSup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})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limLoc m:val="subSup"/>
                            <m:ctrl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5"/>
                              </m:rP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ja-JP" sz="20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altLang="ja-JP" sz="2000" i="1"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begChr m:val="⟨"/>
                                        <m:endChr m:val="⟩"/>
                                        <m:ctrlPr>
                                          <a:rPr lang="en-US" altLang="ja-JP" sz="20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altLang="ja-JP" sz="20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altLang="ja-JP" sz="2000" i="1">
                                                <a:latin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e>
                                          <m:sub>
                                            <m:r>
                                              <a:rPr lang="en-US" altLang="ja-JP" sz="2000" i="1">
                                                <a:latin typeface="Cambria Math" panose="02040503050406030204" pitchFamily="18" charset="0"/>
                                              </a:rPr>
                                              <m:t>𝑖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r>
                                      <a:rPr lang="en-US" altLang="ja-JP" sz="2000" i="1">
                                        <a:latin typeface="Cambria Math" panose="02040503050406030204" pitchFamily="18" charset="0"/>
                                      </a:rPr>
                                      <m:t>)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altLang="ja-JP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den>
                    </m:f>
                  </m:oMath>
                </a14:m>
                <a:r>
                  <a:rPr lang="en-US" altLang="ja-JP" sz="2000" dirty="0"/>
                  <a:t>  		1</a:t>
                </a:r>
                <a:r>
                  <a:rPr lang="ja-JP" altLang="en-US" sz="2000" dirty="0"/>
                  <a:t>に近いほどいい</a:t>
                </a:r>
                <a:br>
                  <a:rPr lang="en-US" altLang="ja-JP" sz="2000" dirty="0"/>
                </a:br>
                <a:endParaRPr lang="en-US" altLang="ja-JP" sz="2000" dirty="0"/>
              </a:p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altLang="ja-JP" sz="2000" dirty="0"/>
              </a:p>
            </p:txBody>
          </p:sp>
        </mc:Choice>
        <mc:Fallback xmlns="">
          <p:sp>
            <p:nvSpPr>
              <p:cNvPr id="2" name="オブジェクト 2">
                <a:extLst>
                  <a:ext uri="{FF2B5EF4-FFF2-40B4-BE49-F238E27FC236}">
                    <a16:creationId xmlns:a16="http://schemas.microsoft.com/office/drawing/2014/main" id="{654C3802-9AA2-21DF-4DDA-5763061DE0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6934" y="632460"/>
                <a:ext cx="9067800" cy="6225540"/>
              </a:xfrm>
              <a:prstGeom prst="rect">
                <a:avLst/>
              </a:prstGeom>
              <a:blipFill>
                <a:blip r:embed="rId3"/>
                <a:stretch>
                  <a:fillRect l="-672" t="-78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918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bject 2"/>
          <p:cNvSpPr txBox="1"/>
          <p:nvPr/>
        </p:nvSpPr>
        <p:spPr bwMode="auto">
          <a:xfrm>
            <a:off x="167457" y="762000"/>
            <a:ext cx="8976543" cy="58961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ja-JP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教師あり学習</a:t>
            </a:r>
            <a:r>
              <a:rPr lang="en-US" altLang="ja-JP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回帰、分類など</a:t>
            </a:r>
            <a:br>
              <a:rPr lang="en-US" altLang="ja-JP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正解がわかっている「学習データ」によりモデルを学習し、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そのモデルを使って予測する</a:t>
            </a: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教師なし学習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クラスタリング、次元削減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主成分分析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など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正解がわかっている「学習データ」を使わない。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背景には「データ間の距離（測度）」が定義されている</a:t>
            </a: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ja-JP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強化学習</a:t>
            </a:r>
            <a:r>
              <a:rPr lang="en-US" altLang="ja-JP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ベイズ推定など</a:t>
            </a:r>
            <a:br>
              <a:rPr lang="en-US" altLang="ja-JP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学習データを追加するごとにモデルを更新する。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学習データの追加に人間が関与することもあれば、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コンピュータシステムだけで完結させることもできる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囲碁対戦など　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  <a:sym typeface="Wingdings" panose="05000000000000000000" pitchFamily="2" charset="2"/>
              </a:rPr>
              <a:t>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  <a:sym typeface="Wingdings" panose="05000000000000000000" pitchFamily="2" charset="2"/>
              </a:rPr>
              <a:t> 昔のオセロやチェスの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  <a:sym typeface="Wingdings" panose="05000000000000000000" pitchFamily="2" charset="2"/>
              </a:rPr>
              <a:t>CPU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  <a:sym typeface="Wingdings" panose="05000000000000000000" pitchFamily="2" charset="2"/>
              </a:rPr>
              <a:t>対戦は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  <a:sym typeface="Wingdings" panose="05000000000000000000" pitchFamily="2" charset="2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  <a:sym typeface="Wingdings" panose="05000000000000000000" pitchFamily="2" charset="2"/>
              </a:rPr>
              <a:t>　　　　　　　　　　　　　　  全パターン検索なので、機械学習や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  <a:sym typeface="Wingdings" panose="05000000000000000000" pitchFamily="2" charset="2"/>
              </a:rPr>
              <a:t>AI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  <a:sym typeface="Wingdings" panose="05000000000000000000" pitchFamily="2" charset="2"/>
              </a:rPr>
              <a:t>と呼ばれない　</a:t>
            </a: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機械学習の種類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44942423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bject 2"/>
          <p:cNvSpPr txBox="1"/>
          <p:nvPr/>
        </p:nvSpPr>
        <p:spPr bwMode="auto">
          <a:xfrm>
            <a:off x="167457" y="713140"/>
            <a:ext cx="8976543" cy="58961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次元削減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多数の記述子から、モデルを記述するのに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必要な少数の記述子を抽出する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・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LASSO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・ 主成分分析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分類・認識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目的関数 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データの種類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が既知のデータ 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記述子＋種類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を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学習させ、種類が未知のデータの記述子から種類を推測する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例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犬、鳥、魚の写真を学習させ、別の写真がどれかを推測する</a:t>
            </a: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クラスター解析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種類が既知のデータを与えることなく、データ間の距離から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　　　グループ（クラスター）分けを行う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marL="342900" lvl="0" indent="-342900" defTabSz="9144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データ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記述子＋目的関数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の集合を学習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フィッティング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させ、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データの集合を記述する数値解析モデルを作る。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モデルに記述子を入力することで目的関数を予測する。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売上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予測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目的関数をコンビニの売上高にする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制御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以前の機械の動作パラメータと目的関数を学習データとして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　　　　モデルを構築。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　　　　所望の目的関数が得られる記述子（動作パラメータ）を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　　　　装置に反映させる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機械学習の種類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02705936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bject 2"/>
          <p:cNvSpPr txBox="1"/>
          <p:nvPr/>
        </p:nvSpPr>
        <p:spPr bwMode="auto">
          <a:xfrm>
            <a:off x="167457" y="713140"/>
            <a:ext cx="8976543" cy="58961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lvl="0" defTabSz="914400">
              <a:spcAft>
                <a:spcPts val="1200"/>
              </a:spcAft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要するに　「フィッティング」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従来のデータ解析、数値解析：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Arrhenius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プロットなど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フィッティングさせる数値モデルは関数モデル、物理モデルや、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比較的少ない変数 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記述子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の数学的モデルによって与えられている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パラメトリックモデル、パラメトリック回帰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良い点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比較的少ない実験データ 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目的関数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と変数 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記述子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でよい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実験量が少なくて済む、解析時間が短い</a:t>
            </a: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悪い点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モデルが悪いとフィッティングが合わない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良い点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フィッティングが合うことにより、モデルの正当性、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モデルを導出した理論の正当性を確認できる。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得られた変数に物理・化学・科学的意味・一般性　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=&gt;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lang="ja-JP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回帰の目的</a:t>
            </a:r>
            <a:endParaRPr lang="en-US" altLang="ja-JP" sz="2000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悪い点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モデルを知らないと解析できない</a:t>
            </a: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悪い点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モデル毎にプログラムを作らないといけない</a:t>
            </a: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 lvl="0" defTabSz="914400">
              <a:spcAft>
                <a:spcPts val="1200"/>
              </a:spcAft>
              <a:defRPr/>
            </a:pPr>
            <a:endParaRPr lang="en-US" altLang="ja-JP" sz="2000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回帰</a:t>
            </a:r>
            <a:r>
              <a:rPr lang="en-US" altLang="ja-JP" sz="3600" b="1" dirty="0">
                <a:solidFill>
                  <a:srgbClr val="0000FF"/>
                </a:solidFill>
              </a:rPr>
              <a:t>:</a:t>
            </a:r>
            <a:r>
              <a:rPr lang="ja-JP" altLang="en-US" sz="3600" b="1" dirty="0">
                <a:solidFill>
                  <a:srgbClr val="0000FF"/>
                </a:solidFill>
              </a:rPr>
              <a:t> 従来のデータ解析、数値解析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33108682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Object 2"/>
          <p:cNvSpPr txBox="1"/>
          <p:nvPr/>
        </p:nvSpPr>
        <p:spPr bwMode="auto">
          <a:xfrm>
            <a:off x="167457" y="713140"/>
            <a:ext cx="8976543" cy="58961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lvl="0" defTabSz="914400">
              <a:spcAft>
                <a:spcPts val="1200"/>
              </a:spcAft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機械学習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回帰により予測することを目的とすることが多い </a:t>
            </a:r>
            <a:b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　</a:t>
            </a: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=&gt;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予測性能・信頼性が保証される必要がある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良い点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モデルを知らなくても解析できる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・ 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モデルは柔軟 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どのような関数でも表現できる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である必要がある</a:t>
            </a:r>
            <a:b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　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非常に多数の自由度、多数の変数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を含む</a:t>
            </a:r>
            <a:b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		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</a:t>
            </a:r>
            <a:r>
              <a:rPr lang="ja-JP" altLang="en-US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ノンパラメトリックモデルを含む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悪い点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非常に多数の自由度、多数の変数を決めるため、</a:t>
            </a:r>
            <a:b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  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非常に多数の「学習データ」が必要</a:t>
            </a:r>
            <a:b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計算時間がかかる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悪い点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回帰結果が学習データを良く再現していたとしても、</a:t>
            </a:r>
            <a:b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 　　　　　学習データ以外のデータを正しく予測できるとは限らない</a:t>
            </a:r>
            <a:b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16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・ 過学習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(over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learning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。過剰適合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over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fitting)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を起こしやすい</a:t>
            </a:r>
            <a:b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過学習を抑えるため、さらに学習データが必要</a:t>
            </a:r>
            <a:endParaRPr lang="en-US" altLang="ja-JP" dirty="0"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良い点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予測性能が確認されれば、中身がわからなくても、</a:t>
            </a:r>
            <a:b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  どのようないいかげんな手順で得たモデルでも利用できる　</a:t>
            </a:r>
            <a:r>
              <a:rPr lang="ja-JP" altLang="en-US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ブラックボックス</a:t>
            </a:r>
            <a:b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　　　　　　　↑すいません。言い過ぎです　　</a:t>
            </a:r>
            <a:endParaRPr lang="en-US" altLang="ja-JP" sz="2000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  <a:defRPr/>
            </a:pP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良い点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プログラムにモデルの汎用性がある。</a:t>
            </a:r>
            <a:b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</a:br>
            <a:r>
              <a:rPr lang="ja-JP" altLang="en-US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悪い点</a:t>
            </a:r>
            <a:r>
              <a:rPr lang="en-US" altLang="ja-JP" sz="2000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: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 しかし、使えるモデルを見つけるには試行錯誤が必要 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(</a:t>
            </a:r>
            <a:r>
              <a:rPr lang="ja-JP" altLang="en-US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知識があればなおよい</a:t>
            </a:r>
            <a:r>
              <a:rPr lang="en-US" altLang="ja-JP" dirty="0">
                <a:latin typeface="Times New Roman" panose="02020603050405020304" pitchFamily="18" charset="0"/>
                <a:ea typeface="ＭＳ Ｐゴシック" panose="020B0600070205080204" pitchFamily="50" charset="-128"/>
                <a:cs typeface="Times New Roman" panose="02020603050405020304" pitchFamily="18" charset="0"/>
              </a:rPr>
              <a:t>)</a:t>
            </a:r>
            <a:endParaRPr lang="en-US" altLang="ja-JP" sz="2000" dirty="0">
              <a:solidFill>
                <a:srgbClr val="FF0000"/>
              </a:solidFill>
              <a:latin typeface="Times New Roman" panose="02020603050405020304" pitchFamily="18" charset="0"/>
              <a:ea typeface="ＭＳ Ｐゴシック" panose="020B0600070205080204" pitchFamily="50" charset="-128"/>
              <a:cs typeface="Times New Roman" panose="02020603050405020304" pitchFamily="18" charset="0"/>
            </a:endParaRPr>
          </a:p>
        </p:txBody>
      </p:sp>
      <p:sp>
        <p:nvSpPr>
          <p:cNvPr id="137228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/>
          <a:lstStyle/>
          <a:p>
            <a:pPr eaLnBrk="1" hangingPunct="1"/>
            <a:r>
              <a:rPr lang="ja-JP" altLang="en-US" sz="3600" b="1" dirty="0">
                <a:solidFill>
                  <a:srgbClr val="0000FF"/>
                </a:solidFill>
              </a:rPr>
              <a:t>回帰 </a:t>
            </a:r>
            <a:r>
              <a:rPr lang="en-US" altLang="ja-JP" sz="3600" b="1" dirty="0">
                <a:solidFill>
                  <a:srgbClr val="0000FF"/>
                </a:solidFill>
              </a:rPr>
              <a:t>(regression):</a:t>
            </a:r>
            <a:r>
              <a:rPr lang="ja-JP" altLang="en-US" sz="3600" b="1" dirty="0">
                <a:solidFill>
                  <a:srgbClr val="0000FF"/>
                </a:solidFill>
              </a:rPr>
              <a:t> 機械学習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99372101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1_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5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3_標準デザイン">
  <a:themeElements>
    <a:clrScheme name="標準デザイン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3401</TotalTime>
  <Words>5755</Words>
  <Application>Microsoft Office PowerPoint</Application>
  <PresentationFormat>画面に合わせる (4:3)</PresentationFormat>
  <Paragraphs>556</Paragraphs>
  <Slides>51</Slides>
  <Notes>50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5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51</vt:i4>
      </vt:variant>
    </vt:vector>
  </HeadingPairs>
  <TitlesOfParts>
    <vt:vector size="65" baseType="lpstr">
      <vt:lpstr>游ゴシック</vt:lpstr>
      <vt:lpstr>Arial</vt:lpstr>
      <vt:lpstr>Calibri</vt:lpstr>
      <vt:lpstr>Calibri Light</vt:lpstr>
      <vt:lpstr>Cambria Math</vt:lpstr>
      <vt:lpstr>Times New Roman</vt:lpstr>
      <vt:lpstr>Verdana</vt:lpstr>
      <vt:lpstr>Office テーマ</vt:lpstr>
      <vt:lpstr>12_標準デザイン</vt:lpstr>
      <vt:lpstr>101_標準デザイン</vt:lpstr>
      <vt:lpstr>5_標準デザイン</vt:lpstr>
      <vt:lpstr>13_標準デザイン</vt:lpstr>
      <vt:lpstr>Worksheet</vt:lpstr>
      <vt:lpstr>ワークシート</vt:lpstr>
      <vt:lpstr>PowerPoint プレゼンテーション</vt:lpstr>
      <vt:lpstr>最新版ファイル</vt:lpstr>
      <vt:lpstr>注意</vt:lpstr>
      <vt:lpstr>PowerPoint プレゼンテーション</vt:lpstr>
      <vt:lpstr>機械学習とは</vt:lpstr>
      <vt:lpstr>機械学習の種類</vt:lpstr>
      <vt:lpstr>機械学習の種類</vt:lpstr>
      <vt:lpstr>回帰: 従来のデータ解析、数値解析</vt:lpstr>
      <vt:lpstr>回帰 (regression): 機械学習</vt:lpstr>
      <vt:lpstr>今日のチュートリアル</vt:lpstr>
      <vt:lpstr>最適化: 最大化問題、最小化問題</vt:lpstr>
      <vt:lpstr>最小化問題: 安定構造 (構造緩和計算)</vt:lpstr>
      <vt:lpstr>複雑な結晶の構造緩和： 12CaO･7Al2O3</vt:lpstr>
      <vt:lpstr>回帰は最小化問題: 最小二乗法</vt:lpstr>
      <vt:lpstr>ミニマックス近似:多項式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すべてのデータ点を通る多項式の問題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東京工業大学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レポートS6点群のステレオ投影</dc:title>
  <dc:creator>神谷利夫</dc:creator>
  <cp:lastModifiedBy>神谷 利夫</cp:lastModifiedBy>
  <cp:revision>238</cp:revision>
  <cp:lastPrinted>2020-04-20T20:05:09Z</cp:lastPrinted>
  <dcterms:created xsi:type="dcterms:W3CDTF">2013-04-22T01:26:47Z</dcterms:created>
  <dcterms:modified xsi:type="dcterms:W3CDTF">2023-02-13T23:46:39Z</dcterms:modified>
</cp:coreProperties>
</file>